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57" r:id="rId2"/>
  </p:sldMasterIdLst>
  <p:notesMasterIdLst>
    <p:notesMasterId r:id="rId34"/>
  </p:notesMasterIdLst>
  <p:handoutMasterIdLst>
    <p:handoutMasterId r:id="rId35"/>
  </p:handoutMasterIdLst>
  <p:sldIdLst>
    <p:sldId id="264" r:id="rId3"/>
    <p:sldId id="268" r:id="rId4"/>
    <p:sldId id="313" r:id="rId5"/>
    <p:sldId id="307" r:id="rId6"/>
    <p:sldId id="308" r:id="rId7"/>
    <p:sldId id="309" r:id="rId8"/>
    <p:sldId id="310" r:id="rId9"/>
    <p:sldId id="311" r:id="rId10"/>
    <p:sldId id="312" r:id="rId11"/>
    <p:sldId id="314" r:id="rId12"/>
    <p:sldId id="293" r:id="rId13"/>
    <p:sldId id="295" r:id="rId14"/>
    <p:sldId id="296" r:id="rId15"/>
    <p:sldId id="274" r:id="rId16"/>
    <p:sldId id="299" r:id="rId17"/>
    <p:sldId id="297" r:id="rId18"/>
    <p:sldId id="298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20" r:id="rId27"/>
    <p:sldId id="321" r:id="rId28"/>
    <p:sldId id="315" r:id="rId29"/>
    <p:sldId id="316" r:id="rId30"/>
    <p:sldId id="318" r:id="rId31"/>
    <p:sldId id="319" r:id="rId32"/>
    <p:sldId id="317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F0A"/>
    <a:srgbClr val="E32527"/>
    <a:srgbClr val="3C9590"/>
    <a:srgbClr val="F2F2F2"/>
    <a:srgbClr val="E42628"/>
    <a:srgbClr val="BD1F2D"/>
    <a:srgbClr val="0C4266"/>
    <a:srgbClr val="2B7781"/>
    <a:srgbClr val="BD1E2C"/>
    <a:srgbClr val="006E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43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91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6CA8D48-F2FB-D545-ADA4-12542312B7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7EF54CE-D44C-1242-942E-720F2E7B28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C0BF4-948F-A94F-A75C-7862699BF57D}" type="datetimeFigureOut">
              <a:rPr lang="it-IT" smtClean="0"/>
              <a:t>18/02/22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FA53503-C3C0-3449-B1B0-A34D32C130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47E1C50-6D94-524B-8B46-F0BFE45FDB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F60FB-BB8A-A542-B3F4-4E48CC1E12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5617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8E3CD-ECDB-ED43-AD11-F28A119816A4}" type="datetimeFigureOut">
              <a:rPr lang="it-IT" smtClean="0"/>
              <a:t>18/02/22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A1891-2E61-2C41-863F-69FEF46D4B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02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7FF81-BA0E-DB41-8EAB-6D08B5F5042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53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- SENZA SESS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458974D4-7E5A-47D2-8FA6-BE43C7E9B2FC}"/>
              </a:ext>
            </a:extLst>
          </p:cNvPr>
          <p:cNvSpPr/>
          <p:nvPr userDrawn="1"/>
        </p:nvSpPr>
        <p:spPr>
          <a:xfrm>
            <a:off x="0" y="2504906"/>
            <a:ext cx="12191995" cy="3701934"/>
          </a:xfrm>
          <a:prstGeom prst="rect">
            <a:avLst/>
          </a:prstGeom>
          <a:gradFill>
            <a:gsLst>
              <a:gs pos="42000">
                <a:schemeClr val="bg1">
                  <a:alpha val="89000"/>
                </a:schemeClr>
              </a:gs>
              <a:gs pos="98000">
                <a:schemeClr val="bg1">
                  <a:alpha val="2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E32527"/>
              </a:solidFill>
            </a:endParaRPr>
          </a:p>
        </p:txBody>
      </p:sp>
      <p:sp>
        <p:nvSpPr>
          <p:cNvPr id="20" name="Segnaposto testo 3">
            <a:extLst>
              <a:ext uri="{FF2B5EF4-FFF2-40B4-BE49-F238E27FC236}">
                <a16:creationId xmlns:a16="http://schemas.microsoft.com/office/drawing/2014/main" id="{F430DCED-A3B7-4112-BCD7-2620F16929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6430" y="4500560"/>
            <a:ext cx="9695594" cy="379412"/>
          </a:xfrm>
          <a:prstGeom prst="rect">
            <a:avLst/>
          </a:prstGeom>
        </p:spPr>
        <p:txBody>
          <a:bodyPr anchor="b" anchorCtr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None/>
              <a:defRPr lang="it-IT" sz="1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1" name="Segnaposto testo 5">
            <a:extLst>
              <a:ext uri="{FF2B5EF4-FFF2-40B4-BE49-F238E27FC236}">
                <a16:creationId xmlns:a16="http://schemas.microsoft.com/office/drawing/2014/main" id="{41AB6D10-BD18-4D82-A7A8-9B9ECBAE35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6430" y="4854094"/>
            <a:ext cx="9695594" cy="83820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None/>
              <a:defRPr lang="it-IT" sz="1400" i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298A75A5-F5F9-4CA8-81BB-89A2F255D9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430" y="3446397"/>
            <a:ext cx="9695593" cy="837640"/>
          </a:xfrm>
          <a:prstGeom prst="rect">
            <a:avLst/>
          </a:prstGeom>
        </p:spPr>
        <p:txBody>
          <a:bodyPr anchor="ctr"/>
          <a:lstStyle>
            <a:lvl1pPr marL="0"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it-IT" sz="2800" b="1" kern="1200" dirty="0">
                <a:solidFill>
                  <a:srgbClr val="BD1F2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</a:t>
            </a:r>
            <a:br>
              <a:rPr lang="it-IT" dirty="0"/>
            </a:br>
            <a:r>
              <a:rPr lang="it-IT" dirty="0"/>
              <a:t>LO STILE DEL TITOLO DELLO SCHEMA</a:t>
            </a:r>
          </a:p>
        </p:txBody>
      </p:sp>
      <p:sp>
        <p:nvSpPr>
          <p:cNvPr id="10" name="Segnaposto testo 14">
            <a:extLst>
              <a:ext uri="{FF2B5EF4-FFF2-40B4-BE49-F238E27FC236}">
                <a16:creationId xmlns:a16="http://schemas.microsoft.com/office/drawing/2014/main" id="{3414FF57-1D5E-4495-9A79-1F6FEE81DE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6430" y="2692335"/>
            <a:ext cx="9695594" cy="374650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EB010B3-97F5-4F90-96E9-C1856DE76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3" y="651160"/>
            <a:ext cx="1830542" cy="68548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1161B82-4B56-8D45-984A-8B56243A99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3" y="6306516"/>
            <a:ext cx="1826563" cy="45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7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8">
            <a:extLst>
              <a:ext uri="{FF2B5EF4-FFF2-40B4-BE49-F238E27FC236}">
                <a16:creationId xmlns:a16="http://schemas.microsoft.com/office/drawing/2014/main" id="{1F87A47E-8D6E-F940-A53D-3E9A25934C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85839" y="1728788"/>
            <a:ext cx="5514975" cy="32639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t-IT" dirty="0"/>
          </a:p>
        </p:txBody>
      </p:sp>
      <p:sp>
        <p:nvSpPr>
          <p:cNvPr id="8" name="Segnaposto immagine 8">
            <a:extLst>
              <a:ext uri="{FF2B5EF4-FFF2-40B4-BE49-F238E27FC236}">
                <a16:creationId xmlns:a16="http://schemas.microsoft.com/office/drawing/2014/main" id="{A8D09673-CCEC-9A46-86E9-262CE534C4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1186" y="1728788"/>
            <a:ext cx="5514975" cy="32639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B877B37-0C2F-7B40-8C0E-2C1B66FE50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5110163"/>
            <a:ext cx="5514974" cy="394000"/>
          </a:xfrm>
        </p:spPr>
        <p:txBody>
          <a:bodyPr lIns="0"/>
          <a:lstStyle>
            <a:lvl5pPr marL="0" indent="0">
              <a:buNone/>
              <a:defRPr sz="1200" i="1"/>
            </a:lvl5pPr>
          </a:lstStyle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F3656D46-18AD-4241-B5F6-90E5BC3172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7742" y="5110163"/>
            <a:ext cx="5514974" cy="394000"/>
          </a:xfrm>
        </p:spPr>
        <p:txBody>
          <a:bodyPr lIns="0"/>
          <a:lstStyle>
            <a:lvl5pPr marL="0" indent="0">
              <a:buNone/>
              <a:defRPr sz="1200" i="1"/>
            </a:lvl5pPr>
          </a:lstStyle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Segnaposto contenuto 3">
            <a:extLst>
              <a:ext uri="{FF2B5EF4-FFF2-40B4-BE49-F238E27FC236}">
                <a16:creationId xmlns:a16="http://schemas.microsoft.com/office/drawing/2014/main" id="{3F0B7B5A-B60A-4D0F-9FA3-6994C6306A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3052" y="6526600"/>
            <a:ext cx="11078131" cy="23083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204D7799-A59A-4363-9385-146C48EA70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1066" y="284132"/>
            <a:ext cx="11248484" cy="395288"/>
          </a:xfrm>
        </p:spPr>
        <p:txBody>
          <a:bodyPr lIns="0"/>
          <a:lstStyle>
            <a:lvl1pPr marL="0" indent="0">
              <a:buNone/>
              <a:defRPr sz="2000" b="1">
                <a:solidFill>
                  <a:srgbClr val="0C4266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3018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 - 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contenuto 3">
            <a:extLst>
              <a:ext uri="{FF2B5EF4-FFF2-40B4-BE49-F238E27FC236}">
                <a16:creationId xmlns:a16="http://schemas.microsoft.com/office/drawing/2014/main" id="{E37EE3FE-3CF5-43E0-89C6-E54EEBF9AF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3052" y="6526600"/>
            <a:ext cx="11078131" cy="23083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testo 4">
            <a:extLst>
              <a:ext uri="{FF2B5EF4-FFF2-40B4-BE49-F238E27FC236}">
                <a16:creationId xmlns:a16="http://schemas.microsoft.com/office/drawing/2014/main" id="{A7377EA0-423B-4862-99E7-0D6480DE5B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1066" y="284132"/>
            <a:ext cx="11248484" cy="395288"/>
          </a:xfrm>
        </p:spPr>
        <p:txBody>
          <a:bodyPr lIns="0"/>
          <a:lstStyle>
            <a:lvl1pPr marL="0" indent="0">
              <a:buNone/>
              <a:defRPr sz="2000" b="1">
                <a:solidFill>
                  <a:srgbClr val="0C4266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7111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- CON SESS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D020E70A-D839-0041-82F5-FA26E9525839}"/>
              </a:ext>
            </a:extLst>
          </p:cNvPr>
          <p:cNvSpPr/>
          <p:nvPr userDrawn="1"/>
        </p:nvSpPr>
        <p:spPr>
          <a:xfrm>
            <a:off x="0" y="2504906"/>
            <a:ext cx="12191995" cy="3701934"/>
          </a:xfrm>
          <a:prstGeom prst="rect">
            <a:avLst/>
          </a:prstGeom>
          <a:gradFill>
            <a:gsLst>
              <a:gs pos="42000">
                <a:schemeClr val="bg1">
                  <a:alpha val="89000"/>
                </a:schemeClr>
              </a:gs>
              <a:gs pos="98000">
                <a:schemeClr val="bg1">
                  <a:alpha val="2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Segnaposto testo 3">
            <a:extLst>
              <a:ext uri="{FF2B5EF4-FFF2-40B4-BE49-F238E27FC236}">
                <a16:creationId xmlns:a16="http://schemas.microsoft.com/office/drawing/2014/main" id="{F430DCED-A3B7-4112-BCD7-2620F16929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6430" y="4742401"/>
            <a:ext cx="9765932" cy="379412"/>
          </a:xfrm>
          <a:prstGeom prst="rect">
            <a:avLst/>
          </a:prstGeom>
        </p:spPr>
        <p:txBody>
          <a:bodyPr anchor="b" anchorCtr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None/>
              <a:defRPr lang="it-IT" sz="1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1" name="Segnaposto testo 5">
            <a:extLst>
              <a:ext uri="{FF2B5EF4-FFF2-40B4-BE49-F238E27FC236}">
                <a16:creationId xmlns:a16="http://schemas.microsoft.com/office/drawing/2014/main" id="{41AB6D10-BD18-4D82-A7A8-9B9ECBAE35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6430" y="5095935"/>
            <a:ext cx="9765932" cy="83820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None/>
              <a:defRPr lang="it-IT" sz="1400" i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298A75A5-F5F9-4CA8-81BB-89A2F255D9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430" y="3688238"/>
            <a:ext cx="9765931" cy="837640"/>
          </a:xfrm>
          <a:prstGeom prst="rect">
            <a:avLst/>
          </a:prstGeom>
        </p:spPr>
        <p:txBody>
          <a:bodyPr anchor="ctr"/>
          <a:lstStyle>
            <a:lvl1pPr marL="0"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it-IT" sz="2800" b="1" kern="1200" dirty="0">
                <a:solidFill>
                  <a:srgbClr val="BD1F2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</a:t>
            </a:r>
            <a:br>
              <a:rPr lang="it-IT" dirty="0"/>
            </a:br>
            <a:r>
              <a:rPr lang="it-IT" dirty="0"/>
              <a:t>LO STILE DEL TITOLO DELLO SCHEMA</a:t>
            </a:r>
          </a:p>
        </p:txBody>
      </p:sp>
      <p:sp>
        <p:nvSpPr>
          <p:cNvPr id="10" name="Segnaposto testo 14">
            <a:extLst>
              <a:ext uri="{FF2B5EF4-FFF2-40B4-BE49-F238E27FC236}">
                <a16:creationId xmlns:a16="http://schemas.microsoft.com/office/drawing/2014/main" id="{3414FF57-1D5E-4495-9A79-1F6FEE81DE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6430" y="2692335"/>
            <a:ext cx="9765932" cy="374650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EB010B3-97F5-4F90-96E9-C1856DE76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3" y="651160"/>
            <a:ext cx="1830542" cy="685480"/>
          </a:xfrm>
          <a:prstGeom prst="rect">
            <a:avLst/>
          </a:prstGeom>
        </p:spPr>
      </p:pic>
      <p:sp>
        <p:nvSpPr>
          <p:cNvPr id="8" name="Segnaposto testo 14">
            <a:extLst>
              <a:ext uri="{FF2B5EF4-FFF2-40B4-BE49-F238E27FC236}">
                <a16:creationId xmlns:a16="http://schemas.microsoft.com/office/drawing/2014/main" id="{6A977BC1-5F59-4AFC-8BA9-5F3C2C50A9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430" y="3313588"/>
            <a:ext cx="9765932" cy="374650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BD1F2D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57AAA6F-C2EF-5843-BE71-1E4B88F37E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3" y="6306516"/>
            <a:ext cx="1826563" cy="45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intermezz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458974D4-7E5A-47D2-8FA6-BE43C7E9B2FC}"/>
              </a:ext>
            </a:extLst>
          </p:cNvPr>
          <p:cNvSpPr/>
          <p:nvPr userDrawn="1"/>
        </p:nvSpPr>
        <p:spPr>
          <a:xfrm>
            <a:off x="0" y="2504906"/>
            <a:ext cx="12191995" cy="2700000"/>
          </a:xfrm>
          <a:prstGeom prst="rect">
            <a:avLst/>
          </a:prstGeom>
          <a:gradFill>
            <a:gsLst>
              <a:gs pos="42000">
                <a:schemeClr val="bg1">
                  <a:alpha val="89000"/>
                </a:schemeClr>
              </a:gs>
              <a:gs pos="98000">
                <a:schemeClr val="bg1">
                  <a:alpha val="2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298A75A5-F5F9-4CA8-81BB-89A2F255D9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431" y="3688238"/>
            <a:ext cx="9748346" cy="837640"/>
          </a:xfrm>
          <a:prstGeom prst="rect">
            <a:avLst/>
          </a:prstGeom>
        </p:spPr>
        <p:txBody>
          <a:bodyPr anchor="t" anchorCtr="0"/>
          <a:lstStyle>
            <a:lvl1pPr marL="0"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it-IT" sz="3200" b="1" kern="1200" dirty="0">
                <a:solidFill>
                  <a:srgbClr val="BD1F2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</a:t>
            </a:r>
            <a:br>
              <a:rPr lang="it-IT" dirty="0"/>
            </a:br>
            <a:r>
              <a:rPr lang="it-IT" dirty="0"/>
              <a:t>LO STILE DEL TITOLO DELLO SCHEMA</a:t>
            </a:r>
          </a:p>
        </p:txBody>
      </p:sp>
      <p:sp>
        <p:nvSpPr>
          <p:cNvPr id="10" name="Segnaposto testo 14">
            <a:extLst>
              <a:ext uri="{FF2B5EF4-FFF2-40B4-BE49-F238E27FC236}">
                <a16:creationId xmlns:a16="http://schemas.microsoft.com/office/drawing/2014/main" id="{3414FF57-1D5E-4495-9A79-1F6FEE81DE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6430" y="2692335"/>
            <a:ext cx="9748347" cy="374650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EB010B3-97F5-4F90-96E9-C1856DE76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3" y="651160"/>
            <a:ext cx="1830542" cy="685480"/>
          </a:xfrm>
          <a:prstGeom prst="rect">
            <a:avLst/>
          </a:prstGeom>
        </p:spPr>
      </p:pic>
      <p:sp>
        <p:nvSpPr>
          <p:cNvPr id="8" name="Segnaposto testo 14">
            <a:extLst>
              <a:ext uri="{FF2B5EF4-FFF2-40B4-BE49-F238E27FC236}">
                <a16:creationId xmlns:a16="http://schemas.microsoft.com/office/drawing/2014/main" id="{6A977BC1-5F59-4AFC-8BA9-5F3C2C50A9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430" y="3313588"/>
            <a:ext cx="9748347" cy="374650"/>
          </a:xfrm>
          <a:prstGeom prst="rect">
            <a:avLst/>
          </a:prstGeom>
        </p:spPr>
        <p:txBody>
          <a:bodyPr anchor="b" anchorCtr="0"/>
          <a:lstStyle>
            <a:lvl1pPr algn="l">
              <a:defRPr lang="it-IT" sz="1800" b="1" kern="1200" cap="all" baseline="0" dirty="0">
                <a:solidFill>
                  <a:srgbClr val="BD1F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None/>
            </a:pPr>
            <a:r>
              <a:rPr lang="it-IT" dirty="0"/>
              <a:t>Fare clic per modificare gli stili del testo dello schema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AD09528-C16C-F144-840A-833B939764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3" y="6306516"/>
            <a:ext cx="1826563" cy="45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9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C1040A-95FA-4344-9C5A-EC2832D83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34CFD0-846F-4442-8E23-380D028BB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94D0C0-5C81-A741-9CE2-0CF543C11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4CFD-2A6C-8E4F-9DEB-3605643CAA9C}" type="datetimeFigureOut">
              <a:rPr lang="it-IT" smtClean="0"/>
              <a:t>18/02/22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BB7B43-4C43-D748-BEF0-55841B0B4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DD78C2-84CB-7F4A-8CE5-B69EDE0BB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72AA-61F5-274D-B2F9-FA5606E059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45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a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D947B9-3515-4E91-B890-57232D569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066" y="1259457"/>
            <a:ext cx="11390117" cy="475069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0062F82F-EFEA-44F8-9D5C-67BF3A8840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3052" y="6526600"/>
            <a:ext cx="11078131" cy="23083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70C65D93-E151-4C22-9A8C-B910AAE0DC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1066" y="172720"/>
            <a:ext cx="11248484" cy="675124"/>
          </a:xfrm>
        </p:spPr>
        <p:txBody>
          <a:bodyPr lIns="0" anchor="ctr"/>
          <a:lstStyle>
            <a:lvl1pPr marL="0" indent="0">
              <a:buNone/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9037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1BDA8D-266F-4D59-B123-A1F8408DB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1066" y="1500996"/>
            <a:ext cx="5515096" cy="448255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A31428B-1EDB-4885-A12F-2D7A64BBE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5839" y="1500996"/>
            <a:ext cx="5515096" cy="448255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2" name="Segnaposto contenuto 3">
            <a:extLst>
              <a:ext uri="{FF2B5EF4-FFF2-40B4-BE49-F238E27FC236}">
                <a16:creationId xmlns:a16="http://schemas.microsoft.com/office/drawing/2014/main" id="{4EE2335D-7F07-420E-8D36-033FAAF6E2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3052" y="6526600"/>
            <a:ext cx="11078131" cy="23083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0814B273-316C-45E5-896D-C030B0519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1066" y="284132"/>
            <a:ext cx="11248484" cy="395288"/>
          </a:xfrm>
        </p:spPr>
        <p:txBody>
          <a:bodyPr lIns="0"/>
          <a:lstStyle>
            <a:lvl1pPr marL="0" indent="0">
              <a:buNone/>
              <a:defRPr sz="2000" b="1">
                <a:solidFill>
                  <a:srgbClr val="0C4266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3586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lonne: Testo dx + immagine s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05C5C1-19C9-C54A-B62C-63D916B7B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1186" y="1729008"/>
            <a:ext cx="5515096" cy="326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534988" indent="0">
              <a:buNone/>
              <a:defRPr sz="1600"/>
            </a:lvl2pPr>
            <a:lvl3pPr marL="982663" indent="0">
              <a:buNone/>
              <a:defRPr sz="1400"/>
            </a:lvl3pPr>
            <a:lvl4pPr marL="1431925" indent="0">
              <a:buNone/>
              <a:defRPr sz="1400"/>
            </a:lvl4pPr>
            <a:lvl5pPr marL="1881188" indent="0">
              <a:buNone/>
              <a:defRPr sz="14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1" name="Segnaposto contenuto 3">
            <a:extLst>
              <a:ext uri="{FF2B5EF4-FFF2-40B4-BE49-F238E27FC236}">
                <a16:creationId xmlns:a16="http://schemas.microsoft.com/office/drawing/2014/main" id="{022E0892-6F2F-4240-92D3-CD2E9AA4F2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3052" y="6526600"/>
            <a:ext cx="11078131" cy="23083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1A5B63-0BD0-49A2-AC24-804CABE9B3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1066" y="284132"/>
            <a:ext cx="11248484" cy="395288"/>
          </a:xfrm>
        </p:spPr>
        <p:txBody>
          <a:bodyPr lIns="0"/>
          <a:lstStyle>
            <a:lvl1pPr marL="0" indent="0">
              <a:buNone/>
              <a:defRPr sz="2000" b="1">
                <a:solidFill>
                  <a:srgbClr val="0C4266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1884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lonne_immagine dx + testo s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D77867-3D3A-6548-8ADA-1FECAE7C6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2191" y="1729008"/>
            <a:ext cx="5515096" cy="326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820738" indent="-285750">
              <a:buFont typeface="Arial" panose="020B0604020202020204" pitchFamily="34" charset="0"/>
              <a:buChar char="•"/>
              <a:defRPr sz="1600"/>
            </a:lvl2pPr>
            <a:lvl3pPr marL="1154113" indent="-171450">
              <a:buFont typeface="Arial" panose="020B0604020202020204" pitchFamily="34" charset="0"/>
              <a:buChar char="•"/>
              <a:defRPr sz="1400"/>
            </a:lvl3pPr>
            <a:lvl4pPr marL="1603375" indent="-171450">
              <a:buFont typeface="Arial" panose="020B0604020202020204" pitchFamily="34" charset="0"/>
              <a:buChar char="•"/>
              <a:defRPr sz="1400"/>
            </a:lvl4pPr>
            <a:lvl5pPr marL="2052638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1" name="Segnaposto contenuto 3">
            <a:extLst>
              <a:ext uri="{FF2B5EF4-FFF2-40B4-BE49-F238E27FC236}">
                <a16:creationId xmlns:a16="http://schemas.microsoft.com/office/drawing/2014/main" id="{D33908AA-0B1B-4639-956B-04557A51CE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3052" y="6526600"/>
            <a:ext cx="11078131" cy="23083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4253DD0-A356-4BE0-A811-9EE5AB1258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1066" y="284132"/>
            <a:ext cx="11248484" cy="395288"/>
          </a:xfrm>
        </p:spPr>
        <p:txBody>
          <a:bodyPr lIns="0"/>
          <a:lstStyle>
            <a:lvl1pPr marL="0" indent="0">
              <a:buNone/>
              <a:defRPr sz="2000" b="1">
                <a:solidFill>
                  <a:srgbClr val="0C4266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068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L V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8">
            <a:extLst>
              <a:ext uri="{FF2B5EF4-FFF2-40B4-BE49-F238E27FC236}">
                <a16:creationId xmlns:a16="http://schemas.microsoft.com/office/drawing/2014/main" id="{E0D4FC38-3AFE-4042-B106-56D4A67229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072738"/>
            <a:ext cx="12191999" cy="534581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t-IT" dirty="0"/>
          </a:p>
        </p:txBody>
      </p:sp>
      <p:sp>
        <p:nvSpPr>
          <p:cNvPr id="9" name="Segnaposto contenuto 3">
            <a:extLst>
              <a:ext uri="{FF2B5EF4-FFF2-40B4-BE49-F238E27FC236}">
                <a16:creationId xmlns:a16="http://schemas.microsoft.com/office/drawing/2014/main" id="{88F97C78-0CE4-4F01-9ABC-9D1376017DD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3052" y="6526600"/>
            <a:ext cx="11078131" cy="23083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8F679EBF-3906-49B7-A19B-69A4A4A299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1066" y="284132"/>
            <a:ext cx="11248484" cy="395288"/>
          </a:xfrm>
        </p:spPr>
        <p:txBody>
          <a:bodyPr lIns="0"/>
          <a:lstStyle>
            <a:lvl1pPr marL="0" indent="0">
              <a:buNone/>
              <a:defRPr sz="2000" b="1">
                <a:solidFill>
                  <a:srgbClr val="0C4266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4569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75CC8FD-6CDA-C74B-AF27-EE8CEAE0FC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028E72B-1766-1443-B2CA-91D9996BE2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785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it-IT" sz="2000" b="1" kern="1200" dirty="0">
          <a:solidFill>
            <a:srgbClr val="418E9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C000"/>
        </a:buClr>
        <a:buFont typeface="Arial" panose="020B0604020202020204" pitchFamily="34" charset="0"/>
        <a:buNone/>
        <a:defRPr lang="it-IT" sz="1600" kern="1200" dirty="0" smtClean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ctr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C000"/>
        </a:buClr>
        <a:buFont typeface="Arial" panose="020B0604020202020204" pitchFamily="34" charset="0"/>
        <a:buNone/>
        <a:defRPr lang="it-IT" sz="1800" b="1" kern="1200" dirty="0" smtClean="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ctr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C000"/>
        </a:buClr>
        <a:buFont typeface="Arial" panose="020B0604020202020204" pitchFamily="34" charset="0"/>
        <a:buNone/>
        <a:defRPr lang="it-IT" sz="1600" kern="1200" dirty="0" smtClean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ctr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C000"/>
        </a:buClr>
        <a:buFont typeface="Arial" panose="020B0604020202020204" pitchFamily="34" charset="0"/>
        <a:buNone/>
        <a:defRPr lang="it-IT" sz="1600" b="1" i="0" kern="1200" dirty="0" smtClean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ctr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C000"/>
        </a:buClr>
        <a:buFont typeface="Arial" panose="020B0604020202020204" pitchFamily="34" charset="0"/>
        <a:buNone/>
        <a:defRPr lang="it-IT" sz="1400" i="1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9DEA5B-7F23-4D48-AFA3-05D319903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526" y="1449241"/>
            <a:ext cx="11488948" cy="4477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C2EDFAE-FAB7-C245-AF5D-AD71D89BB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0446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CA76DD5-07C4-4B03-854A-B6CAC9304F71}"/>
              </a:ext>
            </a:extLst>
          </p:cNvPr>
          <p:cNvSpPr/>
          <p:nvPr userDrawn="1"/>
        </p:nvSpPr>
        <p:spPr>
          <a:xfrm>
            <a:off x="0" y="0"/>
            <a:ext cx="12192000" cy="127809"/>
          </a:xfrm>
          <a:prstGeom prst="rect">
            <a:avLst/>
          </a:prstGeom>
          <a:gradFill>
            <a:gsLst>
              <a:gs pos="0">
                <a:srgbClr val="0C4266"/>
              </a:gs>
              <a:gs pos="100000">
                <a:srgbClr val="3C959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9">
            <a:extLst>
              <a:ext uri="{FF2B5EF4-FFF2-40B4-BE49-F238E27FC236}">
                <a16:creationId xmlns:a16="http://schemas.microsoft.com/office/drawing/2014/main" id="{9080FEA3-9260-4296-9E54-E3E5D84E2D51}"/>
              </a:ext>
            </a:extLst>
          </p:cNvPr>
          <p:cNvCxnSpPr>
            <a:cxnSpLocks/>
          </p:cNvCxnSpPr>
          <p:nvPr userDrawn="1"/>
        </p:nvCxnSpPr>
        <p:spPr>
          <a:xfrm>
            <a:off x="0" y="127816"/>
            <a:ext cx="12192000" cy="0"/>
          </a:xfrm>
          <a:prstGeom prst="line">
            <a:avLst/>
          </a:prstGeom>
          <a:ln w="38100">
            <a:solidFill>
              <a:srgbClr val="BD1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663CE655-72AB-4CA0-A4B8-F0702135B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88" y="127808"/>
            <a:ext cx="11488948" cy="7332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cxnSp>
        <p:nvCxnSpPr>
          <p:cNvPr id="11" name="Connettore 1 9">
            <a:extLst>
              <a:ext uri="{FF2B5EF4-FFF2-40B4-BE49-F238E27FC236}">
                <a16:creationId xmlns:a16="http://schemas.microsoft.com/office/drawing/2014/main" id="{66995F8B-97F6-4F2C-BC5C-284E2ECE336F}"/>
              </a:ext>
            </a:extLst>
          </p:cNvPr>
          <p:cNvCxnSpPr>
            <a:cxnSpLocks/>
          </p:cNvCxnSpPr>
          <p:nvPr userDrawn="1"/>
        </p:nvCxnSpPr>
        <p:spPr>
          <a:xfrm>
            <a:off x="0" y="861061"/>
            <a:ext cx="1219200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77AF752D-E6DD-264A-A0B8-0770B7B0D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27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36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0" r:id="rId3"/>
    <p:sldLayoutId id="2147483665" r:id="rId4"/>
    <p:sldLayoutId id="2147483662" r:id="rId5"/>
    <p:sldLayoutId id="2147483664" r:id="rId6"/>
    <p:sldLayoutId id="2147483670" r:id="rId7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it-IT" sz="2000" b="1" kern="1200" dirty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1950" indent="-3619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BD1E2C"/>
        </a:buClr>
        <a:buFont typeface="Arial" panose="020B0604020202020204" pitchFamily="34" charset="0"/>
        <a:buChar char="•"/>
        <a:defRPr lang="it-IT" sz="18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1688" indent="-2667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BD1E2C"/>
        </a:buClr>
        <a:buFont typeface="Arial" panose="020B0604020202020204" pitchFamily="34" charset="0"/>
        <a:buChar char="•"/>
        <a:defRPr lang="it-IT" sz="18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8888" indent="-276225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BD1E2C"/>
        </a:buClr>
        <a:buFont typeface="Arial" panose="020B0604020202020204" pitchFamily="34" charset="0"/>
        <a:buChar char="•"/>
        <a:defRPr lang="it-IT" sz="16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12900" indent="-180975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BD1E2C"/>
        </a:buClr>
        <a:buFont typeface="Arial" panose="020B0604020202020204" pitchFamily="34" charset="0"/>
        <a:buChar char="•"/>
        <a:defRPr lang="it-IT" sz="16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2638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BD1E2C"/>
        </a:buClr>
        <a:buFont typeface="Arial" panose="020B0604020202020204" pitchFamily="34" charset="0"/>
        <a:buChar char="•"/>
        <a:defRPr lang="it-IT" sz="1200" i="1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ashpublications.org/hematology/article/2020/1/57/474303/Management-of-toxicities-associated-with-targeted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15.jpe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microsoft.com/office/2007/relationships/hdphoto" Target="../media/hdphoto6.wdp"/><Relationship Id="rId4" Type="http://schemas.openxmlformats.org/officeDocument/2006/relationships/image" Target="../media/image17.jpeg"/><Relationship Id="rId9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BFD64BB-0380-D04D-9ECB-042D349102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479413C-A684-8844-AFAD-9216ECB89661}"/>
              </a:ext>
            </a:extLst>
          </p:cNvPr>
          <p:cNvSpPr/>
          <p:nvPr/>
        </p:nvSpPr>
        <p:spPr>
          <a:xfrm>
            <a:off x="3706091" y="0"/>
            <a:ext cx="4779818" cy="6858000"/>
          </a:xfrm>
          <a:prstGeom prst="rect">
            <a:avLst/>
          </a:prstGeom>
          <a:solidFill>
            <a:srgbClr val="F2F2F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7272746-1616-494A-8186-D97588C640B9}"/>
              </a:ext>
            </a:extLst>
          </p:cNvPr>
          <p:cNvSpPr/>
          <p:nvPr/>
        </p:nvSpPr>
        <p:spPr>
          <a:xfrm>
            <a:off x="3375457" y="2217824"/>
            <a:ext cx="54618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Leucemia mieloide acuta</a:t>
            </a:r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Novità da ASH 2021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63652AF7-2BF0-EE41-BD2F-217A123B289A}"/>
              </a:ext>
            </a:extLst>
          </p:cNvPr>
          <p:cNvCxnSpPr>
            <a:cxnSpLocks/>
          </p:cNvCxnSpPr>
          <p:nvPr/>
        </p:nvCxnSpPr>
        <p:spPr>
          <a:xfrm>
            <a:off x="4347670" y="2107061"/>
            <a:ext cx="3441240" cy="0"/>
          </a:xfrm>
          <a:prstGeom prst="line">
            <a:avLst/>
          </a:prstGeom>
          <a:ln w="12700">
            <a:solidFill>
              <a:srgbClr val="472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1F848DBD-F6CD-BB42-A685-30EAADA86A18}"/>
              </a:ext>
            </a:extLst>
          </p:cNvPr>
          <p:cNvCxnSpPr>
            <a:cxnSpLocks/>
          </p:cNvCxnSpPr>
          <p:nvPr/>
        </p:nvCxnSpPr>
        <p:spPr>
          <a:xfrm>
            <a:off x="4347670" y="3165538"/>
            <a:ext cx="3441240" cy="0"/>
          </a:xfrm>
          <a:prstGeom prst="line">
            <a:avLst/>
          </a:prstGeom>
          <a:ln w="12700">
            <a:solidFill>
              <a:srgbClr val="472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ttotitolo 2">
            <a:extLst>
              <a:ext uri="{FF2B5EF4-FFF2-40B4-BE49-F238E27FC236}">
                <a16:creationId xmlns:a16="http://schemas.microsoft.com/office/drawing/2014/main" id="{FB34799D-AEEC-8740-BF7A-9B60A13EAF92}"/>
              </a:ext>
            </a:extLst>
          </p:cNvPr>
          <p:cNvSpPr txBox="1">
            <a:spLocks/>
          </p:cNvSpPr>
          <p:nvPr/>
        </p:nvSpPr>
        <p:spPr>
          <a:xfrm>
            <a:off x="4047150" y="3453162"/>
            <a:ext cx="4093029" cy="29481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050" b="1" dirty="0">
              <a:solidFill>
                <a:srgbClr val="0563C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Patrizia</a:t>
            </a: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Zappasodi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UOC </a:t>
            </a:r>
            <a:r>
              <a:rPr lang="en-US" sz="1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Ematologia</a:t>
            </a:r>
            <a:r>
              <a:rPr lang="en-US" sz="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Fondazione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IRCCS </a:t>
            </a:r>
            <a:r>
              <a:rPr lang="en-US" sz="1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Policlinico</a:t>
            </a:r>
            <a:r>
              <a:rPr lang="en-US" sz="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San Matteo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Pavia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ED8DD4C-B0B4-6E49-B977-5350A82AB8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66" y="291564"/>
            <a:ext cx="1830542" cy="68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00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A31E68-EAD0-42D9-BECB-F505234D5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b="1" dirty="0" err="1">
                <a:solidFill>
                  <a:schemeClr val="bg2">
                    <a:lumMod val="90000"/>
                  </a:schemeClr>
                </a:solidFill>
              </a:rPr>
              <a:t>Venetoclax-based</a:t>
            </a:r>
            <a:r>
              <a:rPr lang="it-IT" sz="2000" b="1" dirty="0">
                <a:solidFill>
                  <a:schemeClr val="bg2">
                    <a:lumMod val="90000"/>
                  </a:schemeClr>
                </a:solidFill>
              </a:rPr>
              <a:t> treatment</a:t>
            </a:r>
          </a:p>
          <a:p>
            <a:r>
              <a:rPr lang="it-IT" sz="2000" b="1" dirty="0"/>
              <a:t>Intensive </a:t>
            </a:r>
            <a:r>
              <a:rPr lang="it-IT" sz="2000" b="1" dirty="0" err="1"/>
              <a:t>induction</a:t>
            </a:r>
            <a:r>
              <a:rPr lang="it-IT" sz="2000" b="1" dirty="0"/>
              <a:t> therapy</a:t>
            </a:r>
          </a:p>
          <a:p>
            <a:r>
              <a:rPr lang="it-IT" sz="2000" b="1" dirty="0">
                <a:solidFill>
                  <a:schemeClr val="bg2">
                    <a:lumMod val="90000"/>
                  </a:schemeClr>
                </a:solidFill>
              </a:rPr>
              <a:t>Combinazioni terapeutiche per AML FLT3 mutate</a:t>
            </a: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CA07063-2532-422B-8591-A6E2A70D55B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doler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A0458C2-C7B2-4E5E-909E-2B9D243F45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935646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C605E81A-235B-480B-9DBE-64724A3583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58" y="1679470"/>
            <a:ext cx="6691126" cy="1054158"/>
          </a:xfrm>
          <a:prstGeom prst="rect">
            <a:avLst/>
          </a:prstGeom>
        </p:spPr>
      </p:pic>
      <p:sp>
        <p:nvSpPr>
          <p:cNvPr id="13" name="Segnaposto contenuto 3">
            <a:extLst>
              <a:ext uri="{FF2B5EF4-FFF2-40B4-BE49-F238E27FC236}">
                <a16:creationId xmlns:a16="http://schemas.microsoft.com/office/drawing/2014/main" id="{5E6479BE-0E3F-4BEA-A307-829A830BA389}"/>
              </a:ext>
            </a:extLst>
          </p:cNvPr>
          <p:cNvSpPr txBox="1">
            <a:spLocks/>
          </p:cNvSpPr>
          <p:nvPr/>
        </p:nvSpPr>
        <p:spPr>
          <a:xfrm>
            <a:off x="703052" y="1344422"/>
            <a:ext cx="646388" cy="44325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None/>
              <a:defRPr lang="it-IT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1688" indent="-2667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8888" indent="-27622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129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263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2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rgbClr val="C00000"/>
                </a:solidFill>
              </a:rPr>
              <a:t>Aim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F8B3870-E472-4DD1-B868-9669D1BD5775}"/>
              </a:ext>
            </a:extLst>
          </p:cNvPr>
          <p:cNvSpPr txBox="1"/>
          <p:nvPr/>
        </p:nvSpPr>
        <p:spPr>
          <a:xfrm>
            <a:off x="703052" y="2932265"/>
            <a:ext cx="65537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II (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Jan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2016-March 2019) 225 de novo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fav-int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AML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60-80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Randomization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2:1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CHT-GO: 143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- standard CHT: 71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6DA99D4-71A4-4856-BA81-7ED43D5208F8}"/>
              </a:ext>
            </a:extLst>
          </p:cNvPr>
          <p:cNvSpPr txBox="1"/>
          <p:nvPr/>
        </p:nvSpPr>
        <p:spPr>
          <a:xfrm>
            <a:off x="703052" y="4217884"/>
            <a:ext cx="66793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End point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EFS</a:t>
            </a:r>
          </a:p>
          <a:p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End points</a:t>
            </a:r>
          </a:p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Responses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OS, CIR,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38B73E-F86E-8E49-BEBE-553C803D765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 err="1"/>
              <a:t>Paper</a:t>
            </a:r>
            <a:r>
              <a:rPr lang="it-IT" dirty="0"/>
              <a:t> Number:31, Juliette Lambert, </a:t>
            </a:r>
            <a:r>
              <a:rPr lang="it-IT" dirty="0" err="1"/>
              <a:t>Versaille</a:t>
            </a:r>
            <a:r>
              <a:rPr lang="it-IT" dirty="0"/>
              <a:t> Hospital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2FD130D-A6ED-BE4B-B630-F125F0062B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1800" dirty="0">
                <a:latin typeface="Arial-Blk"/>
              </a:rPr>
              <a:t>Replacing the Anthracycline By </a:t>
            </a:r>
            <a:r>
              <a:rPr lang="en-GB" sz="1800" dirty="0" err="1">
                <a:latin typeface="Arial-Blk"/>
              </a:rPr>
              <a:t>Gemtuzumab</a:t>
            </a:r>
            <a:r>
              <a:rPr lang="en-GB" sz="1800" dirty="0">
                <a:latin typeface="Arial-Blk"/>
              </a:rPr>
              <a:t> </a:t>
            </a:r>
            <a:r>
              <a:rPr lang="en-GB" sz="1800" dirty="0" err="1">
                <a:latin typeface="Arial-Blk"/>
              </a:rPr>
              <a:t>Ozogamicin</a:t>
            </a:r>
            <a:r>
              <a:rPr lang="en-GB" sz="1800" dirty="0">
                <a:latin typeface="Arial-Blk"/>
              </a:rPr>
              <a:t> in Older Patients with De Novo Standard-Risk AML Treated Intensively – Results of the Randomized ALFA1401-Mylofrance 4 Study</a:t>
            </a:r>
          </a:p>
        </p:txBody>
      </p:sp>
    </p:spTree>
    <p:extLst>
      <p:ext uri="{BB962C8B-B14F-4D97-AF65-F5344CB8AC3E}">
        <p14:creationId xmlns:p14="http://schemas.microsoft.com/office/powerpoint/2010/main" val="4239090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A5F2B2E7-090B-4838-99A3-FFB5511291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868" r="678"/>
          <a:stretch/>
        </p:blipFill>
        <p:spPr>
          <a:xfrm>
            <a:off x="513708" y="1993949"/>
            <a:ext cx="5942848" cy="3451474"/>
          </a:xfrm>
          <a:prstGeom prst="rect">
            <a:avLst/>
          </a:prstGeom>
        </p:spPr>
      </p:pic>
      <p:sp>
        <p:nvSpPr>
          <p:cNvPr id="16" name="Segnaposto contenuto 3">
            <a:extLst>
              <a:ext uri="{FF2B5EF4-FFF2-40B4-BE49-F238E27FC236}">
                <a16:creationId xmlns:a16="http://schemas.microsoft.com/office/drawing/2014/main" id="{5EBDA97F-E8ED-4321-B4EE-3C6B15E17A5D}"/>
              </a:ext>
            </a:extLst>
          </p:cNvPr>
          <p:cNvSpPr txBox="1">
            <a:spLocks/>
          </p:cNvSpPr>
          <p:nvPr/>
        </p:nvSpPr>
        <p:spPr>
          <a:xfrm>
            <a:off x="513708" y="1254504"/>
            <a:ext cx="2569779" cy="44325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None/>
              <a:defRPr lang="it-IT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1688" indent="-2667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8888" indent="-27622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129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263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2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solidFill>
                  <a:srgbClr val="C00000"/>
                </a:solidFill>
              </a:rPr>
              <a:t>Treatment scheme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A7065DB-29DB-46B1-867D-D2C8BC57DC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372" y="1993949"/>
            <a:ext cx="4800635" cy="2895621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839677-8DC9-1340-8AC0-281B029792B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 err="1"/>
              <a:t>Paper</a:t>
            </a:r>
            <a:r>
              <a:rPr lang="it-IT" dirty="0"/>
              <a:t> Number:31, Juliette Lambert, </a:t>
            </a:r>
            <a:r>
              <a:rPr lang="it-IT" dirty="0" err="1"/>
              <a:t>Versaille</a:t>
            </a:r>
            <a:r>
              <a:rPr lang="it-IT" dirty="0"/>
              <a:t> Hospital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731F345-42D5-7945-9FD0-E93B4A9CD3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1800" dirty="0">
                <a:latin typeface="Arial-Blk"/>
              </a:rPr>
              <a:t>Replacing the Anthracycline By </a:t>
            </a:r>
            <a:r>
              <a:rPr lang="en-GB" sz="1800" dirty="0" err="1">
                <a:latin typeface="Arial-Blk"/>
              </a:rPr>
              <a:t>Gemtuzumab</a:t>
            </a:r>
            <a:r>
              <a:rPr lang="en-GB" sz="1800" dirty="0">
                <a:latin typeface="Arial-Blk"/>
              </a:rPr>
              <a:t> </a:t>
            </a:r>
            <a:r>
              <a:rPr lang="en-GB" sz="1800" dirty="0" err="1">
                <a:latin typeface="Arial-Blk"/>
              </a:rPr>
              <a:t>Ozogamicin</a:t>
            </a:r>
            <a:r>
              <a:rPr lang="en-GB" sz="1800" dirty="0">
                <a:latin typeface="Arial-Blk"/>
              </a:rPr>
              <a:t> in Older Patients with De Novo Standard-Risk AML Treated Intensively – Results of the Randomized ALFA1401-Mylofrance 4 Study</a:t>
            </a:r>
          </a:p>
        </p:txBody>
      </p:sp>
    </p:spTree>
    <p:extLst>
      <p:ext uri="{BB962C8B-B14F-4D97-AF65-F5344CB8AC3E}">
        <p14:creationId xmlns:p14="http://schemas.microsoft.com/office/powerpoint/2010/main" val="612077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FAD55628-5569-495C-AEE0-47039010C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322" y="1294063"/>
            <a:ext cx="6162720" cy="2714645"/>
          </a:xfrm>
          <a:prstGeom prst="rect">
            <a:avLst/>
          </a:prstGeom>
        </p:spPr>
      </p:pic>
      <p:sp>
        <p:nvSpPr>
          <p:cNvPr id="13" name="Segnaposto contenuto 3">
            <a:extLst>
              <a:ext uri="{FF2B5EF4-FFF2-40B4-BE49-F238E27FC236}">
                <a16:creationId xmlns:a16="http://schemas.microsoft.com/office/drawing/2014/main" id="{55DB8509-3BD9-4A22-9171-61E7BECF9577}"/>
              </a:ext>
            </a:extLst>
          </p:cNvPr>
          <p:cNvSpPr txBox="1">
            <a:spLocks/>
          </p:cNvSpPr>
          <p:nvPr/>
        </p:nvSpPr>
        <p:spPr>
          <a:xfrm>
            <a:off x="5325322" y="4746709"/>
            <a:ext cx="5938072" cy="117715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None/>
              <a:defRPr lang="it-IT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1688" indent="-2667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8888" indent="-27622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129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263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2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/>
              <a:t>At the dose schedule tested, front line use of GO instead of Idarubicin does not benefit older pts with de novo standard-risk AML .</a:t>
            </a:r>
          </a:p>
          <a:p>
            <a:pPr algn="l"/>
            <a:r>
              <a:rPr lang="en-GB" sz="1400" dirty="0"/>
              <a:t>The known toxicity profile of GO and the greater number of SAEs have limited </a:t>
            </a:r>
            <a:r>
              <a:rPr lang="en-GB" sz="1400" dirty="0" err="1"/>
              <a:t>allo</a:t>
            </a:r>
            <a:r>
              <a:rPr lang="en-GB" sz="1400" dirty="0"/>
              <a:t>-HSCT indications in patients receiving GO</a:t>
            </a:r>
          </a:p>
        </p:txBody>
      </p:sp>
      <p:sp>
        <p:nvSpPr>
          <p:cNvPr id="14" name="Segnaposto contenuto 3">
            <a:extLst>
              <a:ext uri="{FF2B5EF4-FFF2-40B4-BE49-F238E27FC236}">
                <a16:creationId xmlns:a16="http://schemas.microsoft.com/office/drawing/2014/main" id="{3E242871-F31D-4C6E-BA89-1E8AACF0CA50}"/>
              </a:ext>
            </a:extLst>
          </p:cNvPr>
          <p:cNvSpPr txBox="1">
            <a:spLocks/>
          </p:cNvSpPr>
          <p:nvPr/>
        </p:nvSpPr>
        <p:spPr>
          <a:xfrm>
            <a:off x="5325322" y="4430695"/>
            <a:ext cx="1665889" cy="3850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None/>
              <a:defRPr lang="it-IT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1688" indent="-2667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8888" indent="-27622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129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263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2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solidFill>
                  <a:srgbClr val="C00000"/>
                </a:solidFill>
              </a:rPr>
              <a:t>Conclusions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89CB5A6-D221-4022-B055-984BCE9033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635" y="4083105"/>
            <a:ext cx="4902575" cy="250436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5FC92CD-96A3-475E-B349-B9784715FB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635" y="1294063"/>
            <a:ext cx="4543512" cy="250436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D8417A-5B28-8F4E-BC98-BAF82EBEEF0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 err="1"/>
              <a:t>Paper</a:t>
            </a:r>
            <a:r>
              <a:rPr lang="it-IT" dirty="0"/>
              <a:t> Number:31, Juliette Lambert, </a:t>
            </a:r>
            <a:r>
              <a:rPr lang="it-IT" dirty="0" err="1"/>
              <a:t>Versaille</a:t>
            </a:r>
            <a:r>
              <a:rPr lang="it-IT" dirty="0"/>
              <a:t> Hospital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838C85D-A31A-5142-AA65-138368A43C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1800" dirty="0">
                <a:latin typeface="Arial-Blk"/>
              </a:rPr>
              <a:t>Replacing the Anthracycline By </a:t>
            </a:r>
            <a:r>
              <a:rPr lang="en-GB" sz="1800" dirty="0" err="1">
                <a:latin typeface="Arial-Blk"/>
              </a:rPr>
              <a:t>Gemtuzumab</a:t>
            </a:r>
            <a:r>
              <a:rPr lang="en-GB" sz="1800" dirty="0">
                <a:latin typeface="Arial-Blk"/>
              </a:rPr>
              <a:t> </a:t>
            </a:r>
            <a:r>
              <a:rPr lang="en-GB" sz="1800" dirty="0" err="1">
                <a:latin typeface="Arial-Blk"/>
              </a:rPr>
              <a:t>Ozogamicin</a:t>
            </a:r>
            <a:r>
              <a:rPr lang="en-GB" sz="1800" dirty="0">
                <a:latin typeface="Arial-Blk"/>
              </a:rPr>
              <a:t> in Older Patients with De Novo Standard-Risk AML Treated Intensively – Results of the Randomized ALFA1401-Mylofrance 4 Study</a:t>
            </a:r>
          </a:p>
        </p:txBody>
      </p:sp>
    </p:spTree>
    <p:extLst>
      <p:ext uri="{BB962C8B-B14F-4D97-AF65-F5344CB8AC3E}">
        <p14:creationId xmlns:p14="http://schemas.microsoft.com/office/powerpoint/2010/main" val="436927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4553C929-3DA0-4CF6-BECA-6301B6053D8D}"/>
              </a:ext>
            </a:extLst>
          </p:cNvPr>
          <p:cNvSpPr txBox="1"/>
          <p:nvPr/>
        </p:nvSpPr>
        <p:spPr>
          <a:xfrm>
            <a:off x="274321" y="952501"/>
            <a:ext cx="443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Screening: 800 </a:t>
            </a:r>
            <a:r>
              <a:rPr lang="it-IT" sz="1400" dirty="0" err="1"/>
              <a:t>pts</a:t>
            </a:r>
            <a:r>
              <a:rPr lang="it-IT" sz="1400" dirty="0"/>
              <a:t> (CPX-351: 217 </a:t>
            </a:r>
            <a:r>
              <a:rPr lang="it-IT" sz="1400" dirty="0" err="1"/>
              <a:t>pts</a:t>
            </a:r>
            <a:r>
              <a:rPr lang="it-IT" sz="1400" dirty="0"/>
              <a:t> , HMA-VEN: 439 </a:t>
            </a:r>
            <a:r>
              <a:rPr lang="it-IT" sz="1400" dirty="0" err="1"/>
              <a:t>pts</a:t>
            </a:r>
            <a:r>
              <a:rPr lang="it-IT" sz="1400" dirty="0"/>
              <a:t>) </a:t>
            </a:r>
            <a:endParaRPr lang="en-GB" sz="14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3A3AD00-0BC4-43BF-92B3-10A2060677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1" y="1324824"/>
            <a:ext cx="5230577" cy="267706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FE71840-768D-4350-8863-B554CCF400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137" y="1324824"/>
            <a:ext cx="5295339" cy="273517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3534023-AD56-4493-A8A4-FFD9A3CACB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1" y="4163209"/>
            <a:ext cx="5230577" cy="2529677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EE32079A-88BA-47DE-9F3A-7005FA9DE68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139" y="4147035"/>
            <a:ext cx="5295338" cy="2140809"/>
          </a:xfrm>
          <a:prstGeom prst="rect">
            <a:avLst/>
          </a:prstGeom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F62138-BFF2-E944-9991-4F788E73445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 err="1"/>
              <a:t>Paper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: 795, Andrew </a:t>
            </a:r>
            <a:r>
              <a:rPr lang="it-IT" dirty="0" err="1"/>
              <a:t>Matthews</a:t>
            </a:r>
            <a:r>
              <a:rPr lang="it-IT" dirty="0"/>
              <a:t>, </a:t>
            </a:r>
            <a:r>
              <a:rPr lang="it-IT" dirty="0" err="1"/>
              <a:t>Abramson</a:t>
            </a:r>
            <a:r>
              <a:rPr lang="it-IT" dirty="0"/>
              <a:t> </a:t>
            </a:r>
            <a:r>
              <a:rPr lang="it-IT" dirty="0" err="1"/>
              <a:t>Cancer</a:t>
            </a:r>
            <a:r>
              <a:rPr lang="it-IT" dirty="0"/>
              <a:t> Center </a:t>
            </a:r>
            <a:r>
              <a:rPr lang="it-IT" dirty="0" err="1"/>
              <a:t>University</a:t>
            </a:r>
            <a:r>
              <a:rPr lang="it-IT" dirty="0"/>
              <a:t> of Pennsylvania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B0A86983-F5F2-9540-8D03-8F4253FFA2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1800" dirty="0">
                <a:latin typeface="Arial-Blk"/>
              </a:rPr>
              <a:t>Real World Survival Outcomes of CPX-351 Versus </a:t>
            </a:r>
            <a:r>
              <a:rPr lang="en-GB" sz="1800" dirty="0" err="1">
                <a:latin typeface="Arial-Blk"/>
              </a:rPr>
              <a:t>Venetoclax</a:t>
            </a:r>
            <a:r>
              <a:rPr lang="en-GB" sz="1800" dirty="0">
                <a:latin typeface="Arial-Blk"/>
              </a:rPr>
              <a:t> and </a:t>
            </a:r>
            <a:r>
              <a:rPr lang="en-GB" sz="1800" dirty="0" err="1">
                <a:latin typeface="Arial-Blk"/>
              </a:rPr>
              <a:t>Azacitadine</a:t>
            </a:r>
            <a:r>
              <a:rPr lang="en-GB" sz="1800" dirty="0">
                <a:latin typeface="Arial-Blk"/>
              </a:rPr>
              <a:t> for Initial Therapy in Adult Acute Myeloid </a:t>
            </a:r>
            <a:r>
              <a:rPr lang="en-GB" sz="1800" dirty="0" err="1">
                <a:latin typeface="Arial-Blk"/>
              </a:rPr>
              <a:t>Leukemia</a:t>
            </a:r>
            <a:endParaRPr lang="en-GB" sz="1800" dirty="0">
              <a:latin typeface="Arial-Blk"/>
            </a:endParaRPr>
          </a:p>
        </p:txBody>
      </p:sp>
    </p:spTree>
    <p:extLst>
      <p:ext uri="{BB962C8B-B14F-4D97-AF65-F5344CB8AC3E}">
        <p14:creationId xmlns:p14="http://schemas.microsoft.com/office/powerpoint/2010/main" val="1258962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85BB552-A3FD-6B4B-80F3-B9F34E92F5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/>
              <a:t>Paper Number: 795, Andrew Matthews</a:t>
            </a:r>
            <a:r>
              <a:rPr lang="en-US" altLang="en-US" sz="700" dirty="0"/>
              <a:t>, </a:t>
            </a:r>
            <a:r>
              <a:rPr lang="en-US" altLang="en-US" dirty="0"/>
              <a:t>Abramson Cancer Center University of Pennsylvania</a:t>
            </a:r>
            <a:endParaRPr lang="en-US" altLang="en-US" sz="24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C987DB3-E249-BC42-BCC6-ECBCB45030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sz="1800" dirty="0"/>
              <a:t>Real World </a:t>
            </a:r>
            <a:r>
              <a:rPr lang="it-IT" sz="1800" dirty="0" err="1"/>
              <a:t>Survival</a:t>
            </a:r>
            <a:r>
              <a:rPr lang="it-IT" sz="1800" dirty="0"/>
              <a:t> </a:t>
            </a:r>
            <a:r>
              <a:rPr lang="it-IT" sz="1800" dirty="0" err="1"/>
              <a:t>Outcomes</a:t>
            </a:r>
            <a:r>
              <a:rPr lang="it-IT" sz="1800" dirty="0"/>
              <a:t> of CPX-351 Versus </a:t>
            </a:r>
            <a:r>
              <a:rPr lang="it-IT" sz="1800" dirty="0" err="1"/>
              <a:t>Venetoclax</a:t>
            </a:r>
            <a:r>
              <a:rPr lang="it-IT" sz="1800" dirty="0"/>
              <a:t> and </a:t>
            </a:r>
            <a:r>
              <a:rPr lang="it-IT" sz="1800" dirty="0" err="1"/>
              <a:t>Azacitadine</a:t>
            </a:r>
            <a:r>
              <a:rPr lang="it-IT" sz="1800" dirty="0"/>
              <a:t> for </a:t>
            </a:r>
            <a:r>
              <a:rPr lang="it-IT" sz="1800" dirty="0" err="1"/>
              <a:t>Initial</a:t>
            </a:r>
            <a:r>
              <a:rPr lang="it-IT" sz="1800" dirty="0"/>
              <a:t> </a:t>
            </a:r>
            <a:r>
              <a:rPr lang="it-IT" sz="1800" dirty="0" err="1"/>
              <a:t>Therapy</a:t>
            </a:r>
            <a:r>
              <a:rPr lang="it-IT" sz="1800" dirty="0"/>
              <a:t> in </a:t>
            </a:r>
            <a:r>
              <a:rPr lang="it-IT" sz="1800" dirty="0" err="1"/>
              <a:t>Adult</a:t>
            </a:r>
            <a:r>
              <a:rPr lang="it-IT" sz="1800" dirty="0"/>
              <a:t> Acute </a:t>
            </a:r>
            <a:r>
              <a:rPr lang="it-IT" sz="1800" dirty="0" err="1"/>
              <a:t>Myeloid</a:t>
            </a:r>
            <a:r>
              <a:rPr lang="it-IT" sz="1800" dirty="0"/>
              <a:t> </a:t>
            </a:r>
            <a:r>
              <a:rPr lang="it-IT" sz="1800" dirty="0" err="1"/>
              <a:t>Leukemia</a:t>
            </a:r>
            <a:endParaRPr lang="it-IT" sz="1800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E06A598A-F2C3-49E6-AD91-C7940131C8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232" y="2212032"/>
            <a:ext cx="8769536" cy="294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36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8D22EC-E075-F747-89BC-2C779C8AC4E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 err="1"/>
              <a:t>Paper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: 32, Justin Grenet, New York </a:t>
            </a:r>
            <a:r>
              <a:rPr lang="it-IT" dirty="0" err="1"/>
              <a:t>Presbyterian</a:t>
            </a:r>
            <a:r>
              <a:rPr lang="it-IT" dirty="0"/>
              <a:t>/</a:t>
            </a:r>
            <a:r>
              <a:rPr lang="it-IT" dirty="0" err="1"/>
              <a:t>Weill-Cornell</a:t>
            </a:r>
            <a:r>
              <a:rPr lang="it-IT" dirty="0"/>
              <a:t> </a:t>
            </a:r>
            <a:r>
              <a:rPr lang="it-IT" dirty="0" err="1"/>
              <a:t>Medical</a:t>
            </a:r>
            <a:r>
              <a:rPr lang="it-IT" dirty="0"/>
              <a:t> Center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331953C-3EB5-4745-9BA1-ED01A35BCF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1800" dirty="0">
                <a:latin typeface="Arial-Blk"/>
              </a:rPr>
              <a:t>Comparing Outcomes between Liposomal Daunorubicin/Cytarabine (CPX-351) and </a:t>
            </a:r>
            <a:r>
              <a:rPr lang="en-GB" sz="1800" dirty="0" err="1">
                <a:latin typeface="Arial-Blk"/>
              </a:rPr>
              <a:t>HMA+Venetoclax</a:t>
            </a:r>
            <a:r>
              <a:rPr lang="en-GB" sz="1800" dirty="0">
                <a:latin typeface="Arial-Blk"/>
              </a:rPr>
              <a:t> As Frontline Therapy in Acute Myeloid </a:t>
            </a:r>
            <a:r>
              <a:rPr lang="en-GB" sz="1800" dirty="0" err="1">
                <a:latin typeface="Arial-Blk"/>
              </a:rPr>
              <a:t>Leukemia</a:t>
            </a:r>
            <a:endParaRPr lang="en-GB" sz="1800" dirty="0">
              <a:latin typeface="Arial-Blk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97BEB44-F74C-4B48-9D29-A2773E4F67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19" y="3098616"/>
            <a:ext cx="4277397" cy="3446316"/>
          </a:xfrm>
          <a:prstGeom prst="rect">
            <a:avLst/>
          </a:prstGeom>
        </p:spPr>
      </p:pic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4F03C34A-F22E-4D20-B398-FCFA7BB49552}"/>
              </a:ext>
            </a:extLst>
          </p:cNvPr>
          <p:cNvCxnSpPr/>
          <p:nvPr/>
        </p:nvCxnSpPr>
        <p:spPr>
          <a:xfrm>
            <a:off x="6476658" y="2593772"/>
            <a:ext cx="34962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90DBD246-9C5E-4F9B-92EA-146543C3FE66}"/>
              </a:ext>
            </a:extLst>
          </p:cNvPr>
          <p:cNvCxnSpPr/>
          <p:nvPr/>
        </p:nvCxnSpPr>
        <p:spPr>
          <a:xfrm>
            <a:off x="6476658" y="3470103"/>
            <a:ext cx="34962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6227182B-96C9-46CD-B37B-2A2A0FBD9C48}"/>
              </a:ext>
            </a:extLst>
          </p:cNvPr>
          <p:cNvCxnSpPr>
            <a:cxnSpLocks/>
          </p:cNvCxnSpPr>
          <p:nvPr/>
        </p:nvCxnSpPr>
        <p:spPr>
          <a:xfrm>
            <a:off x="6476658" y="2194426"/>
            <a:ext cx="34962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Immagine 22">
            <a:extLst>
              <a:ext uri="{FF2B5EF4-FFF2-40B4-BE49-F238E27FC236}">
                <a16:creationId xmlns:a16="http://schemas.microsoft.com/office/drawing/2014/main" id="{134E5630-275F-46B9-8393-B95A3F99B4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107" y="1429266"/>
            <a:ext cx="5012824" cy="4758366"/>
          </a:xfrm>
          <a:prstGeom prst="rect">
            <a:avLst/>
          </a:prstGeom>
        </p:spPr>
      </p:pic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62C8374F-D575-4D9F-ACCB-99FC068CFDC8}"/>
              </a:ext>
            </a:extLst>
          </p:cNvPr>
          <p:cNvCxnSpPr/>
          <p:nvPr/>
        </p:nvCxnSpPr>
        <p:spPr>
          <a:xfrm>
            <a:off x="6476658" y="4176522"/>
            <a:ext cx="34962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D3E7ED32-D844-4ADA-BB53-2343148C6047}"/>
              </a:ext>
            </a:extLst>
          </p:cNvPr>
          <p:cNvCxnSpPr/>
          <p:nvPr/>
        </p:nvCxnSpPr>
        <p:spPr>
          <a:xfrm>
            <a:off x="6476658" y="4431119"/>
            <a:ext cx="34962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Segnaposto contenuto 3">
            <a:extLst>
              <a:ext uri="{FF2B5EF4-FFF2-40B4-BE49-F238E27FC236}">
                <a16:creationId xmlns:a16="http://schemas.microsoft.com/office/drawing/2014/main" id="{DEA1244A-4F08-4D90-B5B5-9C18FC7399C9}"/>
              </a:ext>
            </a:extLst>
          </p:cNvPr>
          <p:cNvSpPr txBox="1">
            <a:spLocks/>
          </p:cNvSpPr>
          <p:nvPr/>
        </p:nvSpPr>
        <p:spPr>
          <a:xfrm>
            <a:off x="6826283" y="986011"/>
            <a:ext cx="4954900" cy="44325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None/>
              <a:defRPr lang="it-IT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1688" indent="-2667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8888" indent="-27622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129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263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2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solidFill>
                  <a:srgbClr val="C00000"/>
                </a:solidFill>
              </a:rPr>
              <a:t>Baseline characteristics of pts 60-75 y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CE4E2C9-7079-6849-A2E0-78795B14DF77}"/>
              </a:ext>
            </a:extLst>
          </p:cNvPr>
          <p:cNvSpPr/>
          <p:nvPr/>
        </p:nvSpPr>
        <p:spPr>
          <a:xfrm>
            <a:off x="2665141" y="3238964"/>
            <a:ext cx="1929161" cy="708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F8E69F4-6C5C-4AE4-8847-D33C410D9167}"/>
              </a:ext>
            </a:extLst>
          </p:cNvPr>
          <p:cNvSpPr txBox="1"/>
          <p:nvPr/>
        </p:nvSpPr>
        <p:spPr>
          <a:xfrm>
            <a:off x="435904" y="1207639"/>
            <a:ext cx="57743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world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older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AML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from 4 large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centers,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receiving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either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CPX-351 or HMA-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Venetoclax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endpoints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OR, OS, RFS</a:t>
            </a:r>
          </a:p>
          <a:p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Subgroups</a:t>
            </a:r>
            <a:r>
              <a:rPr lang="it-IT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60-70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TP53mut,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adverse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ELN risk,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myeloid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malignancies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HMA therapy</a:t>
            </a: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</a:t>
            </a: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437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(226 HMA-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Ven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; 211 CPX-351)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72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724BCDDB-20E7-4D67-AE9F-A5FC1E606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doler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it-IT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479420B7-0EA8-C144-A3D6-B98000EB0FE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 err="1"/>
              <a:t>Paper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: 32, Justin Grenet, New York </a:t>
            </a:r>
            <a:r>
              <a:rPr lang="it-IT" dirty="0" err="1"/>
              <a:t>Presbyterian</a:t>
            </a:r>
            <a:r>
              <a:rPr lang="it-IT" dirty="0"/>
              <a:t>/</a:t>
            </a:r>
            <a:r>
              <a:rPr lang="it-IT" dirty="0" err="1"/>
              <a:t>Weill-Cornell</a:t>
            </a:r>
            <a:r>
              <a:rPr lang="it-IT" dirty="0"/>
              <a:t> </a:t>
            </a:r>
            <a:r>
              <a:rPr lang="it-IT" dirty="0" err="1"/>
              <a:t>Medical</a:t>
            </a:r>
            <a:r>
              <a:rPr lang="it-IT" dirty="0"/>
              <a:t> Center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D52070-04C6-1B4D-873A-49D746FB48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1800" dirty="0">
                <a:latin typeface="Arial-Blk"/>
              </a:rPr>
              <a:t>Comparing Outcomes between Liposomal Daunorubicin/Cytarabine (CPX-351) and </a:t>
            </a:r>
            <a:r>
              <a:rPr lang="en-GB" sz="1800" dirty="0" err="1">
                <a:latin typeface="Arial-Blk"/>
              </a:rPr>
              <a:t>HMA+Venetoclax</a:t>
            </a:r>
            <a:r>
              <a:rPr lang="en-GB" sz="1800" dirty="0">
                <a:latin typeface="Arial-Blk"/>
              </a:rPr>
              <a:t> As Frontline Therapy in Acute Myeloid </a:t>
            </a:r>
            <a:r>
              <a:rPr lang="en-GB" sz="1800" dirty="0" err="1">
                <a:latin typeface="Arial-Blk"/>
              </a:rPr>
              <a:t>Leukemia</a:t>
            </a:r>
            <a:endParaRPr lang="en-GB" sz="1800" dirty="0">
              <a:latin typeface="Arial-Blk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C4F74D4-95F1-4CF7-BEB8-5C1593F8F6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80" y="1184337"/>
            <a:ext cx="4843386" cy="411772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DD44ECF-DE66-4558-A369-B7658BE269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9079" y="3518890"/>
            <a:ext cx="6382741" cy="269096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666EE9D-4BE4-4C65-AD20-8001DD2BE8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603" y="1171558"/>
            <a:ext cx="5170785" cy="2257442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2C38D4E-D192-43D5-9FF6-5C859C8BBBF6}"/>
              </a:ext>
            </a:extLst>
          </p:cNvPr>
          <p:cNvSpPr txBox="1"/>
          <p:nvPr/>
        </p:nvSpPr>
        <p:spPr>
          <a:xfrm>
            <a:off x="349543" y="5754381"/>
            <a:ext cx="4843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Multivariable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showed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OS in CPX group, in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genetic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subgroups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F3DD68CA-8FC7-47AB-87A2-D40CC4002AAA}"/>
              </a:ext>
            </a:extLst>
          </p:cNvPr>
          <p:cNvCxnSpPr/>
          <p:nvPr/>
        </p:nvCxnSpPr>
        <p:spPr>
          <a:xfrm>
            <a:off x="7486127" y="3810000"/>
            <a:ext cx="349624" cy="0"/>
          </a:xfrm>
          <a:prstGeom prst="straightConnector1">
            <a:avLst/>
          </a:prstGeom>
          <a:ln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ttangolo 11">
            <a:extLst>
              <a:ext uri="{FF2B5EF4-FFF2-40B4-BE49-F238E27FC236}">
                <a16:creationId xmlns:a16="http://schemas.microsoft.com/office/drawing/2014/main" id="{81C4D43E-FA67-EF4B-855E-385420794335}"/>
              </a:ext>
            </a:extLst>
          </p:cNvPr>
          <p:cNvSpPr/>
          <p:nvPr/>
        </p:nvSpPr>
        <p:spPr>
          <a:xfrm>
            <a:off x="9768468" y="957461"/>
            <a:ext cx="1929161" cy="5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925E596-7421-9949-B5A4-5A29FD1AB1A2}"/>
              </a:ext>
            </a:extLst>
          </p:cNvPr>
          <p:cNvSpPr/>
          <p:nvPr/>
        </p:nvSpPr>
        <p:spPr>
          <a:xfrm>
            <a:off x="10088172" y="3497551"/>
            <a:ext cx="1929161" cy="346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736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73A136F3-0C07-644B-8FF1-17D407F3C38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 err="1"/>
              <a:t>Paper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: 32, Justin Grenet, New York </a:t>
            </a:r>
            <a:r>
              <a:rPr lang="it-IT" dirty="0" err="1"/>
              <a:t>Presbyterian</a:t>
            </a:r>
            <a:r>
              <a:rPr lang="it-IT" dirty="0"/>
              <a:t>/</a:t>
            </a:r>
            <a:r>
              <a:rPr lang="it-IT" dirty="0" err="1"/>
              <a:t>Weill-Cornell</a:t>
            </a:r>
            <a:r>
              <a:rPr lang="it-IT" dirty="0"/>
              <a:t> </a:t>
            </a:r>
            <a:r>
              <a:rPr lang="it-IT" dirty="0" err="1"/>
              <a:t>Medical</a:t>
            </a:r>
            <a:r>
              <a:rPr lang="it-IT" dirty="0"/>
              <a:t> Center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08BC992-6A95-934C-B539-6953122E98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1800" dirty="0">
                <a:latin typeface="Arial-Blk"/>
              </a:rPr>
              <a:t>Comparing Outcomes between Liposomal Daunorubicin/Cytarabine (CPX-351) and </a:t>
            </a:r>
            <a:r>
              <a:rPr lang="en-GB" sz="1800" dirty="0" err="1">
                <a:latin typeface="Arial-Blk"/>
              </a:rPr>
              <a:t>HMA+Venetoclax</a:t>
            </a:r>
            <a:r>
              <a:rPr lang="en-GB" sz="1800" dirty="0">
                <a:latin typeface="Arial-Blk"/>
              </a:rPr>
              <a:t> As Frontline Therapy in Acute Myeloid </a:t>
            </a:r>
            <a:r>
              <a:rPr lang="en-GB" sz="1800" dirty="0" err="1">
                <a:latin typeface="Arial-Blk"/>
              </a:rPr>
              <a:t>Leukemia</a:t>
            </a:r>
            <a:endParaRPr lang="en-GB" sz="1800" dirty="0">
              <a:latin typeface="Arial-Blk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61D97190-66B8-452B-9AED-B3B0430ED5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66" y="1674552"/>
            <a:ext cx="4983763" cy="242751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4EE9326-7E60-4964-9A49-EC104ACE9E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66" y="4146842"/>
            <a:ext cx="3338511" cy="2041080"/>
          </a:xfrm>
          <a:prstGeom prst="rect">
            <a:avLst/>
          </a:prstGeom>
        </p:spPr>
      </p:pic>
      <p:sp>
        <p:nvSpPr>
          <p:cNvPr id="14" name="Segnaposto contenuto 3">
            <a:extLst>
              <a:ext uri="{FF2B5EF4-FFF2-40B4-BE49-F238E27FC236}">
                <a16:creationId xmlns:a16="http://schemas.microsoft.com/office/drawing/2014/main" id="{73FEA04B-A893-4FB6-826F-4288EFABECA2}"/>
              </a:ext>
            </a:extLst>
          </p:cNvPr>
          <p:cNvSpPr txBox="1">
            <a:spLocks/>
          </p:cNvSpPr>
          <p:nvPr/>
        </p:nvSpPr>
        <p:spPr>
          <a:xfrm>
            <a:off x="446549" y="1274860"/>
            <a:ext cx="2123905" cy="44325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None/>
              <a:defRPr lang="it-IT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1688" indent="-2667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8888" indent="-27622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129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263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2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C00000"/>
                </a:solidFill>
              </a:rPr>
              <a:t>Results in 60-75 pts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4277C3C-D124-41BF-997A-5578719415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5090" y="1629777"/>
            <a:ext cx="6360361" cy="4469807"/>
          </a:xfrm>
          <a:prstGeom prst="rect">
            <a:avLst/>
          </a:prstGeom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390369C9-9E1D-4CAF-8171-BC60B7868DA0}"/>
              </a:ext>
            </a:extLst>
          </p:cNvPr>
          <p:cNvCxnSpPr/>
          <p:nvPr/>
        </p:nvCxnSpPr>
        <p:spPr>
          <a:xfrm>
            <a:off x="5311488" y="3991564"/>
            <a:ext cx="349624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63193D37-CBF1-461A-B4A8-8627D7FD1A7E}"/>
              </a:ext>
            </a:extLst>
          </p:cNvPr>
          <p:cNvCxnSpPr/>
          <p:nvPr/>
        </p:nvCxnSpPr>
        <p:spPr>
          <a:xfrm>
            <a:off x="5311488" y="3496713"/>
            <a:ext cx="349624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D7E91FA2-8647-4103-83EB-337151D5EB51}"/>
              </a:ext>
            </a:extLst>
          </p:cNvPr>
          <p:cNvCxnSpPr/>
          <p:nvPr/>
        </p:nvCxnSpPr>
        <p:spPr>
          <a:xfrm>
            <a:off x="5318657" y="3175516"/>
            <a:ext cx="349624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959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CB41454E-0BBF-4CCA-AA48-81FF56B95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4771"/>
            <a:ext cx="65" cy="59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B7A67CF-FEAE-411D-955E-0A1D8090BD5D}"/>
              </a:ext>
            </a:extLst>
          </p:cNvPr>
          <p:cNvSpPr txBox="1"/>
          <p:nvPr/>
        </p:nvSpPr>
        <p:spPr>
          <a:xfrm>
            <a:off x="268515" y="1676095"/>
            <a:ext cx="2319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Beat AML Master Trial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D8538B9-599C-4859-8B48-C0D713DB4B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526" y="1447800"/>
            <a:ext cx="7951657" cy="447280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08C2E86-262A-4964-9C3C-8C2EEAA0A154}"/>
              </a:ext>
            </a:extLst>
          </p:cNvPr>
          <p:cNvSpPr txBox="1"/>
          <p:nvPr/>
        </p:nvSpPr>
        <p:spPr>
          <a:xfrm>
            <a:off x="268515" y="2415298"/>
            <a:ext cx="299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Endpoint:</a:t>
            </a:r>
          </a:p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Venetoclax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combined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Decitabine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superior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historical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controls with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cytarabine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idarubicin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adults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newly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diagnosed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adverse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risk AML ?</a:t>
            </a:r>
          </a:p>
          <a:p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Deci-Ven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), 60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(Standard therapy)</a:t>
            </a:r>
          </a:p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age: 40 / 38 y</a:t>
            </a:r>
          </a:p>
          <a:p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CCR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A5196D-C1BC-2B4A-B2D9-A1B69FCEAF8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>
                <a:solidFill>
                  <a:srgbClr val="231F20"/>
                </a:solidFill>
              </a:rPr>
              <a:t>Paper Number: 35, Suning Chen</a:t>
            </a:r>
            <a:r>
              <a:rPr lang="en-US" altLang="en-US" sz="700" dirty="0"/>
              <a:t>, </a:t>
            </a:r>
            <a:r>
              <a:rPr lang="en-GB" dirty="0">
                <a:solidFill>
                  <a:srgbClr val="231F20"/>
                </a:solidFill>
              </a:rPr>
              <a:t>Jiangsu Institute of </a:t>
            </a:r>
            <a:r>
              <a:rPr lang="en-GB" dirty="0" err="1">
                <a:solidFill>
                  <a:srgbClr val="231F20"/>
                </a:solidFill>
              </a:rPr>
              <a:t>Hematology</a:t>
            </a:r>
            <a:r>
              <a:rPr lang="en-GB" dirty="0">
                <a:solidFill>
                  <a:srgbClr val="231F20"/>
                </a:solidFill>
              </a:rPr>
              <a:t>, China</a:t>
            </a:r>
            <a:endParaRPr lang="en-US" altLang="en-US" sz="24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E086CD1-94DB-8843-9267-B970907BEA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1800" dirty="0" err="1">
                <a:latin typeface="Arial-Blk"/>
              </a:rPr>
              <a:t>Venetoclax</a:t>
            </a:r>
            <a:r>
              <a:rPr lang="en-GB" sz="1800" dirty="0">
                <a:latin typeface="Arial-Blk"/>
              </a:rPr>
              <a:t> Plus Decitabine for Young Adults with Newly Diagnosed ELN Adverse-Risk AML: Interim Analysis of a Prospective, </a:t>
            </a:r>
            <a:r>
              <a:rPr lang="en-GB" sz="1800" dirty="0" err="1">
                <a:latin typeface="Arial-Blk"/>
              </a:rPr>
              <a:t>Multicenter</a:t>
            </a:r>
            <a:r>
              <a:rPr lang="en-GB" sz="1800" dirty="0">
                <a:latin typeface="Arial-Blk"/>
              </a:rPr>
              <a:t>, Single-Arm, Phase 2 Trial</a:t>
            </a:r>
          </a:p>
        </p:txBody>
      </p:sp>
    </p:spTree>
    <p:extLst>
      <p:ext uri="{BB962C8B-B14F-4D97-AF65-F5344CB8AC3E}">
        <p14:creationId xmlns:p14="http://schemas.microsoft.com/office/powerpoint/2010/main" val="256571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A31E68-EAD0-42D9-BECB-F505234D5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b="1" dirty="0" err="1"/>
              <a:t>Venetoclax-based</a:t>
            </a:r>
            <a:r>
              <a:rPr lang="it-IT" sz="2000" b="1" dirty="0"/>
              <a:t> treatment</a:t>
            </a:r>
          </a:p>
          <a:p>
            <a:r>
              <a:rPr lang="it-IT" sz="2000" b="1" dirty="0"/>
              <a:t>Intensive </a:t>
            </a:r>
            <a:r>
              <a:rPr lang="it-IT" sz="2000" b="1" dirty="0" err="1"/>
              <a:t>induction</a:t>
            </a:r>
            <a:r>
              <a:rPr lang="it-IT" sz="2000" b="1" dirty="0"/>
              <a:t> therapy</a:t>
            </a:r>
          </a:p>
          <a:p>
            <a:r>
              <a:rPr lang="it-IT" sz="2000" b="1" dirty="0"/>
              <a:t>Combinazioni terapeutiche per AML FLT3 mutate</a:t>
            </a:r>
          </a:p>
          <a:p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EF5783AD-D2C9-EA47-B318-3243118241E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A0458C2-C7B2-4E5E-909E-2B9D243F45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527673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CB41454E-0BBF-4CCA-AA48-81FF56B95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4771"/>
            <a:ext cx="65" cy="59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E04D3169-FD07-4B07-A4BD-79AFA6E9C7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690" y="1906122"/>
            <a:ext cx="4812383" cy="37210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F844F20-9B01-4091-85E2-7C077BEE37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865" y="1987846"/>
            <a:ext cx="5546567" cy="3639369"/>
          </a:xfrm>
          <a:prstGeom prst="rect">
            <a:avLst/>
          </a:prstGeom>
        </p:spPr>
      </p:pic>
      <p:sp>
        <p:nvSpPr>
          <p:cNvPr id="13" name="Segnaposto contenuto 3">
            <a:extLst>
              <a:ext uri="{FF2B5EF4-FFF2-40B4-BE49-F238E27FC236}">
                <a16:creationId xmlns:a16="http://schemas.microsoft.com/office/drawing/2014/main" id="{772D67FC-94D3-42CA-812F-92371D5A4A7C}"/>
              </a:ext>
            </a:extLst>
          </p:cNvPr>
          <p:cNvSpPr txBox="1">
            <a:spLocks/>
          </p:cNvSpPr>
          <p:nvPr/>
        </p:nvSpPr>
        <p:spPr>
          <a:xfrm>
            <a:off x="4706912" y="1320759"/>
            <a:ext cx="2123905" cy="44325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None/>
              <a:defRPr lang="it-IT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1688" indent="-2667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8888" indent="-27622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129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263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2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b="1" dirty="0">
                <a:solidFill>
                  <a:srgbClr val="C00000"/>
                </a:solidFill>
              </a:rPr>
              <a:t>R</a:t>
            </a:r>
            <a:r>
              <a:rPr lang="en-GB" sz="1600" b="1" dirty="0" err="1">
                <a:solidFill>
                  <a:srgbClr val="C00000"/>
                </a:solidFill>
              </a:rPr>
              <a:t>esponses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E39722D1-23D1-9E47-B12A-49C4A24D703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 err="1"/>
              <a:t>Paper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: 35, </a:t>
            </a:r>
            <a:r>
              <a:rPr lang="it-IT" dirty="0" err="1"/>
              <a:t>Suning</a:t>
            </a:r>
            <a:r>
              <a:rPr lang="it-IT" dirty="0"/>
              <a:t> Chen, </a:t>
            </a:r>
            <a:r>
              <a:rPr lang="it-IT" dirty="0" err="1"/>
              <a:t>Jiangsu</a:t>
            </a:r>
            <a:r>
              <a:rPr lang="it-IT" dirty="0"/>
              <a:t> </a:t>
            </a:r>
            <a:r>
              <a:rPr lang="it-IT" dirty="0" err="1"/>
              <a:t>Institute</a:t>
            </a:r>
            <a:r>
              <a:rPr lang="it-IT" dirty="0"/>
              <a:t> of </a:t>
            </a:r>
            <a:r>
              <a:rPr lang="it-IT" dirty="0" err="1"/>
              <a:t>Hematology</a:t>
            </a:r>
            <a:r>
              <a:rPr lang="it-IT" dirty="0"/>
              <a:t>, China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4C672BBE-0E77-8C47-8C58-1BD30B1993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1800" dirty="0" err="1">
                <a:latin typeface="Arial-Blk"/>
              </a:rPr>
              <a:t>Venetoclax</a:t>
            </a:r>
            <a:r>
              <a:rPr lang="en-GB" sz="1800" dirty="0">
                <a:latin typeface="Arial-Blk"/>
              </a:rPr>
              <a:t> Plus Decitabine for Young Adults with Newly Diagnosed ELN Adverse-Risk AML: Interim Analysis of a Prospective, </a:t>
            </a:r>
            <a:r>
              <a:rPr lang="en-GB" sz="1800" dirty="0" err="1">
                <a:latin typeface="Arial-Blk"/>
              </a:rPr>
              <a:t>Multicenter</a:t>
            </a:r>
            <a:r>
              <a:rPr lang="en-GB" sz="1800" dirty="0">
                <a:latin typeface="Arial-Blk"/>
              </a:rPr>
              <a:t>, Single-Arm, Phase 2 Trial</a:t>
            </a:r>
          </a:p>
        </p:txBody>
      </p:sp>
    </p:spTree>
    <p:extLst>
      <p:ext uri="{BB962C8B-B14F-4D97-AF65-F5344CB8AC3E}">
        <p14:creationId xmlns:p14="http://schemas.microsoft.com/office/powerpoint/2010/main" val="187203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CB41454E-0BBF-4CCA-AA48-81FF56B95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4771"/>
            <a:ext cx="65" cy="59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Segnaposto contenuto 3">
            <a:extLst>
              <a:ext uri="{FF2B5EF4-FFF2-40B4-BE49-F238E27FC236}">
                <a16:creationId xmlns:a16="http://schemas.microsoft.com/office/drawing/2014/main" id="{772D67FC-94D3-42CA-812F-92371D5A4A7C}"/>
              </a:ext>
            </a:extLst>
          </p:cNvPr>
          <p:cNvSpPr txBox="1">
            <a:spLocks/>
          </p:cNvSpPr>
          <p:nvPr/>
        </p:nvSpPr>
        <p:spPr>
          <a:xfrm>
            <a:off x="1847855" y="1419521"/>
            <a:ext cx="2123905" cy="44325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None/>
              <a:defRPr lang="it-IT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1688" indent="-2667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8888" indent="-27622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129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263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2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b="1" dirty="0" err="1">
                <a:solidFill>
                  <a:srgbClr val="C00000"/>
                </a:solidFill>
              </a:rPr>
              <a:t>Toxicity</a:t>
            </a:r>
            <a:endParaRPr lang="en-GB" sz="1600" b="1" dirty="0">
              <a:solidFill>
                <a:srgbClr val="C0000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24FA8CD-CDBC-4687-808A-569252FA6C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38" y="2114819"/>
            <a:ext cx="4976900" cy="2628362"/>
          </a:xfrm>
          <a:prstGeom prst="rect">
            <a:avLst/>
          </a:prstGeom>
        </p:spPr>
      </p:pic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7B3DCAE0-85D4-4E12-87B5-B431D35A88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9413" y="2297150"/>
            <a:ext cx="5590478" cy="2129371"/>
          </a:xfrm>
          <a:prstGeom prst="rect">
            <a:avLst/>
          </a:prstGeom>
        </p:spPr>
      </p:pic>
      <p:sp>
        <p:nvSpPr>
          <p:cNvPr id="11" name="Segnaposto contenuto 3">
            <a:extLst>
              <a:ext uri="{FF2B5EF4-FFF2-40B4-BE49-F238E27FC236}">
                <a16:creationId xmlns:a16="http://schemas.microsoft.com/office/drawing/2014/main" id="{822D93A2-CBAC-4574-BC8D-3C25CD92AD3C}"/>
              </a:ext>
            </a:extLst>
          </p:cNvPr>
          <p:cNvSpPr txBox="1">
            <a:spLocks/>
          </p:cNvSpPr>
          <p:nvPr/>
        </p:nvSpPr>
        <p:spPr>
          <a:xfrm>
            <a:off x="8220242" y="1419521"/>
            <a:ext cx="1528821" cy="46111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None/>
              <a:defRPr lang="it-IT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1688" indent="-2667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8888" indent="-27622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129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263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1E2C"/>
              </a:buClr>
              <a:buFont typeface="Arial" panose="020B0604020202020204" pitchFamily="34" charset="0"/>
              <a:buChar char="•"/>
              <a:defRPr lang="it-IT" sz="12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b="1" dirty="0" err="1">
                <a:solidFill>
                  <a:srgbClr val="C00000"/>
                </a:solidFill>
              </a:rPr>
              <a:t>Conclusions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CEE7C97D-679B-9D42-AF0C-49860352EB1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 err="1"/>
              <a:t>Paper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: 35, </a:t>
            </a:r>
            <a:r>
              <a:rPr lang="it-IT" dirty="0" err="1"/>
              <a:t>Suning</a:t>
            </a:r>
            <a:r>
              <a:rPr lang="it-IT" dirty="0"/>
              <a:t> Chen, </a:t>
            </a:r>
            <a:r>
              <a:rPr lang="it-IT" dirty="0" err="1"/>
              <a:t>Jiangsu</a:t>
            </a:r>
            <a:r>
              <a:rPr lang="it-IT" dirty="0"/>
              <a:t> </a:t>
            </a:r>
            <a:r>
              <a:rPr lang="it-IT" dirty="0" err="1"/>
              <a:t>Institute</a:t>
            </a:r>
            <a:r>
              <a:rPr lang="it-IT" dirty="0"/>
              <a:t> of </a:t>
            </a:r>
            <a:r>
              <a:rPr lang="it-IT" dirty="0" err="1"/>
              <a:t>Hematology</a:t>
            </a:r>
            <a:r>
              <a:rPr lang="it-IT" dirty="0"/>
              <a:t>, China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F5A2E3E7-7E34-CF47-9683-15DE872E13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1066" y="172720"/>
            <a:ext cx="10763161" cy="675124"/>
          </a:xfrm>
        </p:spPr>
        <p:txBody>
          <a:bodyPr/>
          <a:lstStyle/>
          <a:p>
            <a:r>
              <a:rPr lang="en-GB" sz="1800" dirty="0" err="1">
                <a:latin typeface="Arial-Blk"/>
              </a:rPr>
              <a:t>Venetoclax</a:t>
            </a:r>
            <a:r>
              <a:rPr lang="en-GB" sz="1800" dirty="0">
                <a:latin typeface="Arial-Blk"/>
              </a:rPr>
              <a:t> Plus Decitabine for Young Adults with Newly Diagnosed ELN Adverse-Risk AML: Interim Analysis of a Prospective, </a:t>
            </a:r>
            <a:r>
              <a:rPr lang="en-GB" sz="1800" dirty="0" err="1">
                <a:latin typeface="Arial-Blk"/>
              </a:rPr>
              <a:t>Multicenter</a:t>
            </a:r>
            <a:r>
              <a:rPr lang="en-GB" sz="1800" dirty="0">
                <a:latin typeface="Arial-Blk"/>
              </a:rPr>
              <a:t>, Single-Arm, Phase 2 Trial</a:t>
            </a:r>
          </a:p>
        </p:txBody>
      </p:sp>
    </p:spTree>
    <p:extLst>
      <p:ext uri="{BB962C8B-B14F-4D97-AF65-F5344CB8AC3E}">
        <p14:creationId xmlns:p14="http://schemas.microsoft.com/office/powerpoint/2010/main" val="3697025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83CF4791-23B4-4750-A9F8-F73EF1697B8E}"/>
              </a:ext>
            </a:extLst>
          </p:cNvPr>
          <p:cNvSpPr txBox="1"/>
          <p:nvPr/>
        </p:nvSpPr>
        <p:spPr>
          <a:xfrm>
            <a:off x="841829" y="1436914"/>
            <a:ext cx="10225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 review of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WHO-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t-MN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received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Venetoclax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compared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Endpoints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: CR, PFS,  OS,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predictor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- A high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proportion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Ven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arm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karyotype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monosomal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karyotype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abn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chr17, t-AML, </a:t>
            </a: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- One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third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Ven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arm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previously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received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HMA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101F5ED-5898-464D-8728-83C372C01C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657" y="3052653"/>
            <a:ext cx="3023210" cy="312287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E60D7AF-600C-40D6-9843-A59D5AFDBEB5}"/>
              </a:ext>
            </a:extLst>
          </p:cNvPr>
          <p:cNvSpPr txBox="1"/>
          <p:nvPr/>
        </p:nvSpPr>
        <p:spPr>
          <a:xfrm>
            <a:off x="6096000" y="3627814"/>
            <a:ext cx="50573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PFS: 4.9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OS: 7.6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OS and PFS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differ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whan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stratified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blast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%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Venetoclax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initiation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Predictors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of survival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with HMA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achieving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MRD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abn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chr7 (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survival)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16B472D1-1511-5C4C-BA29-CC1D513535E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 err="1"/>
              <a:t>Paper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: 36, </a:t>
            </a:r>
            <a:r>
              <a:rPr lang="it-IT" dirty="0" err="1"/>
              <a:t>Mithun</a:t>
            </a:r>
            <a:r>
              <a:rPr lang="it-IT" dirty="0"/>
              <a:t> </a:t>
            </a:r>
            <a:r>
              <a:rPr lang="it-IT" dirty="0" err="1"/>
              <a:t>Shah</a:t>
            </a:r>
            <a:r>
              <a:rPr lang="it-IT" dirty="0"/>
              <a:t>, Mayo Clinic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BF4F71-3E26-2143-BFB8-631A60A07C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latin typeface="Arial-Blk"/>
              </a:rPr>
              <a:t>Outcome of Therapy-Related Myeloid Neoplasms with </a:t>
            </a:r>
            <a:r>
              <a:rPr lang="en-GB" dirty="0" err="1">
                <a:latin typeface="Arial-Blk"/>
              </a:rPr>
              <a:t>Venetoclax</a:t>
            </a:r>
            <a:r>
              <a:rPr lang="en-GB" dirty="0">
                <a:latin typeface="Arial-Blk"/>
              </a:rPr>
              <a:t>-Based Therapy</a:t>
            </a:r>
          </a:p>
        </p:txBody>
      </p:sp>
    </p:spTree>
    <p:extLst>
      <p:ext uri="{BB962C8B-B14F-4D97-AF65-F5344CB8AC3E}">
        <p14:creationId xmlns:p14="http://schemas.microsoft.com/office/powerpoint/2010/main" val="3081281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FC0C1F-090E-4273-8047-B5E39512B229}"/>
              </a:ext>
            </a:extLst>
          </p:cNvPr>
          <p:cNvSpPr txBox="1"/>
          <p:nvPr/>
        </p:nvSpPr>
        <p:spPr>
          <a:xfrm>
            <a:off x="345604" y="1163454"/>
            <a:ext cx="61555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r>
              <a:rPr lang="en-GB" sz="14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phase 1b/2 study evaluating FLAG-IDA+VEN has previously described (Di </a:t>
            </a:r>
            <a:r>
              <a:rPr lang="en-GB" sz="1400" b="0" i="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Nardo</a:t>
            </a:r>
            <a:r>
              <a:rPr lang="en-GB" sz="14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JCO 2021)</a:t>
            </a:r>
          </a:p>
          <a:p>
            <a:r>
              <a:rPr lang="en-GB" sz="14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Phase 2 (P2) portion enrolled patients into two cohorts: ND and R/R-AML.</a:t>
            </a:r>
          </a:p>
          <a:p>
            <a:r>
              <a:rPr lang="en-GB" sz="14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this presentation are reported results on newly diagnosed AML pts.</a:t>
            </a:r>
          </a:p>
          <a:p>
            <a:endParaRPr lang="en-GB" sz="1400" b="0" i="0" dirty="0">
              <a:solidFill>
                <a:srgbClr val="231F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cohort comprised patients with de novo AML (n=29), secondary AML (n=7), and treatment-related AML (n=5). </a:t>
            </a:r>
          </a:p>
          <a:p>
            <a:r>
              <a:rPr lang="en-GB" sz="1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Median age 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overall cohort was 44 years (range = 20-65). </a:t>
            </a:r>
          </a:p>
          <a:p>
            <a:r>
              <a:rPr lang="en-GB" sz="1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ELN risk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favorable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20%,  intermediate in 37%, adverse in 44%. </a:t>
            </a:r>
          </a:p>
          <a:p>
            <a:r>
              <a:rPr lang="en-GB" sz="1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Mutations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NRAS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(29%), </a:t>
            </a:r>
            <a:r>
              <a:rPr lang="en-GB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IDH2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(17%), </a:t>
            </a:r>
            <a:r>
              <a:rPr lang="en-GB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RUNX1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(15%), NPM1 (15%), </a:t>
            </a:r>
            <a:r>
              <a:rPr lang="en-GB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TP53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(10%), </a:t>
            </a:r>
            <a:r>
              <a:rPr lang="en-GB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KMT2A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rearrangements (12%).</a:t>
            </a:r>
          </a:p>
          <a:p>
            <a:endParaRPr lang="en-GB" sz="14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r>
              <a:rPr lang="en-GB" sz="14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ORR 98</a:t>
            </a:r>
            <a:r>
              <a:rPr lang="en-GB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%, </a:t>
            </a:r>
            <a:r>
              <a:rPr lang="en-GB" sz="1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CRc</a:t>
            </a:r>
            <a:r>
              <a:rPr lang="en-GB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CR+CRh+CRi</a:t>
            </a:r>
            <a:r>
              <a:rPr lang="en-GB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1400" dirty="0">
                <a:solidFill>
                  <a:srgbClr val="231F20"/>
                </a:solidFill>
                <a:highlight>
                  <a:srgbClr val="F78F0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88%</a:t>
            </a:r>
            <a:r>
              <a:rPr lang="en-GB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MRD neg </a:t>
            </a:r>
            <a:r>
              <a:rPr lang="en-GB" sz="1400" dirty="0">
                <a:solidFill>
                  <a:srgbClr val="231F20"/>
                </a:solidFill>
                <a:highlight>
                  <a:srgbClr val="F78F0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92%</a:t>
            </a:r>
            <a:r>
              <a:rPr lang="en-GB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GB" sz="1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CRc</a:t>
            </a:r>
            <a:r>
              <a:rPr lang="en-GB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pts</a:t>
            </a:r>
            <a:endParaRPr lang="en-GB" sz="1400" b="0" i="0" dirty="0">
              <a:solidFill>
                <a:srgbClr val="231F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14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CR: n=30 [73%], </a:t>
            </a:r>
          </a:p>
          <a:p>
            <a:r>
              <a:rPr lang="en-GB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1400" b="0" i="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CRh</a:t>
            </a:r>
            <a:r>
              <a:rPr lang="en-GB" sz="14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n=5 [12%], </a:t>
            </a:r>
          </a:p>
          <a:p>
            <a:r>
              <a:rPr lang="en-GB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1400" b="0" i="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</a:t>
            </a:r>
            <a:r>
              <a:rPr lang="en-GB" sz="14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n=1 [2%],</a:t>
            </a:r>
          </a:p>
          <a:p>
            <a:r>
              <a:rPr lang="en-GB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4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MLFS: n=4 [10%]) </a:t>
            </a:r>
          </a:p>
          <a:p>
            <a:endParaRPr lang="en-GB" sz="1400" b="0" i="0" dirty="0">
              <a:solidFill>
                <a:srgbClr val="231F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Median time to best response: 29 days (range 22-94).</a:t>
            </a:r>
          </a:p>
          <a:p>
            <a:r>
              <a:rPr lang="en-GB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pts (</a:t>
            </a:r>
            <a:r>
              <a:rPr lang="en-GB" sz="14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66%) proceed to Transplant</a:t>
            </a:r>
            <a:endParaRPr lang="en-GB" sz="14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4E69580-5C65-440A-B22B-FA45DEAA1F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559" y="1333192"/>
            <a:ext cx="4876624" cy="4543285"/>
          </a:xfrm>
          <a:prstGeom prst="rect">
            <a:avLst/>
          </a:prstGeom>
        </p:spPr>
      </p:pic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9FCF6B58-470F-474A-BF52-973C12ACDE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 err="1"/>
              <a:t>Paper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: 701, Curtis </a:t>
            </a:r>
            <a:r>
              <a:rPr lang="it-IT" dirty="0" err="1"/>
              <a:t>Lachowiez</a:t>
            </a:r>
            <a:r>
              <a:rPr lang="it-IT" dirty="0"/>
              <a:t>, The </a:t>
            </a:r>
            <a:r>
              <a:rPr lang="it-IT" dirty="0" err="1"/>
              <a:t>University</a:t>
            </a:r>
            <a:r>
              <a:rPr lang="it-IT" dirty="0"/>
              <a:t> of Texas M.D. Anderson </a:t>
            </a:r>
            <a:r>
              <a:rPr lang="it-IT" dirty="0" err="1"/>
              <a:t>Cancer</a:t>
            </a:r>
            <a:r>
              <a:rPr lang="it-IT" dirty="0"/>
              <a:t> Center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24AA988E-DE0D-6C46-A958-C36898F18D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1066" y="172720"/>
            <a:ext cx="7938895" cy="675124"/>
          </a:xfrm>
        </p:spPr>
        <p:txBody>
          <a:bodyPr/>
          <a:lstStyle/>
          <a:p>
            <a:r>
              <a:rPr lang="en-GB" sz="1800" dirty="0" err="1">
                <a:latin typeface="Arial-Blk"/>
              </a:rPr>
              <a:t>Venetoclax</a:t>
            </a:r>
            <a:r>
              <a:rPr lang="en-GB" sz="1800" dirty="0">
                <a:latin typeface="Arial-Blk"/>
              </a:rPr>
              <a:t> Combined with FLAG-IDA Induction and Consolidation in Newly Diagnosed Acute Myeloid </a:t>
            </a:r>
            <a:r>
              <a:rPr lang="en-GB" sz="1800" dirty="0" err="1">
                <a:latin typeface="Arial-Blk"/>
              </a:rPr>
              <a:t>Leukemia</a:t>
            </a:r>
            <a:endParaRPr lang="en-GB" sz="1800" dirty="0">
              <a:latin typeface="Arial-Blk"/>
            </a:endParaRPr>
          </a:p>
        </p:txBody>
      </p:sp>
    </p:spTree>
    <p:extLst>
      <p:ext uri="{BB962C8B-B14F-4D97-AF65-F5344CB8AC3E}">
        <p14:creationId xmlns:p14="http://schemas.microsoft.com/office/powerpoint/2010/main" val="640726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FC0C1F-090E-4273-8047-B5E39512B229}"/>
              </a:ext>
            </a:extLst>
          </p:cNvPr>
          <p:cNvSpPr txBox="1"/>
          <p:nvPr/>
        </p:nvSpPr>
        <p:spPr>
          <a:xfrm>
            <a:off x="548538" y="1024071"/>
            <a:ext cx="10545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Common adverse events</a:t>
            </a:r>
          </a:p>
          <a:p>
            <a:r>
              <a:rPr lang="en-GB" sz="1600" dirty="0">
                <a:solidFill>
                  <a:srgbClr val="231F20"/>
                </a:solidFill>
                <a:latin typeface="Arial" panose="020B0604020202020204" pitchFamily="34" charset="0"/>
              </a:rPr>
              <a:t>   f</a:t>
            </a:r>
            <a:r>
              <a:rPr lang="en-GB" sz="16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ebrile neutropenia (39%)</a:t>
            </a:r>
          </a:p>
          <a:p>
            <a:r>
              <a:rPr lang="en-GB" sz="16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   pneumonia (24%)</a:t>
            </a:r>
          </a:p>
          <a:p>
            <a:r>
              <a:rPr lang="en-GB" sz="1600" dirty="0">
                <a:solidFill>
                  <a:srgbClr val="231F20"/>
                </a:solidFill>
                <a:latin typeface="Arial" panose="020B0604020202020204" pitchFamily="34" charset="0"/>
              </a:rPr>
              <a:t>   </a:t>
            </a:r>
            <a:r>
              <a:rPr lang="en-GB" sz="1600" b="0" i="0" dirty="0" err="1"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bacteremia</a:t>
            </a:r>
            <a:r>
              <a:rPr lang="en-GB" sz="16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 (19%). </a:t>
            </a:r>
          </a:p>
          <a:p>
            <a:r>
              <a:rPr lang="en-GB" sz="1600" dirty="0">
                <a:solidFill>
                  <a:srgbClr val="231F20"/>
                </a:solidFill>
                <a:latin typeface="Arial" panose="020B0604020202020204" pitchFamily="34" charset="0"/>
              </a:rPr>
              <a:t>  </a:t>
            </a:r>
            <a:r>
              <a:rPr lang="en-GB" sz="16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 30 or 60-day mortality: 0.</a:t>
            </a:r>
          </a:p>
          <a:p>
            <a:endParaRPr lang="en-GB" sz="1600" dirty="0">
              <a:solidFill>
                <a:srgbClr val="231F20"/>
              </a:solidFill>
              <a:latin typeface="Arial" panose="020B0604020202020204" pitchFamily="34" charset="0"/>
            </a:endParaRPr>
          </a:p>
          <a:p>
            <a:r>
              <a:rPr lang="en-GB" sz="1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Relapse</a:t>
            </a:r>
            <a:r>
              <a:rPr lang="en-GB" sz="16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: 9 patients (ELN intermediate: N=3, adverse: N=6) including 100% of patients with </a:t>
            </a:r>
            <a:r>
              <a:rPr lang="en-GB" sz="1600" b="0" i="1" dirty="0"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TP53</a:t>
            </a:r>
            <a:r>
              <a:rPr lang="en-GB" sz="16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 mutations (N= 4)</a:t>
            </a:r>
            <a:endParaRPr lang="en-GB" sz="16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534652B-5E37-4EB7-826F-9E5330F6D03E}"/>
              </a:ext>
            </a:extLst>
          </p:cNvPr>
          <p:cNvSpPr txBox="1"/>
          <p:nvPr/>
        </p:nvSpPr>
        <p:spPr>
          <a:xfrm>
            <a:off x="6184240" y="3449301"/>
            <a:ext cx="517788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median follow up: 16 months</a:t>
            </a:r>
          </a:p>
          <a:p>
            <a:r>
              <a:rPr lang="en-GB" sz="14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median </a:t>
            </a:r>
            <a:r>
              <a:rPr lang="en-GB" sz="1400" b="0" i="0" dirty="0">
                <a:solidFill>
                  <a:srgbClr val="231F20"/>
                </a:solidFill>
                <a:effectLst/>
                <a:highlight>
                  <a:srgbClr val="F78F0A"/>
                </a:highlight>
                <a:latin typeface="Arial" panose="020B0604020202020204" pitchFamily="34" charset="0"/>
              </a:rPr>
              <a:t>OS and EFS</a:t>
            </a:r>
            <a:r>
              <a:rPr lang="en-GB" sz="14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: both NR</a:t>
            </a:r>
          </a:p>
          <a:p>
            <a:r>
              <a:rPr lang="en-GB" sz="1400" dirty="0">
                <a:solidFill>
                  <a:srgbClr val="231F20"/>
                </a:solidFill>
                <a:highlight>
                  <a:srgbClr val="F78F0A"/>
                </a:highlight>
                <a:latin typeface="Arial" panose="020B0604020202020204" pitchFamily="34" charset="0"/>
              </a:rPr>
              <a:t>1</a:t>
            </a:r>
            <a:r>
              <a:rPr lang="en-GB" sz="1400" b="0" i="0" dirty="0">
                <a:solidFill>
                  <a:srgbClr val="231F20"/>
                </a:solidFill>
                <a:effectLst/>
                <a:highlight>
                  <a:srgbClr val="F78F0A"/>
                </a:highlight>
                <a:latin typeface="Arial" panose="020B0604020202020204" pitchFamily="34" charset="0"/>
              </a:rPr>
              <a:t>-year OS and EFS</a:t>
            </a:r>
            <a:r>
              <a:rPr lang="en-GB" sz="14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 rates of 96% and 77%</a:t>
            </a:r>
          </a:p>
          <a:p>
            <a:endParaRPr lang="en-GB" sz="1400" b="0" i="0" dirty="0">
              <a:solidFill>
                <a:srgbClr val="231F20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14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Patients with </a:t>
            </a:r>
            <a:r>
              <a:rPr lang="en-GB" sz="1400" b="0" i="1" dirty="0"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KMT2A</a:t>
            </a:r>
            <a:r>
              <a:rPr lang="en-GB" sz="14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 rearrangements, </a:t>
            </a:r>
            <a:r>
              <a:rPr lang="en-GB" sz="1400" b="0" i="1" dirty="0"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NPM1, IDH1</a:t>
            </a:r>
            <a:r>
              <a:rPr lang="en-GB" sz="14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, and/or </a:t>
            </a:r>
            <a:r>
              <a:rPr lang="en-GB" sz="1400" b="0" i="1" dirty="0"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IDH2</a:t>
            </a:r>
            <a:r>
              <a:rPr lang="en-GB" sz="14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 mutated show an 18-month survival rate of 100%. </a:t>
            </a:r>
          </a:p>
          <a:p>
            <a:endParaRPr lang="en-GB" sz="1400" dirty="0">
              <a:solidFill>
                <a:srgbClr val="231F2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r>
              <a:rPr lang="en-GB" sz="1400" dirty="0">
                <a:solidFill>
                  <a:srgbClr val="231F20"/>
                </a:solidFill>
                <a:highlight>
                  <a:srgbClr val="F78F0A"/>
                </a:highlight>
                <a:latin typeface="Arial" panose="020B0604020202020204" pitchFamily="34" charset="0"/>
              </a:rPr>
              <a:t>OS in T</a:t>
            </a:r>
            <a:r>
              <a:rPr lang="en-GB" sz="1400" b="0" i="1" dirty="0">
                <a:solidFill>
                  <a:srgbClr val="231F20"/>
                </a:solidFill>
                <a:effectLst/>
                <a:highlight>
                  <a:srgbClr val="F78F0A"/>
                </a:highlight>
                <a:latin typeface="Arial" panose="020B0604020202020204" pitchFamily="34" charset="0"/>
              </a:rPr>
              <a:t>P53</a:t>
            </a:r>
            <a:r>
              <a:rPr lang="en-GB" sz="1400" b="0" i="1" dirty="0"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1400" dirty="0">
                <a:solidFill>
                  <a:srgbClr val="231F20"/>
                </a:solidFill>
                <a:latin typeface="Arial" panose="020B0604020202020204" pitchFamily="34" charset="0"/>
              </a:rPr>
              <a:t>: </a:t>
            </a:r>
            <a:r>
              <a:rPr lang="en-GB" sz="14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24 months (vs. NR in TP53wt, p: 0.03)</a:t>
            </a:r>
          </a:p>
          <a:p>
            <a:r>
              <a:rPr lang="en-GB" sz="1400" b="0" i="0" dirty="0">
                <a:solidFill>
                  <a:srgbClr val="231F20"/>
                </a:solidFill>
                <a:effectLst/>
                <a:highlight>
                  <a:srgbClr val="F78F0A"/>
                </a:highlight>
                <a:latin typeface="Arial" panose="020B0604020202020204" pitchFamily="34" charset="0"/>
              </a:rPr>
              <a:t>EFS in TP53</a:t>
            </a:r>
            <a:r>
              <a:rPr lang="en-GB" sz="14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: 8 months (vs. NR in TP53wt, p &lt;0.001)</a:t>
            </a:r>
            <a:endParaRPr lang="en-GB" sz="1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5170D42-6AEF-46B9-8576-FD22DBCB68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59" y="3077677"/>
            <a:ext cx="5062128" cy="3448923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94F7B58-FD63-0A46-8150-BF1F895426D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 err="1"/>
              <a:t>Paper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: 701, Curtis </a:t>
            </a:r>
            <a:r>
              <a:rPr lang="it-IT" dirty="0" err="1"/>
              <a:t>Lachowiez</a:t>
            </a:r>
            <a:r>
              <a:rPr lang="it-IT" dirty="0"/>
              <a:t>, The </a:t>
            </a:r>
            <a:r>
              <a:rPr lang="it-IT" dirty="0" err="1"/>
              <a:t>University</a:t>
            </a:r>
            <a:r>
              <a:rPr lang="it-IT" dirty="0"/>
              <a:t> of Texas M.D. Anderson </a:t>
            </a:r>
            <a:r>
              <a:rPr lang="it-IT" dirty="0" err="1"/>
              <a:t>Cancer</a:t>
            </a:r>
            <a:r>
              <a:rPr lang="it-IT" dirty="0"/>
              <a:t> Center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46971C6-56AB-D042-BA9C-A993FE7DE7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1066" y="172720"/>
            <a:ext cx="8920202" cy="675124"/>
          </a:xfrm>
        </p:spPr>
        <p:txBody>
          <a:bodyPr/>
          <a:lstStyle/>
          <a:p>
            <a:r>
              <a:rPr lang="en-GB" sz="1800" dirty="0" err="1">
                <a:latin typeface="Arial-Blk"/>
              </a:rPr>
              <a:t>Venetoclax</a:t>
            </a:r>
            <a:r>
              <a:rPr lang="en-GB" sz="1800" dirty="0">
                <a:latin typeface="Arial-Blk"/>
              </a:rPr>
              <a:t> Combined with FLAG-IDA Induction and Consolidation in Newly Diagnosed Acute Myeloid </a:t>
            </a:r>
            <a:r>
              <a:rPr lang="en-GB" sz="1800" dirty="0" err="1">
                <a:latin typeface="Arial-Blk"/>
              </a:rPr>
              <a:t>Leukemia</a:t>
            </a:r>
            <a:endParaRPr lang="en-GB" sz="1800" dirty="0">
              <a:latin typeface="Arial-Blk"/>
            </a:endParaRPr>
          </a:p>
        </p:txBody>
      </p:sp>
    </p:spTree>
    <p:extLst>
      <p:ext uri="{BB962C8B-B14F-4D97-AF65-F5344CB8AC3E}">
        <p14:creationId xmlns:p14="http://schemas.microsoft.com/office/powerpoint/2010/main" val="3437496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69477B96-D0C8-4E2D-9F5F-4212CCF094E0}"/>
              </a:ext>
            </a:extLst>
          </p:cNvPr>
          <p:cNvSpPr txBox="1"/>
          <p:nvPr/>
        </p:nvSpPr>
        <p:spPr>
          <a:xfrm>
            <a:off x="590238" y="1185504"/>
            <a:ext cx="1107813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Eligible pts were aged ≥55 years with newly diagnosed AML, intermediate- or poor-risk cytogenetics at AML diagnosis (Dx), and ECOG PS ≤3, and had achieved first CR or </a:t>
            </a:r>
            <a:r>
              <a:rPr lang="en-GB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after IC (induction ± consolidation) before screening.</a:t>
            </a:r>
          </a:p>
          <a:p>
            <a:r>
              <a:rPr lang="en-GB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472 pts 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were randomized to Oral-AZA (n = 238) or PBO (n = 234). </a:t>
            </a:r>
          </a:p>
          <a:p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Within 4 </a:t>
            </a:r>
            <a:r>
              <a:rPr lang="en-GB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after CR/</a:t>
            </a:r>
            <a:r>
              <a:rPr lang="en-GB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pts were </a:t>
            </a:r>
            <a:r>
              <a:rPr lang="en-GB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randomized 1:1 to Oral-AZA 300 mg or PBO QD for 14 days/28-day cycle</a:t>
            </a:r>
          </a:p>
          <a:p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Median age: 68 years (range 55–86), 91% of pts had </a:t>
            </a:r>
            <a:r>
              <a:rPr lang="en-GB" sz="1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novo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AML, and 86% had intermediate-risk cytogenetics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F9F9867-67EE-41E6-9539-7C16097F01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655" y="2584014"/>
            <a:ext cx="7884689" cy="312714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5E3CDF1-FB1F-4AE5-AF94-88DA0E1E0ABA}"/>
              </a:ext>
            </a:extLst>
          </p:cNvPr>
          <p:cNvSpPr txBox="1"/>
          <p:nvPr/>
        </p:nvSpPr>
        <p:spPr>
          <a:xfrm>
            <a:off x="590238" y="5940120"/>
            <a:ext cx="11078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Intermediate-risk cytogenetics and </a:t>
            </a:r>
            <a:r>
              <a:rPr lang="en-GB" sz="1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NPM1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mutations at AML Dx, and absence of detectable MRD post-IC, were associated with long-term survival in QUAZAR AML-001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FAE5DD34-C43F-334C-BAA7-4ED04A6925D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 err="1"/>
              <a:t>Paper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: 871, A. </a:t>
            </a:r>
            <a:r>
              <a:rPr lang="it-IT" dirty="0" err="1"/>
              <a:t>Wei</a:t>
            </a:r>
            <a:r>
              <a:rPr lang="it-IT" dirty="0"/>
              <a:t>, The Alfred Hospital, Melbourne, Australia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3B88A8B-9686-7444-8773-898785E35D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1066" y="172720"/>
            <a:ext cx="11442538" cy="675124"/>
          </a:xfrm>
        </p:spPr>
        <p:txBody>
          <a:bodyPr/>
          <a:lstStyle/>
          <a:p>
            <a:r>
              <a:rPr lang="it-IT" sz="1800" dirty="0"/>
              <a:t>Long-</a:t>
            </a:r>
            <a:r>
              <a:rPr lang="it-IT" sz="1800" dirty="0" err="1"/>
              <a:t>Term</a:t>
            </a:r>
            <a:r>
              <a:rPr lang="it-IT" sz="1800" dirty="0"/>
              <a:t> </a:t>
            </a:r>
            <a:r>
              <a:rPr lang="it-IT" sz="1800" dirty="0" err="1"/>
              <a:t>Overall</a:t>
            </a:r>
            <a:r>
              <a:rPr lang="it-IT" sz="1800" dirty="0"/>
              <a:t> </a:t>
            </a:r>
            <a:r>
              <a:rPr lang="it-IT" sz="1800" dirty="0" err="1"/>
              <a:t>Survival</a:t>
            </a:r>
            <a:r>
              <a:rPr lang="it-IT" sz="1800" dirty="0"/>
              <a:t> (OS) with </a:t>
            </a:r>
            <a:r>
              <a:rPr lang="it-IT" sz="1800" dirty="0" err="1"/>
              <a:t>Oral</a:t>
            </a:r>
            <a:r>
              <a:rPr lang="it-IT" sz="1800" dirty="0"/>
              <a:t> </a:t>
            </a:r>
            <a:r>
              <a:rPr lang="it-IT" sz="1800" dirty="0" err="1"/>
              <a:t>Azacitidine</a:t>
            </a:r>
            <a:r>
              <a:rPr lang="it-IT" sz="1800" dirty="0"/>
              <a:t> (</a:t>
            </a:r>
            <a:r>
              <a:rPr lang="it-IT" sz="1800" dirty="0" err="1"/>
              <a:t>Oral</a:t>
            </a:r>
            <a:r>
              <a:rPr lang="it-IT" sz="1800" dirty="0"/>
              <a:t>-AZA) in </a:t>
            </a:r>
            <a:r>
              <a:rPr lang="it-IT" sz="1800" dirty="0" err="1"/>
              <a:t>Patients</a:t>
            </a:r>
            <a:r>
              <a:rPr lang="it-IT" sz="1800" dirty="0"/>
              <a:t> with AML in First </a:t>
            </a:r>
            <a:r>
              <a:rPr lang="it-IT" sz="1800" dirty="0" err="1"/>
              <a:t>Remission</a:t>
            </a:r>
            <a:r>
              <a:rPr lang="it-IT" sz="1800" dirty="0"/>
              <a:t> </a:t>
            </a:r>
            <a:r>
              <a:rPr lang="it-IT" sz="1800" dirty="0" err="1"/>
              <a:t>after</a:t>
            </a:r>
            <a:r>
              <a:rPr lang="it-IT" sz="1800" dirty="0"/>
              <a:t> Intensive </a:t>
            </a:r>
            <a:r>
              <a:rPr lang="it-IT" sz="1800" dirty="0" err="1"/>
              <a:t>Chemotherapy</a:t>
            </a:r>
            <a:r>
              <a:rPr lang="it-IT" sz="1800" dirty="0"/>
              <a:t> (IC): </a:t>
            </a:r>
            <a:r>
              <a:rPr lang="it-IT" sz="1800" dirty="0" err="1"/>
              <a:t>Updated</a:t>
            </a:r>
            <a:r>
              <a:rPr lang="it-IT" sz="1800" dirty="0"/>
              <a:t> </a:t>
            </a:r>
            <a:r>
              <a:rPr lang="it-IT" sz="1800" dirty="0" err="1"/>
              <a:t>Results</a:t>
            </a:r>
            <a:r>
              <a:rPr lang="it-IT" sz="1800" dirty="0"/>
              <a:t> from the </a:t>
            </a:r>
            <a:r>
              <a:rPr lang="it-IT" sz="1800" dirty="0" err="1"/>
              <a:t>Phase</a:t>
            </a:r>
            <a:r>
              <a:rPr lang="it-IT" sz="1800" dirty="0"/>
              <a:t> 3 QUAZAR AML-001 Trial</a:t>
            </a:r>
          </a:p>
        </p:txBody>
      </p:sp>
    </p:spTree>
    <p:extLst>
      <p:ext uri="{BB962C8B-B14F-4D97-AF65-F5344CB8AC3E}">
        <p14:creationId xmlns:p14="http://schemas.microsoft.com/office/powerpoint/2010/main" val="3122836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69477B96-D0C8-4E2D-9F5F-4212CCF094E0}"/>
              </a:ext>
            </a:extLst>
          </p:cNvPr>
          <p:cNvSpPr txBox="1"/>
          <p:nvPr/>
        </p:nvSpPr>
        <p:spPr>
          <a:xfrm>
            <a:off x="703052" y="2274838"/>
            <a:ext cx="101062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Multicenter</a:t>
            </a: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open-label, 2-part phase 1b trial</a:t>
            </a:r>
          </a:p>
          <a:p>
            <a:r>
              <a:rPr lang="en-GB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to evaluate safety and establish the maximum tolerated dose (MTD) of Oral-AZA + VEN in pts with R/R AML ineligible to receive further IC, and subsequently in pts with ND AML ≥ 75 y, or unfit to IC, ECOG performance status of 0–2</a:t>
            </a:r>
          </a:p>
          <a:p>
            <a:endParaRPr lang="en-GB" sz="16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tarting dose of </a:t>
            </a:r>
            <a:r>
              <a:rPr lang="en-GB" sz="1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Oral-AZA </a:t>
            </a: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300 mg QD × 14d/28d cycle, which can be de-escalated to 200 mg × 14d/28d cycle depending on dose-limiting toxicities.</a:t>
            </a:r>
          </a:p>
          <a:p>
            <a:endParaRPr lang="en-GB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ral VEN </a:t>
            </a: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taken QD continuously (or 21d/cycle for dose level –2). 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8A121CBE-F9EF-6640-9117-07A7E00DA20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 err="1"/>
              <a:t>Paper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: 2314; </a:t>
            </a:r>
            <a:r>
              <a:rPr lang="it-IT" dirty="0" err="1"/>
              <a:t>F</a:t>
            </a:r>
            <a:r>
              <a:rPr lang="it-IT" dirty="0"/>
              <a:t>. </a:t>
            </a:r>
            <a:r>
              <a:rPr lang="it-IT" dirty="0" err="1"/>
              <a:t>Ravandi</a:t>
            </a:r>
            <a:r>
              <a:rPr lang="it-IT" dirty="0"/>
              <a:t>, M.D. Anderson </a:t>
            </a:r>
            <a:r>
              <a:rPr lang="it-IT" dirty="0" err="1"/>
              <a:t>Cancer</a:t>
            </a:r>
            <a:r>
              <a:rPr lang="it-IT" dirty="0"/>
              <a:t> Center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A7D4E3-2340-5B4B-9813-5001E8D940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1800" dirty="0"/>
              <a:t>OMNIVERSE: A Phase 1b Study of Oral </a:t>
            </a:r>
            <a:r>
              <a:rPr lang="en-GB" sz="1800" dirty="0" err="1"/>
              <a:t>Azacitidine</a:t>
            </a:r>
            <a:r>
              <a:rPr lang="en-GB" sz="1800" dirty="0"/>
              <a:t> Plus </a:t>
            </a:r>
            <a:r>
              <a:rPr lang="en-GB" sz="1800" dirty="0" err="1"/>
              <a:t>Venetoclax</a:t>
            </a:r>
            <a:r>
              <a:rPr lang="en-GB" sz="1800" dirty="0"/>
              <a:t> in Patients with Relapsed/Refractory (R/R) or Newly Diagnosed (ND) Acute Myeloid </a:t>
            </a:r>
            <a:r>
              <a:rPr lang="en-GB" sz="1800" dirty="0" err="1"/>
              <a:t>Leukemia</a:t>
            </a:r>
            <a:r>
              <a:rPr lang="en-GB" sz="1800" dirty="0"/>
              <a:t> (AML)</a:t>
            </a:r>
          </a:p>
        </p:txBody>
      </p:sp>
    </p:spTree>
    <p:extLst>
      <p:ext uri="{BB962C8B-B14F-4D97-AF65-F5344CB8AC3E}">
        <p14:creationId xmlns:p14="http://schemas.microsoft.com/office/powerpoint/2010/main" val="2175163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A31E68-EAD0-42D9-BECB-F505234D5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b="1" dirty="0" err="1">
                <a:solidFill>
                  <a:schemeClr val="bg2">
                    <a:lumMod val="90000"/>
                  </a:schemeClr>
                </a:solidFill>
              </a:rPr>
              <a:t>Venetoclax-based</a:t>
            </a:r>
            <a:r>
              <a:rPr lang="it-IT" sz="2000" b="1" dirty="0">
                <a:solidFill>
                  <a:schemeClr val="bg2">
                    <a:lumMod val="90000"/>
                  </a:schemeClr>
                </a:solidFill>
              </a:rPr>
              <a:t> treatment</a:t>
            </a:r>
          </a:p>
          <a:p>
            <a:r>
              <a:rPr lang="it-IT" sz="2000" b="1" dirty="0">
                <a:solidFill>
                  <a:schemeClr val="bg2">
                    <a:lumMod val="90000"/>
                  </a:schemeClr>
                </a:solidFill>
              </a:rPr>
              <a:t>Intensive </a:t>
            </a:r>
            <a:r>
              <a:rPr lang="it-IT" sz="2000" b="1" dirty="0" err="1">
                <a:solidFill>
                  <a:schemeClr val="bg2">
                    <a:lumMod val="90000"/>
                  </a:schemeClr>
                </a:solidFill>
              </a:rPr>
              <a:t>induction</a:t>
            </a:r>
            <a:r>
              <a:rPr lang="it-IT" sz="2000" b="1" dirty="0">
                <a:solidFill>
                  <a:schemeClr val="bg2">
                    <a:lumMod val="90000"/>
                  </a:schemeClr>
                </a:solidFill>
              </a:rPr>
              <a:t> therapy</a:t>
            </a:r>
          </a:p>
          <a:p>
            <a:r>
              <a:rPr lang="it-IT" sz="2000" b="1" dirty="0"/>
              <a:t>Combinazioni terapeutiche per AML FLT3 mutate</a:t>
            </a:r>
          </a:p>
          <a:p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A0458C2-C7B2-4E5E-909E-2B9D243F45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735784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BA35FDF-E354-43AF-B9E7-B16D4E987E97}"/>
              </a:ext>
            </a:extLst>
          </p:cNvPr>
          <p:cNvSpPr txBox="1"/>
          <p:nvPr/>
        </p:nvSpPr>
        <p:spPr>
          <a:xfrm>
            <a:off x="245119" y="1024969"/>
            <a:ext cx="109527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Background: </a:t>
            </a:r>
          </a:p>
          <a:p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long-term survival is limited by the development of drug resistance mutations in persistent </a:t>
            </a:r>
            <a:r>
              <a:rPr lang="en-GB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FLT3</a:t>
            </a:r>
            <a:r>
              <a:rPr lang="en-GB" sz="1600" b="0" i="1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clones</a:t>
            </a:r>
          </a:p>
          <a:p>
            <a:r>
              <a:rPr lang="en-GB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FLT3</a:t>
            </a: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TKIs + Ven have demonstrated synthetic lethality in preclinical models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6CF5F2F-3694-41DB-BFDE-A58C6A7CD0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97" y="1990968"/>
            <a:ext cx="5363060" cy="4391422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312075B-A510-4817-86A8-9A284C15BD92}"/>
              </a:ext>
            </a:extLst>
          </p:cNvPr>
          <p:cNvSpPr txBox="1"/>
          <p:nvPr/>
        </p:nvSpPr>
        <p:spPr>
          <a:xfrm>
            <a:off x="6318263" y="2074588"/>
            <a:ext cx="4456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Dose escalation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RP2D: VEN 400/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Gilte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120 mg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Expansion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cohort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54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(età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64 y)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A860803-93DC-4B5D-B46F-97BF06B9E87E}"/>
              </a:ext>
            </a:extLst>
          </p:cNvPr>
          <p:cNvSpPr txBox="1"/>
          <p:nvPr/>
        </p:nvSpPr>
        <p:spPr>
          <a:xfrm>
            <a:off x="6318263" y="2722381"/>
            <a:ext cx="47453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rimary endpoint: </a:t>
            </a:r>
            <a:r>
              <a:rPr lang="en-GB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mCRc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(CR, </a:t>
            </a:r>
            <a:r>
              <a:rPr lang="en-GB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CRp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Cri, MLFS)</a:t>
            </a:r>
          </a:p>
          <a:p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mCR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74%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         79% (FLT3ITD)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         78% (FLT3mut with prior TKI exposure)</a:t>
            </a:r>
          </a:p>
          <a:p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molCR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: 60%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FLT3ITD: 10 months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OS (pts receiving HSCT): not reached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OS (pts not receiving HSCT): 5 months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OS pts exposed/not exposed to TKI: 9.6/10.5 months (comparable)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DOR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pts exposed/not exposed to TKI: 6.2/6.9 months (comparable)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comutation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associated with prognosis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7DE3C13D-783C-421D-B859-ED8224D4ACF9}"/>
              </a:ext>
            </a:extLst>
          </p:cNvPr>
          <p:cNvSpPr/>
          <p:nvPr/>
        </p:nvSpPr>
        <p:spPr>
          <a:xfrm>
            <a:off x="4164868" y="3918284"/>
            <a:ext cx="385025" cy="206462"/>
          </a:xfrm>
          <a:prstGeom prst="ellipse">
            <a:avLst/>
          </a:prstGeom>
          <a:noFill/>
          <a:ln w="28575">
            <a:solidFill>
              <a:srgbClr val="E42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1105D408-F6C7-4901-A729-6050FA389275}"/>
              </a:ext>
            </a:extLst>
          </p:cNvPr>
          <p:cNvSpPr/>
          <p:nvPr/>
        </p:nvSpPr>
        <p:spPr>
          <a:xfrm>
            <a:off x="4164868" y="3162110"/>
            <a:ext cx="385025" cy="206462"/>
          </a:xfrm>
          <a:prstGeom prst="ellipse">
            <a:avLst/>
          </a:prstGeom>
          <a:noFill/>
          <a:ln w="28575">
            <a:solidFill>
              <a:srgbClr val="E42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474E68A-937D-7146-BCCB-9CC121C3C3F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231F20"/>
                </a:solidFill>
              </a:rPr>
              <a:t>Paper Number: 691; Naval </a:t>
            </a:r>
            <a:r>
              <a:rPr lang="en-US" altLang="en-US" dirty="0" err="1">
                <a:solidFill>
                  <a:srgbClr val="231F20"/>
                </a:solidFill>
              </a:rPr>
              <a:t>Daver</a:t>
            </a:r>
            <a:r>
              <a:rPr lang="en-US" altLang="en-US" dirty="0">
                <a:solidFill>
                  <a:srgbClr val="231F20"/>
                </a:solidFill>
              </a:rPr>
              <a:t>, MD Anderson Cancer Center</a:t>
            </a:r>
            <a:endParaRPr lang="en-US" altLang="en-US" sz="24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2CBAB8D-F462-CE42-8CEB-6BE70D7DAB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1800" dirty="0" err="1">
                <a:latin typeface="Arial-Blk"/>
              </a:rPr>
              <a:t>Venetoclax</a:t>
            </a:r>
            <a:r>
              <a:rPr lang="en-GB" sz="1800" dirty="0">
                <a:latin typeface="Arial-Blk"/>
              </a:rPr>
              <a:t> in Combination with </a:t>
            </a:r>
            <a:r>
              <a:rPr lang="en-GB" sz="1800" dirty="0" err="1">
                <a:latin typeface="Arial-Blk"/>
              </a:rPr>
              <a:t>Gilteritinib</a:t>
            </a:r>
            <a:r>
              <a:rPr lang="en-GB" sz="1800" dirty="0">
                <a:latin typeface="Arial-Blk"/>
              </a:rPr>
              <a:t> Demonstrates Molecular Clearance of FLT3 mutation in Relapsed/Refractory FLT3-Mutated Acute Myeloid </a:t>
            </a:r>
            <a:r>
              <a:rPr lang="en-GB" sz="1800" dirty="0" err="1">
                <a:latin typeface="Arial-Blk"/>
              </a:rPr>
              <a:t>Leukemia</a:t>
            </a:r>
            <a:endParaRPr lang="en-GB" sz="1800" dirty="0">
              <a:latin typeface="Arial-Blk"/>
            </a:endParaRPr>
          </a:p>
        </p:txBody>
      </p:sp>
    </p:spTree>
    <p:extLst>
      <p:ext uri="{BB962C8B-B14F-4D97-AF65-F5344CB8AC3E}">
        <p14:creationId xmlns:p14="http://schemas.microsoft.com/office/powerpoint/2010/main" val="864301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BA35FDF-E354-43AF-B9E7-B16D4E987E97}"/>
              </a:ext>
            </a:extLst>
          </p:cNvPr>
          <p:cNvSpPr txBox="1"/>
          <p:nvPr/>
        </p:nvSpPr>
        <p:spPr>
          <a:xfrm>
            <a:off x="245119" y="1091875"/>
            <a:ext cx="109527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Phase I/II study, pts with either </a:t>
            </a:r>
            <a:r>
              <a:rPr lang="en-GB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R/R </a:t>
            </a:r>
            <a:r>
              <a:rPr lang="en-GB" sz="16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FLT3­</a:t>
            </a:r>
            <a:r>
              <a:rPr lang="en-GB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-mutated AML </a:t>
            </a: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 pts with </a:t>
            </a:r>
            <a:r>
              <a:rPr lang="en-GB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 </a:t>
            </a:r>
            <a:r>
              <a:rPr lang="en-GB" sz="16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FLT3</a:t>
            </a:r>
            <a:r>
              <a:rPr lang="en-GB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-mutated AML</a:t>
            </a: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high-risk MDS/CMML </a:t>
            </a: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 were unsuitable for intensive chemotherapy were eligible.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AD1640C7-E3FF-4A49-A3B7-3BE91A3E8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3806" y="6374667"/>
            <a:ext cx="65" cy="31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36596E7-371B-4487-98E1-4042C734E9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07" y="1796470"/>
            <a:ext cx="4183816" cy="4761908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59DDCED-84CA-4BCF-BC3E-E3E5512EAD9A}"/>
              </a:ext>
            </a:extLst>
          </p:cNvPr>
          <p:cNvSpPr txBox="1"/>
          <p:nvPr/>
        </p:nvSpPr>
        <p:spPr>
          <a:xfrm>
            <a:off x="5092898" y="2224188"/>
            <a:ext cx="549864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Phase I: MTD </a:t>
            </a:r>
            <a:r>
              <a:rPr lang="en-GB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Gilte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(10 pts): </a:t>
            </a:r>
            <a:r>
              <a:rPr lang="en-GB" sz="14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recommended dose: 80 mg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Phase II: CR/Cri assessment</a:t>
            </a:r>
          </a:p>
          <a:p>
            <a:endParaRPr lang="en-GB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ycle 1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Aza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75 mg/m</a:t>
            </a:r>
            <a:r>
              <a:rPr lang="en-GB" sz="1400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SC/IV on days 1-7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VEN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days 1-28</a:t>
            </a:r>
          </a:p>
          <a:p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Gilte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dose ranged from 80mg to 120mg daily days 1-28</a:t>
            </a:r>
          </a:p>
          <a:p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Bone marrow on day 14: if blasts &lt;5% or aplastic marrow, both </a:t>
            </a:r>
            <a:r>
              <a:rPr lang="en-GB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venetoclax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gilteritinib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were held (ND cohort) or only </a:t>
            </a:r>
            <a:r>
              <a:rPr lang="en-GB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venetoclax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was held (R/R cohort). 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Cycle 2 and beyond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AZA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75 mg/m</a:t>
            </a:r>
            <a:r>
              <a:rPr lang="en-GB" sz="1400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SC/IV for 5-7 days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VEN 400 mg 7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-14 days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GILTE 80/120 mg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continuously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RP2D: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Gilte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80 mg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B07F9E1-A480-EF4D-86DC-DC9C9C1CD09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 err="1"/>
              <a:t>Paper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: 696; Nicholas Short, MD Anderson </a:t>
            </a:r>
            <a:r>
              <a:rPr lang="it-IT" dirty="0" err="1"/>
              <a:t>Cancer</a:t>
            </a:r>
            <a:r>
              <a:rPr lang="it-IT" dirty="0"/>
              <a:t> Center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C497B4E-A0F8-F941-90DD-7874497589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1066" y="172720"/>
            <a:ext cx="10556334" cy="675124"/>
          </a:xfrm>
        </p:spPr>
        <p:txBody>
          <a:bodyPr/>
          <a:lstStyle/>
          <a:p>
            <a:r>
              <a:rPr lang="en-GB" sz="1800" dirty="0">
                <a:latin typeface="Arial-Blk"/>
              </a:rPr>
              <a:t>A Triplet Combination of </a:t>
            </a:r>
            <a:r>
              <a:rPr lang="en-GB" sz="1800" dirty="0" err="1">
                <a:latin typeface="Arial-Blk"/>
              </a:rPr>
              <a:t>Azacitidine</a:t>
            </a:r>
            <a:r>
              <a:rPr lang="en-GB" sz="1800" dirty="0">
                <a:latin typeface="Arial-Blk"/>
              </a:rPr>
              <a:t>, </a:t>
            </a:r>
            <a:r>
              <a:rPr lang="en-GB" sz="1800" dirty="0" err="1">
                <a:latin typeface="Arial-Blk"/>
              </a:rPr>
              <a:t>Venetoclax</a:t>
            </a:r>
            <a:r>
              <a:rPr lang="en-GB" sz="1800" dirty="0">
                <a:latin typeface="Arial-Blk"/>
              </a:rPr>
              <a:t> and </a:t>
            </a:r>
            <a:r>
              <a:rPr lang="en-GB" sz="1800" dirty="0" err="1">
                <a:latin typeface="Arial-Blk"/>
              </a:rPr>
              <a:t>Gilteritinib</a:t>
            </a:r>
            <a:r>
              <a:rPr lang="en-GB" sz="1800" dirty="0">
                <a:latin typeface="Arial-Blk"/>
              </a:rPr>
              <a:t> for Patients with FLT3-Mutated Acute Myeloid </a:t>
            </a:r>
            <a:r>
              <a:rPr lang="en-GB" sz="1800" dirty="0" err="1">
                <a:latin typeface="Arial-Blk"/>
              </a:rPr>
              <a:t>Leukemia</a:t>
            </a:r>
            <a:r>
              <a:rPr lang="en-GB" sz="1800" dirty="0">
                <a:latin typeface="Arial-Blk"/>
              </a:rPr>
              <a:t>: Results from a Phase I/II Study</a:t>
            </a:r>
          </a:p>
        </p:txBody>
      </p:sp>
    </p:spTree>
    <p:extLst>
      <p:ext uri="{BB962C8B-B14F-4D97-AF65-F5344CB8AC3E}">
        <p14:creationId xmlns:p14="http://schemas.microsoft.com/office/powerpoint/2010/main" val="2750424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A31E68-EAD0-42D9-BECB-F505234D5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b="1" dirty="0" err="1"/>
              <a:t>Venetoclax-based</a:t>
            </a:r>
            <a:r>
              <a:rPr lang="it-IT" sz="2000" b="1" dirty="0"/>
              <a:t> treatment</a:t>
            </a:r>
          </a:p>
          <a:p>
            <a:r>
              <a:rPr lang="it-IT" sz="2000" b="1" dirty="0">
                <a:solidFill>
                  <a:schemeClr val="bg2">
                    <a:lumMod val="90000"/>
                  </a:schemeClr>
                </a:solidFill>
              </a:rPr>
              <a:t>Intensive </a:t>
            </a:r>
            <a:r>
              <a:rPr lang="it-IT" sz="2000" b="1" dirty="0" err="1">
                <a:solidFill>
                  <a:schemeClr val="bg2">
                    <a:lumMod val="90000"/>
                  </a:schemeClr>
                </a:solidFill>
              </a:rPr>
              <a:t>induction</a:t>
            </a:r>
            <a:r>
              <a:rPr lang="it-IT" sz="2000" b="1" dirty="0">
                <a:solidFill>
                  <a:schemeClr val="bg2">
                    <a:lumMod val="90000"/>
                  </a:schemeClr>
                </a:solidFill>
              </a:rPr>
              <a:t> therapy</a:t>
            </a:r>
          </a:p>
          <a:p>
            <a:r>
              <a:rPr lang="it-IT" sz="2000" b="1" dirty="0">
                <a:solidFill>
                  <a:schemeClr val="bg2">
                    <a:lumMod val="90000"/>
                  </a:schemeClr>
                </a:solidFill>
              </a:rPr>
              <a:t>Combinazioni terapeutiche per AML FLT3 mutate</a:t>
            </a:r>
          </a:p>
          <a:p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A0458C2-C7B2-4E5E-909E-2B9D243F45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59883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BA35FDF-E354-43AF-B9E7-B16D4E987E97}"/>
              </a:ext>
            </a:extLst>
          </p:cNvPr>
          <p:cNvSpPr txBox="1"/>
          <p:nvPr/>
        </p:nvSpPr>
        <p:spPr>
          <a:xfrm>
            <a:off x="5636744" y="2250073"/>
            <a:ext cx="61444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600" b="0" i="0" dirty="0">
              <a:solidFill>
                <a:srgbClr val="4F4F4F"/>
              </a:solidFill>
              <a:effectLst/>
              <a:latin typeface="Lucida Sans Unicode" panose="020B0602030504020204" pitchFamily="34" charset="0"/>
            </a:endParaRPr>
          </a:p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		Frontline			R/R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mCR</a:t>
            </a: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100% (CR 93%)		69% (CR 19%)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MRD flow</a:t>
            </a: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75%			50%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MRD PCR	86%			70%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Follow up		3.8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			9.9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20FE503-431D-463F-8D89-D846FF0CBA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52" y="1063927"/>
            <a:ext cx="4933692" cy="5621353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BFC0D0-07A8-8E4F-8130-F20BAB37ABD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 err="1"/>
              <a:t>Paper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: 696; Nicholas Short, MD Anderson </a:t>
            </a:r>
            <a:r>
              <a:rPr lang="it-IT" dirty="0" err="1"/>
              <a:t>Cancer</a:t>
            </a:r>
            <a:r>
              <a:rPr lang="it-IT" dirty="0"/>
              <a:t> Center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79B08F-C3AE-E84F-B297-7AB1C74229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1066" y="172720"/>
            <a:ext cx="10521968" cy="675124"/>
          </a:xfrm>
        </p:spPr>
        <p:txBody>
          <a:bodyPr/>
          <a:lstStyle/>
          <a:p>
            <a:r>
              <a:rPr lang="en-GB" sz="1800" dirty="0">
                <a:latin typeface="Arial-Blk"/>
              </a:rPr>
              <a:t>A Triplet Combination of </a:t>
            </a:r>
            <a:r>
              <a:rPr lang="en-GB" sz="1800" dirty="0" err="1">
                <a:latin typeface="Arial-Blk"/>
              </a:rPr>
              <a:t>Azacitidine</a:t>
            </a:r>
            <a:r>
              <a:rPr lang="en-GB" sz="1800" dirty="0">
                <a:latin typeface="Arial-Blk"/>
              </a:rPr>
              <a:t>, </a:t>
            </a:r>
            <a:r>
              <a:rPr lang="en-GB" sz="1800" dirty="0" err="1">
                <a:latin typeface="Arial-Blk"/>
              </a:rPr>
              <a:t>Venetoclax</a:t>
            </a:r>
            <a:r>
              <a:rPr lang="en-GB" sz="1800" dirty="0">
                <a:latin typeface="Arial-Blk"/>
              </a:rPr>
              <a:t> and </a:t>
            </a:r>
            <a:r>
              <a:rPr lang="en-GB" sz="1800" dirty="0" err="1">
                <a:latin typeface="Arial-Blk"/>
              </a:rPr>
              <a:t>Gilteritinib</a:t>
            </a:r>
            <a:r>
              <a:rPr lang="en-GB" sz="1800" dirty="0">
                <a:latin typeface="Arial-Blk"/>
              </a:rPr>
              <a:t> for Patients with FLT3-Mutated Acute Myeloid </a:t>
            </a:r>
            <a:r>
              <a:rPr lang="en-GB" sz="1800" dirty="0" err="1">
                <a:latin typeface="Arial-Blk"/>
              </a:rPr>
              <a:t>Leukemia</a:t>
            </a:r>
            <a:r>
              <a:rPr lang="en-GB" sz="1800" dirty="0">
                <a:latin typeface="Arial-Blk"/>
              </a:rPr>
              <a:t>: Results from a Phase I/II Study</a:t>
            </a:r>
          </a:p>
        </p:txBody>
      </p:sp>
    </p:spTree>
    <p:extLst>
      <p:ext uri="{BB962C8B-B14F-4D97-AF65-F5344CB8AC3E}">
        <p14:creationId xmlns:p14="http://schemas.microsoft.com/office/powerpoint/2010/main" val="3106501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534652B-5E37-4EB7-826F-9E5330F6D03E}"/>
              </a:ext>
            </a:extLst>
          </p:cNvPr>
          <p:cNvSpPr txBox="1"/>
          <p:nvPr/>
        </p:nvSpPr>
        <p:spPr>
          <a:xfrm>
            <a:off x="391066" y="1103734"/>
            <a:ext cx="61075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it-IT" sz="1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generation F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LT3 inhibitor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Efficacy data on ORR, OS in R/R AML FLT3mut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Preclinical data of synergy with VEN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74BDBF0-203A-4C8F-8544-B554721D76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18" y="3767460"/>
            <a:ext cx="6210350" cy="260039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BA35FDF-E354-43AF-B9E7-B16D4E987E97}"/>
              </a:ext>
            </a:extLst>
          </p:cNvPr>
          <p:cNvSpPr txBox="1"/>
          <p:nvPr/>
        </p:nvSpPr>
        <p:spPr>
          <a:xfrm>
            <a:off x="391066" y="2214728"/>
            <a:ext cx="43554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(6 De Novo, 25 R/R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Gilteritinib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72%</a:t>
            </a:r>
          </a:p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VEN: 52%</a:t>
            </a:r>
          </a:p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≥2 FLT3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inhibitors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80%</a:t>
            </a:r>
          </a:p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FUP 16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Quiz 30 mg/day dose was declared RP2D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33DF2B0-E1DE-4FD5-BE96-44C9FA10B219}"/>
              </a:ext>
            </a:extLst>
          </p:cNvPr>
          <p:cNvSpPr txBox="1"/>
          <p:nvPr/>
        </p:nvSpPr>
        <p:spPr>
          <a:xfrm>
            <a:off x="6738348" y="1103734"/>
            <a:ext cx="490120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br>
              <a:rPr lang="it-IT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CCR: 78% (100% in frontline)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BM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blasts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&lt;5%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day 14: 52%</a:t>
            </a:r>
          </a:p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Tx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34% (8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), 60% (frontline)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1 y: 31%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7,6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14,5 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in frontline</a:t>
            </a:r>
          </a:p>
          <a:p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Median number of cycles to response: 1 [range 1-2] 30- and 60-day mortality rate: 4% and 16% 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u="sng" dirty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Grade ≥3 non-hematologic toxicities: neutropenic fever (30%), pneumonia (42%), sepsis (9%), </a:t>
            </a:r>
            <a:r>
              <a:rPr lang="en-GB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ipoK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67%, </a:t>
            </a:r>
            <a:r>
              <a:rPr lang="en-GB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IpoP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58%, </a:t>
            </a:r>
            <a:r>
              <a:rPr lang="en-GB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IpoCa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52%other infections (7%).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484F84D-A141-4949-93D0-181EC10F0D9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 err="1"/>
              <a:t>Paper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: 370, Musa Yilmaz, The </a:t>
            </a:r>
            <a:r>
              <a:rPr lang="it-IT" dirty="0" err="1"/>
              <a:t>University</a:t>
            </a:r>
            <a:r>
              <a:rPr lang="it-IT" dirty="0"/>
              <a:t> of Texas M.D. Anderson </a:t>
            </a:r>
            <a:r>
              <a:rPr lang="it-IT" dirty="0" err="1"/>
              <a:t>Cancer</a:t>
            </a:r>
            <a:r>
              <a:rPr lang="it-IT" dirty="0"/>
              <a:t> Center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111B38C2-0D69-7C43-A6E8-4EEC5E644E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en-US" sz="1800" dirty="0" err="1">
                <a:latin typeface="Arial-Blk"/>
              </a:rPr>
              <a:t>Quizartinib</a:t>
            </a:r>
            <a:r>
              <a:rPr lang="en-US" altLang="en-US" sz="1800" dirty="0">
                <a:latin typeface="Arial-Blk"/>
              </a:rPr>
              <a:t> (Quiz) with Decitabine (DAC) and </a:t>
            </a:r>
            <a:r>
              <a:rPr lang="en-US" altLang="en-US" sz="1800" dirty="0" err="1">
                <a:latin typeface="Arial-Blk"/>
              </a:rPr>
              <a:t>Venetoclax</a:t>
            </a:r>
            <a:r>
              <a:rPr lang="en-US" altLang="en-US" sz="1800" dirty="0">
                <a:latin typeface="Arial-Blk"/>
              </a:rPr>
              <a:t> (VEN) Is Highly Active in Patients with FLT3-ITD AML – RAS/MAPK Mutations Continue to Drive Primary and Secondary Resistance</a:t>
            </a:r>
          </a:p>
        </p:txBody>
      </p:sp>
    </p:spTree>
    <p:extLst>
      <p:ext uri="{BB962C8B-B14F-4D97-AF65-F5344CB8AC3E}">
        <p14:creationId xmlns:p14="http://schemas.microsoft.com/office/powerpoint/2010/main" val="4223488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FC0C1F-090E-4273-8047-B5E39512B229}"/>
              </a:ext>
            </a:extLst>
          </p:cNvPr>
          <p:cNvSpPr txBox="1"/>
          <p:nvPr/>
        </p:nvSpPr>
        <p:spPr>
          <a:xfrm>
            <a:off x="254412" y="1313664"/>
            <a:ext cx="64930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0" i="0" dirty="0">
                <a:effectLst/>
                <a:latin typeface="Arial" panose="020B0604020202020204" pitchFamily="34" charset="0"/>
              </a:rPr>
              <a:t>Patients with treatment naïve AML (excluding APL), aged ≥60 y, unfit for intensive chemotherapy</a:t>
            </a:r>
          </a:p>
          <a:p>
            <a:pPr algn="l"/>
            <a:r>
              <a:rPr lang="en-GB" sz="1200" b="0" i="0" dirty="0">
                <a:effectLst/>
                <a:latin typeface="Arial" panose="020B0604020202020204" pitchFamily="34" charset="0"/>
              </a:rPr>
              <a:t>Prior hypomethylating agents for antecedent MN were per mitted with a 14-day washout. </a:t>
            </a:r>
          </a:p>
          <a:p>
            <a:pPr algn="l"/>
            <a:r>
              <a:rPr lang="en-GB" sz="1200" dirty="0">
                <a:latin typeface="Arial" panose="020B0604020202020204" pitchFamily="34" charset="0"/>
              </a:rPr>
              <a:t>Stratification by Cytogenetic risk (</a:t>
            </a:r>
            <a:r>
              <a:rPr lang="en-GB" sz="1200" b="0" dirty="0">
                <a:effectLst/>
                <a:latin typeface="Arial" panose="020B0604020202020204" pitchFamily="34" charset="0"/>
              </a:rPr>
              <a:t>Medical Research </a:t>
            </a:r>
            <a:r>
              <a:rPr lang="en-GB" sz="1200" b="0" i="0" dirty="0">
                <a:effectLst/>
                <a:latin typeface="Arial" panose="020B0604020202020204" pitchFamily="34" charset="0"/>
              </a:rPr>
              <a:t>Council 2010 criteria</a:t>
            </a:r>
            <a:r>
              <a:rPr lang="en-GB" sz="1200" i="1" dirty="0">
                <a:latin typeface="Arial" panose="020B0604020202020204" pitchFamily="34" charset="0"/>
              </a:rPr>
              <a:t>)</a:t>
            </a:r>
            <a:endParaRPr lang="en-GB" sz="1200" b="0" i="1" dirty="0">
              <a:effectLst/>
              <a:latin typeface="Arial" panose="020B0604020202020204" pitchFamily="34" charset="0"/>
            </a:endParaRPr>
          </a:p>
          <a:p>
            <a:pPr algn="l"/>
            <a:endParaRPr lang="en-GB" sz="1200" b="0" i="1" dirty="0">
              <a:effectLst/>
              <a:latin typeface="Arial" panose="020B0604020202020204" pitchFamily="34" charset="0"/>
            </a:endParaRPr>
          </a:p>
          <a:p>
            <a:pPr algn="l"/>
            <a:r>
              <a:rPr lang="en-GB" sz="1200" i="1" dirty="0">
                <a:latin typeface="Arial" panose="020B0604020202020204" pitchFamily="34" charset="0"/>
              </a:rPr>
              <a:t>Safety run in Phase (different dosages)                           Randomization Phase</a:t>
            </a:r>
            <a:endParaRPr lang="en-GB" sz="1200" b="0" i="1" dirty="0">
              <a:effectLst/>
              <a:latin typeface="Arial" panose="020B0604020202020204" pitchFamily="34" charset="0"/>
            </a:endParaRPr>
          </a:p>
          <a:p>
            <a:pPr algn="l"/>
            <a:endParaRPr lang="en-GB" sz="1200" b="1" i="1" dirty="0">
              <a:effectLst/>
              <a:latin typeface="Arial" panose="020B0604020202020204" pitchFamily="34" charset="0"/>
            </a:endParaRPr>
          </a:p>
          <a:p>
            <a:pPr algn="l"/>
            <a:r>
              <a:rPr lang="en-GB" sz="1200" b="1" i="1" dirty="0">
                <a:effectLst/>
                <a:latin typeface="Arial" panose="020B0604020202020204" pitchFamily="34" charset="0"/>
              </a:rPr>
              <a:t>Treatment</a:t>
            </a:r>
            <a:r>
              <a:rPr lang="en-GB" sz="1200" b="0" i="1" dirty="0">
                <a:effectLst/>
                <a:latin typeface="Arial" panose="020B0604020202020204" pitchFamily="34" charset="0"/>
              </a:rPr>
              <a:t>: </a:t>
            </a:r>
            <a:r>
              <a:rPr lang="en-GB" sz="1200" b="0" i="0" dirty="0">
                <a:effectLst/>
                <a:latin typeface="Arial" panose="020B0604020202020204" pitchFamily="34" charset="0"/>
              </a:rPr>
              <a:t>VEN D1-28 (with dose ramp-up in cycle 1) </a:t>
            </a:r>
          </a:p>
          <a:p>
            <a:pPr algn="l"/>
            <a:r>
              <a:rPr lang="en-GB" sz="1200" dirty="0">
                <a:latin typeface="Arial" panose="020B0604020202020204" pitchFamily="34" charset="0"/>
              </a:rPr>
              <a:t>                   </a:t>
            </a:r>
            <a:r>
              <a:rPr lang="en-GB" sz="1200" b="0" i="0" dirty="0">
                <a:effectLst/>
                <a:latin typeface="Arial" panose="020B0604020202020204" pitchFamily="34" charset="0"/>
              </a:rPr>
              <a:t>LDAC (20mg/m</a:t>
            </a:r>
            <a:r>
              <a:rPr lang="en-GB" sz="1200" b="0" i="0" baseline="30000" dirty="0">
                <a:effectLst/>
                <a:latin typeface="Arial" panose="020B0604020202020204" pitchFamily="34" charset="0"/>
              </a:rPr>
              <a:t>2</a:t>
            </a:r>
            <a:r>
              <a:rPr lang="en-GB" sz="1200" b="0" i="0" dirty="0">
                <a:effectLst/>
                <a:latin typeface="Arial" panose="020B0604020202020204" pitchFamily="34" charset="0"/>
              </a:rPr>
              <a:t> SC D1-10)</a:t>
            </a:r>
          </a:p>
          <a:p>
            <a:pPr algn="l"/>
            <a:r>
              <a:rPr lang="en-GB" sz="1200" dirty="0">
                <a:latin typeface="Arial" panose="020B0604020202020204" pitchFamily="34" charset="0"/>
              </a:rPr>
              <a:t>                   MIDO (from D10 for 14 days)</a:t>
            </a:r>
            <a:r>
              <a:rPr lang="en-GB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12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in non adverse risk</a:t>
            </a:r>
          </a:p>
          <a:p>
            <a:pPr algn="l"/>
            <a:r>
              <a:rPr lang="en-GB" sz="1200" dirty="0">
                <a:latin typeface="Arial" panose="020B0604020202020204" pitchFamily="34" charset="0"/>
              </a:rPr>
              <a:t>             or   PRACINOSTAT (from D10, 3/w for 9 doses) </a:t>
            </a:r>
            <a:r>
              <a:rPr lang="en-GB" sz="1200" dirty="0">
                <a:solidFill>
                  <a:srgbClr val="C00000"/>
                </a:solidFill>
                <a:latin typeface="Arial" panose="020B0604020202020204" pitchFamily="34" charset="0"/>
              </a:rPr>
              <a:t>in adverse risk</a:t>
            </a:r>
          </a:p>
          <a:p>
            <a:pPr algn="l"/>
            <a:endParaRPr lang="en-GB" sz="1200" b="0" i="0" dirty="0">
              <a:solidFill>
                <a:srgbClr val="231F2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GB" sz="12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In the NON-ADV stratum (VEN-LDAC-MIDO)</a:t>
            </a:r>
          </a:p>
          <a:p>
            <a:pPr algn="l"/>
            <a:r>
              <a:rPr lang="en-GB" sz="1200" dirty="0">
                <a:latin typeface="Arial" panose="020B0604020202020204" pitchFamily="34" charset="0"/>
              </a:rPr>
              <a:t>     L</a:t>
            </a:r>
            <a:r>
              <a:rPr lang="en-GB" sz="1200" b="0" i="0" dirty="0">
                <a:effectLst/>
                <a:latin typeface="Arial" panose="020B0604020202020204" pitchFamily="34" charset="0"/>
              </a:rPr>
              <a:t>1:  VEN 400mg + LDAC + MIDO 50mg </a:t>
            </a:r>
          </a:p>
          <a:p>
            <a:pPr algn="l"/>
            <a:r>
              <a:rPr lang="en-GB" sz="1200" dirty="0">
                <a:latin typeface="Arial" panose="020B0604020202020204" pitchFamily="34" charset="0"/>
              </a:rPr>
              <a:t>     </a:t>
            </a:r>
            <a:r>
              <a:rPr lang="en-GB" sz="1200" b="0" i="0" dirty="0">
                <a:effectLst/>
                <a:latin typeface="Arial" panose="020B0604020202020204" pitchFamily="34" charset="0"/>
              </a:rPr>
              <a:t>L2:  VEN 600mg + LDAC + MIDO 50mg. </a:t>
            </a:r>
          </a:p>
          <a:p>
            <a:pPr algn="l"/>
            <a:r>
              <a:rPr lang="en-GB" sz="12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In the ADV stratum (VEN-LDAC-PRAN)</a:t>
            </a:r>
          </a:p>
          <a:p>
            <a:pPr algn="l"/>
            <a:r>
              <a:rPr lang="en-GB" sz="1200" dirty="0">
                <a:latin typeface="Arial" panose="020B0604020202020204" pitchFamily="34" charset="0"/>
              </a:rPr>
              <a:t>     </a:t>
            </a:r>
            <a:r>
              <a:rPr lang="en-GB" sz="1200" b="0" i="0" dirty="0">
                <a:effectLst/>
                <a:latin typeface="Arial" panose="020B0604020202020204" pitchFamily="34" charset="0"/>
              </a:rPr>
              <a:t>L1:  VEN 400mg + LDAC + PRAN 45mg </a:t>
            </a:r>
          </a:p>
          <a:p>
            <a:pPr algn="l"/>
            <a:r>
              <a:rPr lang="en-GB" sz="1200" dirty="0">
                <a:latin typeface="Arial" panose="020B0604020202020204" pitchFamily="34" charset="0"/>
              </a:rPr>
              <a:t>     </a:t>
            </a:r>
            <a:r>
              <a:rPr lang="en-GB" sz="1200" b="0" i="0" dirty="0">
                <a:effectLst/>
                <a:latin typeface="Arial" panose="020B0604020202020204" pitchFamily="34" charset="0"/>
              </a:rPr>
              <a:t>L2:  VEN 600mg + LDAC + PRAN 45mg</a:t>
            </a:r>
          </a:p>
          <a:p>
            <a:pPr algn="l"/>
            <a:r>
              <a:rPr lang="en-GB" sz="1200" dirty="0">
                <a:latin typeface="Arial" panose="020B0604020202020204" pitchFamily="34" charset="0"/>
              </a:rPr>
              <a:t>     </a:t>
            </a:r>
            <a:r>
              <a:rPr lang="en-GB" sz="1200" b="0" i="0" dirty="0">
                <a:effectLst/>
                <a:latin typeface="Arial" panose="020B0604020202020204" pitchFamily="34" charset="0"/>
              </a:rPr>
              <a:t>L3:  VEN 600mg + LDAC + PRAN 60mg. </a:t>
            </a:r>
          </a:p>
          <a:p>
            <a:pPr algn="l"/>
            <a:r>
              <a:rPr lang="en-GB" sz="1200" b="0" i="0" dirty="0">
                <a:effectLst/>
                <a:latin typeface="Arial" panose="020B0604020202020204" pitchFamily="34" charset="0"/>
              </a:rPr>
              <a:t>Azole antifungals were prohibited in cycle 1 but allowed from cycle 2 with VEN dose modification.</a:t>
            </a:r>
          </a:p>
          <a:p>
            <a:pPr algn="l"/>
            <a:endParaRPr lang="en-GB" sz="1200" b="0" i="0" dirty="0">
              <a:solidFill>
                <a:srgbClr val="231F2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GB" sz="1200" b="0" i="1" dirty="0"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             VEN 400 + LDAC + MIDO                                         R1: 2 pts FLT3mut</a:t>
            </a:r>
          </a:p>
          <a:p>
            <a:pPr algn="l"/>
            <a:r>
              <a:rPr lang="en-GB" sz="1200" i="1" dirty="0">
                <a:solidFill>
                  <a:srgbClr val="231F20"/>
                </a:solidFill>
                <a:highlight>
                  <a:srgbClr val="F78F0A"/>
                </a:highlight>
                <a:latin typeface="Arial" panose="020B0604020202020204" pitchFamily="34" charset="0"/>
              </a:rPr>
              <a:t>R1</a:t>
            </a:r>
            <a:r>
              <a:rPr lang="en-GB" sz="1200" i="1" dirty="0">
                <a:solidFill>
                  <a:srgbClr val="231F20"/>
                </a:solidFill>
                <a:latin typeface="Arial" panose="020B0604020202020204" pitchFamily="34" charset="0"/>
              </a:rPr>
              <a:t>     18 pts</a:t>
            </a:r>
          </a:p>
          <a:p>
            <a:pPr algn="l"/>
            <a:r>
              <a:rPr lang="en-GB" sz="1200" i="1" dirty="0">
                <a:solidFill>
                  <a:srgbClr val="231F20"/>
                </a:solidFill>
                <a:latin typeface="Arial" panose="020B0604020202020204" pitchFamily="34" charset="0"/>
              </a:rPr>
              <a:t>             VEN 600 + LDAC                                                      R2: 6 pts TP53mut</a:t>
            </a:r>
          </a:p>
          <a:p>
            <a:pPr algn="l"/>
            <a:r>
              <a:rPr lang="en-GB" sz="1200" b="0" i="1" dirty="0">
                <a:solidFill>
                  <a:srgbClr val="231F20"/>
                </a:solidFill>
                <a:effectLst/>
                <a:highlight>
                  <a:srgbClr val="F78F0A"/>
                </a:highlight>
                <a:latin typeface="Arial" panose="020B0604020202020204" pitchFamily="34" charset="0"/>
              </a:rPr>
              <a:t>R2</a:t>
            </a:r>
            <a:r>
              <a:rPr lang="en-GB" sz="1200" b="0" i="1" dirty="0"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     14 pts</a:t>
            </a:r>
          </a:p>
          <a:p>
            <a:pPr algn="l"/>
            <a:r>
              <a:rPr lang="en-GB" sz="1200" i="1" dirty="0">
                <a:solidFill>
                  <a:srgbClr val="231F20"/>
                </a:solidFill>
                <a:latin typeface="Arial" panose="020B0604020202020204" pitchFamily="34" charset="0"/>
              </a:rPr>
              <a:t>             VEN 400 + LDAC + PRAN 60</a:t>
            </a:r>
            <a:endParaRPr lang="en-GB" sz="1200" b="0" i="1" dirty="0">
              <a:solidFill>
                <a:srgbClr val="231F20"/>
              </a:solidFill>
              <a:effectLst/>
              <a:latin typeface="Arial" panose="020B0604020202020204" pitchFamily="34" charset="0"/>
            </a:endParaRPr>
          </a:p>
          <a:p>
            <a:endParaRPr lang="en-GB" sz="1600" dirty="0"/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314D810F-51AD-41C6-B7CB-1CF376391A77}"/>
              </a:ext>
            </a:extLst>
          </p:cNvPr>
          <p:cNvSpPr/>
          <p:nvPr/>
        </p:nvSpPr>
        <p:spPr>
          <a:xfrm>
            <a:off x="3149890" y="2334402"/>
            <a:ext cx="87227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E4862CED-F1C0-44B3-9AD4-97E2EF067D6E}"/>
              </a:ext>
            </a:extLst>
          </p:cNvPr>
          <p:cNvCxnSpPr/>
          <p:nvPr/>
        </p:nvCxnSpPr>
        <p:spPr>
          <a:xfrm>
            <a:off x="552309" y="6092504"/>
            <a:ext cx="357558" cy="113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2FBFD917-12CA-48E2-985F-32B5DDA8A3DB}"/>
              </a:ext>
            </a:extLst>
          </p:cNvPr>
          <p:cNvCxnSpPr>
            <a:cxnSpLocks/>
          </p:cNvCxnSpPr>
          <p:nvPr/>
        </p:nvCxnSpPr>
        <p:spPr>
          <a:xfrm flipV="1">
            <a:off x="552309" y="5865610"/>
            <a:ext cx="357558" cy="117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0E7D5EFC-236C-42F6-95D0-C74C56CAE4C9}"/>
              </a:ext>
            </a:extLst>
          </p:cNvPr>
          <p:cNvCxnSpPr>
            <a:cxnSpLocks/>
          </p:cNvCxnSpPr>
          <p:nvPr/>
        </p:nvCxnSpPr>
        <p:spPr>
          <a:xfrm flipV="1">
            <a:off x="552309" y="5522775"/>
            <a:ext cx="357558" cy="109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3A9F773D-B233-46FC-A14B-EA92CF5ACCCF}"/>
              </a:ext>
            </a:extLst>
          </p:cNvPr>
          <p:cNvCxnSpPr/>
          <p:nvPr/>
        </p:nvCxnSpPr>
        <p:spPr>
          <a:xfrm>
            <a:off x="524273" y="5313067"/>
            <a:ext cx="357558" cy="113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40C8B3B-CB87-4894-A708-25F3629B6A13}"/>
              </a:ext>
            </a:extLst>
          </p:cNvPr>
          <p:cNvSpPr txBox="1"/>
          <p:nvPr/>
        </p:nvSpPr>
        <p:spPr>
          <a:xfrm>
            <a:off x="6734974" y="4131258"/>
            <a:ext cx="50586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sz="1600" b="0" i="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addition of MIDO or PRAN to VEN-LDAC was tolerable in older/unfit patients with treatment naïve AML.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Preliminary efficacy with this risk-stratified approach compared </a:t>
            </a:r>
            <a:r>
              <a:rPr lang="en-GB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favorably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prior studies with VEN-LDAC alone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randomized phase 2 part of this tandem triplet strategy with the goal of preventing adaptive resistance is underway.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AC4B48E1-1E56-4814-8975-F1C6ED774E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070" y="909603"/>
            <a:ext cx="3895409" cy="2849598"/>
          </a:xfrm>
          <a:prstGeom prst="rect">
            <a:avLst/>
          </a:prstGeom>
        </p:spPr>
      </p:pic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46F15B38-CE62-46FC-8E9A-59550D8CEE19}"/>
              </a:ext>
            </a:extLst>
          </p:cNvPr>
          <p:cNvCxnSpPr/>
          <p:nvPr/>
        </p:nvCxnSpPr>
        <p:spPr>
          <a:xfrm>
            <a:off x="552309" y="5710805"/>
            <a:ext cx="357558" cy="113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3FFAA99A-9840-4E43-9054-70E4778D92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>
                <a:solidFill>
                  <a:srgbClr val="231F20"/>
                </a:solidFill>
              </a:rPr>
              <a:t>Paper Number: 368; Chong Chua, The Alfred Hospital &amp; Monash University, Australia</a:t>
            </a:r>
            <a:endParaRPr lang="en-US" altLang="en-US" sz="240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56EF248-8B8A-B446-86AD-CA50607030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sz="1800" dirty="0"/>
              <a:t>An </a:t>
            </a:r>
            <a:r>
              <a:rPr lang="it-IT" sz="1800" dirty="0" err="1"/>
              <a:t>Australasian</a:t>
            </a:r>
            <a:r>
              <a:rPr lang="it-IT" sz="1800" dirty="0"/>
              <a:t> </a:t>
            </a:r>
            <a:r>
              <a:rPr lang="it-IT" sz="1800" dirty="0" err="1"/>
              <a:t>Leukemia</a:t>
            </a:r>
            <a:r>
              <a:rPr lang="it-IT" sz="1800" dirty="0"/>
              <a:t> </a:t>
            </a:r>
            <a:r>
              <a:rPr lang="it-IT" sz="1800" dirty="0" err="1"/>
              <a:t>Lymphoma</a:t>
            </a:r>
            <a:r>
              <a:rPr lang="it-IT" sz="1800" dirty="0"/>
              <a:t> Group (ALLG) </a:t>
            </a:r>
            <a:r>
              <a:rPr lang="it-IT" sz="1800" dirty="0" err="1"/>
              <a:t>Phase</a:t>
            </a:r>
            <a:r>
              <a:rPr lang="it-IT" sz="1800" dirty="0"/>
              <a:t> 2 </a:t>
            </a:r>
            <a:r>
              <a:rPr lang="it-IT" sz="1800" dirty="0" err="1"/>
              <a:t>Study</a:t>
            </a:r>
            <a:r>
              <a:rPr lang="it-IT" sz="1800" dirty="0"/>
              <a:t> to Investigate </a:t>
            </a:r>
            <a:r>
              <a:rPr lang="it-IT" sz="1800" dirty="0" err="1"/>
              <a:t>Novel</a:t>
            </a:r>
            <a:r>
              <a:rPr lang="it-IT" sz="1800" dirty="0"/>
              <a:t> </a:t>
            </a:r>
            <a:r>
              <a:rPr lang="it-IT" sz="1800" dirty="0" err="1"/>
              <a:t>Triplets</a:t>
            </a:r>
            <a:r>
              <a:rPr lang="it-IT" sz="1800" dirty="0"/>
              <a:t> to </a:t>
            </a:r>
            <a:r>
              <a:rPr lang="it-IT" sz="1800" dirty="0" err="1"/>
              <a:t>Extend</a:t>
            </a:r>
            <a:r>
              <a:rPr lang="it-IT" sz="1800" dirty="0"/>
              <a:t> </a:t>
            </a:r>
            <a:r>
              <a:rPr lang="it-IT" sz="1800" dirty="0" err="1"/>
              <a:t>Remission</a:t>
            </a:r>
            <a:r>
              <a:rPr lang="it-IT" sz="1800" dirty="0"/>
              <a:t> with </a:t>
            </a:r>
            <a:r>
              <a:rPr lang="it-IT" sz="1800" dirty="0" err="1"/>
              <a:t>Venetoclax</a:t>
            </a:r>
            <a:r>
              <a:rPr lang="it-IT" sz="1800" dirty="0"/>
              <a:t> in </a:t>
            </a:r>
            <a:r>
              <a:rPr lang="it-IT" sz="1800" dirty="0" err="1"/>
              <a:t>Elderly</a:t>
            </a:r>
            <a:r>
              <a:rPr lang="it-IT" sz="1800" dirty="0"/>
              <a:t> (INTERVENE) Acute </a:t>
            </a:r>
            <a:r>
              <a:rPr lang="it-IT" sz="1800" dirty="0" err="1"/>
              <a:t>Myeloid</a:t>
            </a:r>
            <a:r>
              <a:rPr lang="it-IT" sz="1800" dirty="0"/>
              <a:t> </a:t>
            </a:r>
            <a:r>
              <a:rPr lang="it-IT" sz="1800" dirty="0" err="1"/>
              <a:t>Leukemia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10608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FC0C1F-090E-4273-8047-B5E39512B229}"/>
              </a:ext>
            </a:extLst>
          </p:cNvPr>
          <p:cNvSpPr txBox="1"/>
          <p:nvPr/>
        </p:nvSpPr>
        <p:spPr>
          <a:xfrm>
            <a:off x="6484470" y="1115513"/>
            <a:ext cx="546424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1600" b="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CD70: a </a:t>
            </a:r>
            <a:r>
              <a:rPr lang="en-GB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TNFreceptor</a:t>
            </a: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ligand. With its receptor CD27 is expressed on LSCs and AML blasts, but not on hematopoietic stem cells. CUSATUZUMAB: a high-affinity humanized monoclonal anti-CD70 antibody, kills CD70-expressing cells by Fc domain-mediated effector functions and is a potent inhibitor of CD70-CD27 </a:t>
            </a:r>
            <a:r>
              <a:rPr lang="en-GB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signaling</a:t>
            </a: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Background:</a:t>
            </a:r>
          </a:p>
          <a:p>
            <a:pPr marL="285750" indent="-285750" algn="l">
              <a:buFontTx/>
              <a:buChar char="-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CULMINATE trial (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Cusa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+ Aza)</a:t>
            </a:r>
          </a:p>
          <a:p>
            <a:pPr marL="285750" indent="-285750" algn="l">
              <a:buFontTx/>
              <a:buChar char="-"/>
            </a:pPr>
            <a:r>
              <a:rPr lang="en-GB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Sinergia</a:t>
            </a: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VEN in vitro</a:t>
            </a:r>
          </a:p>
          <a:p>
            <a:pPr marL="285750" indent="-285750" algn="l">
              <a:buFontTx/>
              <a:buChar char="-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44 pts with untreated AML (</a:t>
            </a:r>
            <a:r>
              <a:rPr lang="en-GB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novo</a:t>
            </a: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or secondary) ineligible for IC due to age ≥75 years or medical comorbidities.</a:t>
            </a:r>
          </a:p>
          <a:p>
            <a:pPr algn="l"/>
            <a:endParaRPr lang="en-GB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B06DD58-8B5F-4060-A896-847AA0013A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64" y="1055750"/>
            <a:ext cx="5235074" cy="5389262"/>
          </a:xfrm>
          <a:prstGeom prst="rect">
            <a:avLst/>
          </a:prstGeom>
        </p:spPr>
      </p:pic>
      <p:sp>
        <p:nvSpPr>
          <p:cNvPr id="13" name="Ovale 12">
            <a:extLst>
              <a:ext uri="{FF2B5EF4-FFF2-40B4-BE49-F238E27FC236}">
                <a16:creationId xmlns:a16="http://schemas.microsoft.com/office/drawing/2014/main" id="{C955D860-3E1D-4988-9240-B2F8C803F85A}"/>
              </a:ext>
            </a:extLst>
          </p:cNvPr>
          <p:cNvSpPr/>
          <p:nvPr/>
        </p:nvSpPr>
        <p:spPr>
          <a:xfrm>
            <a:off x="4890069" y="2893853"/>
            <a:ext cx="376518" cy="20917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0F2ABCB5-662D-41B4-867F-F87034131D34}"/>
              </a:ext>
            </a:extLst>
          </p:cNvPr>
          <p:cNvSpPr/>
          <p:nvPr/>
        </p:nvSpPr>
        <p:spPr>
          <a:xfrm>
            <a:off x="4899844" y="3796513"/>
            <a:ext cx="376518" cy="20917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8F8CFE5-8E14-054B-BCD3-FF2BFDA240D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>
                <a:solidFill>
                  <a:srgbClr val="231F20"/>
                </a:solidFill>
              </a:rPr>
              <a:t>Paper Number: 369; Gail </a:t>
            </a:r>
            <a:r>
              <a:rPr lang="en-US" altLang="en-US" dirty="0" err="1">
                <a:solidFill>
                  <a:srgbClr val="231F20"/>
                </a:solidFill>
              </a:rPr>
              <a:t>Roboz</a:t>
            </a:r>
            <a:r>
              <a:rPr lang="en-US" altLang="en-US" dirty="0">
                <a:solidFill>
                  <a:srgbClr val="231F20"/>
                </a:solidFill>
              </a:rPr>
              <a:t>, Weil Cornell Medicine, New York </a:t>
            </a:r>
            <a:r>
              <a:rPr lang="en-US" altLang="en-US" dirty="0" err="1">
                <a:solidFill>
                  <a:srgbClr val="231F20"/>
                </a:solidFill>
              </a:rPr>
              <a:t>Presbiterian</a:t>
            </a:r>
            <a:r>
              <a:rPr lang="en-US" altLang="en-US" dirty="0">
                <a:solidFill>
                  <a:srgbClr val="231F20"/>
                </a:solidFill>
              </a:rPr>
              <a:t> Hospital</a:t>
            </a:r>
            <a:endParaRPr lang="en-US" altLang="en-US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B906C3D6-78BA-4B45-B254-CF2780E48C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sz="1600" dirty="0" err="1"/>
              <a:t>Safety</a:t>
            </a:r>
            <a:r>
              <a:rPr lang="it-IT" sz="1600" dirty="0"/>
              <a:t> and </a:t>
            </a:r>
            <a:r>
              <a:rPr lang="it-IT" sz="1600" dirty="0" err="1"/>
              <a:t>Efficacy</a:t>
            </a:r>
            <a:r>
              <a:rPr lang="it-IT" sz="1600" dirty="0"/>
              <a:t> of </a:t>
            </a:r>
            <a:r>
              <a:rPr lang="it-IT" sz="1600" dirty="0" err="1"/>
              <a:t>Cusatuzumab</a:t>
            </a:r>
            <a:r>
              <a:rPr lang="it-IT" sz="1600" dirty="0"/>
              <a:t> in Combination with </a:t>
            </a:r>
            <a:r>
              <a:rPr lang="it-IT" sz="1600" dirty="0" err="1"/>
              <a:t>Venetoclax</a:t>
            </a:r>
            <a:r>
              <a:rPr lang="it-IT" sz="1600" dirty="0"/>
              <a:t> and </a:t>
            </a:r>
            <a:r>
              <a:rPr lang="it-IT" sz="1600" dirty="0" err="1"/>
              <a:t>Azacitidine</a:t>
            </a:r>
            <a:r>
              <a:rPr lang="it-IT" sz="1600" dirty="0"/>
              <a:t> (CVA) in </a:t>
            </a:r>
            <a:r>
              <a:rPr lang="it-IT" sz="1600" dirty="0" err="1"/>
              <a:t>Patients</a:t>
            </a:r>
            <a:r>
              <a:rPr lang="it-IT" sz="1600" dirty="0"/>
              <a:t> with </a:t>
            </a:r>
            <a:r>
              <a:rPr lang="it-IT" sz="1600" dirty="0" err="1"/>
              <a:t>Previously</a:t>
            </a:r>
            <a:r>
              <a:rPr lang="it-IT" sz="1600" dirty="0"/>
              <a:t> </a:t>
            </a:r>
            <a:r>
              <a:rPr lang="it-IT" sz="1600" dirty="0" err="1"/>
              <a:t>Untreated</a:t>
            </a:r>
            <a:r>
              <a:rPr lang="it-IT" sz="1600" dirty="0"/>
              <a:t> AML </a:t>
            </a:r>
            <a:r>
              <a:rPr lang="it-IT" sz="1600" dirty="0" err="1"/>
              <a:t>Not</a:t>
            </a:r>
            <a:r>
              <a:rPr lang="it-IT" sz="1600" dirty="0"/>
              <a:t> </a:t>
            </a:r>
            <a:r>
              <a:rPr lang="it-IT" sz="1600" dirty="0" err="1"/>
              <a:t>Eligible</a:t>
            </a:r>
            <a:r>
              <a:rPr lang="it-IT" sz="1600" dirty="0"/>
              <a:t> for Intensive </a:t>
            </a:r>
            <a:r>
              <a:rPr lang="it-IT" sz="1600" dirty="0" err="1"/>
              <a:t>Chemotherapy</a:t>
            </a:r>
            <a:r>
              <a:rPr lang="it-IT" sz="1600" dirty="0"/>
              <a:t>; An Open-Label, </a:t>
            </a:r>
            <a:r>
              <a:rPr lang="it-IT" sz="1600" dirty="0" err="1"/>
              <a:t>Multicenter</a:t>
            </a:r>
            <a:r>
              <a:rPr lang="it-IT" sz="1600" dirty="0"/>
              <a:t>, </a:t>
            </a:r>
            <a:r>
              <a:rPr lang="it-IT" sz="1600" dirty="0" err="1"/>
              <a:t>Phase</a:t>
            </a:r>
            <a:r>
              <a:rPr lang="it-IT" sz="1600" dirty="0"/>
              <a:t> 1b </a:t>
            </a:r>
            <a:r>
              <a:rPr lang="it-IT" sz="1600" dirty="0" err="1"/>
              <a:t>Study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674834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FC0C1F-090E-4273-8047-B5E39512B229}"/>
              </a:ext>
            </a:extLst>
          </p:cNvPr>
          <p:cNvSpPr txBox="1"/>
          <p:nvPr/>
        </p:nvSpPr>
        <p:spPr>
          <a:xfrm>
            <a:off x="271929" y="1066174"/>
            <a:ext cx="115704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1400" b="1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GB" sz="1400" b="1" dirty="0">
              <a:solidFill>
                <a:srgbClr val="231F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MRD neg (flow) in 47% of responders (CR, </a:t>
            </a:r>
            <a:r>
              <a:rPr lang="en-GB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CRh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/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Median time to first response: 4.2 weeks. </a:t>
            </a:r>
          </a:p>
          <a:p>
            <a:pPr algn="l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Median time to best response: 6.4 weeks</a:t>
            </a:r>
            <a:endParaRPr lang="en-GB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97.1% of responders experienced at least one cycle delay in administration of CVA post response</a:t>
            </a:r>
          </a:p>
          <a:p>
            <a:pPr algn="l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Mortality rate at 30 days: 4.5%</a:t>
            </a:r>
          </a:p>
          <a:p>
            <a:pPr algn="l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edian follow-up: 29.1 weeks</a:t>
            </a:r>
          </a:p>
          <a:p>
            <a:pPr algn="l"/>
            <a:endParaRPr lang="en-GB" sz="1400" b="1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Toxicity</a:t>
            </a:r>
          </a:p>
          <a:p>
            <a:pPr marL="285750" indent="-285750" algn="l">
              <a:buFontTx/>
              <a:buChar char="-"/>
            </a:pP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Grade 3 or above TEAEs: 97.7% of patients;</a:t>
            </a:r>
          </a:p>
          <a:p>
            <a:pPr marL="285750" indent="-285750" algn="l">
              <a:buFontTx/>
              <a:buChar char="-"/>
            </a:pP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most common AE were neutropenia (68.2%), thrombocytopenia (65.9%), febrile neutropenia (36.4%), </a:t>
            </a:r>
            <a:r>
              <a:rPr lang="en-GB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anemia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(34.1%), leukopenia (29.5%), sepsis (27.3%), and lymphopenia (15.9%). </a:t>
            </a:r>
          </a:p>
          <a:p>
            <a:pPr marL="285750" indent="-285750" algn="l">
              <a:buFontTx/>
              <a:buChar char="-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SAEs: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75% of patients; </a:t>
            </a:r>
          </a:p>
          <a:p>
            <a:pPr marL="285750" indent="-285750" algn="l">
              <a:buFontTx/>
              <a:buChar char="-"/>
            </a:pP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most common SAEs were febrile neutropenia (27.3%), sepsis (22.7%), COVID-19 (6.8%), and thrombocytopenia (6.8%).</a:t>
            </a:r>
          </a:p>
          <a:p>
            <a:pPr marL="285750" indent="-285750" algn="l">
              <a:buFontTx/>
              <a:buChar char="-"/>
            </a:pP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Infusion-related reactions (IRRs): 11.4% of patients with 2.3% at grade ≥3.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0464070-0629-4E91-AF40-606C5240655C}"/>
              </a:ext>
            </a:extLst>
          </p:cNvPr>
          <p:cNvSpPr txBox="1"/>
          <p:nvPr/>
        </p:nvSpPr>
        <p:spPr>
          <a:xfrm>
            <a:off x="391066" y="4823934"/>
            <a:ext cx="9508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Response rates support an additive effect of </a:t>
            </a:r>
            <a:r>
              <a:rPr lang="en-GB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cusatuzumab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the standard of care with potential for improved clinical outcomes and the toxicity profile was </a:t>
            </a:r>
            <a:r>
              <a:rPr lang="en-GB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favorable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However, further clinical trials are needed for validation of these initial results.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67146F1-F97A-C046-B428-994D043E4FB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sz="1050" dirty="0" err="1"/>
              <a:t>Paper</a:t>
            </a:r>
            <a:r>
              <a:rPr lang="it-IT" sz="1050" dirty="0"/>
              <a:t> </a:t>
            </a:r>
            <a:r>
              <a:rPr lang="it-IT" sz="1050" dirty="0" err="1"/>
              <a:t>Number</a:t>
            </a:r>
            <a:r>
              <a:rPr lang="it-IT" sz="1050" dirty="0"/>
              <a:t>: 369; </a:t>
            </a:r>
            <a:r>
              <a:rPr lang="it-IT" sz="1050" dirty="0" err="1"/>
              <a:t>Gail</a:t>
            </a:r>
            <a:r>
              <a:rPr lang="it-IT" sz="1050" dirty="0"/>
              <a:t> </a:t>
            </a:r>
            <a:r>
              <a:rPr lang="it-IT" sz="1050" dirty="0" err="1"/>
              <a:t>Roboz</a:t>
            </a:r>
            <a:r>
              <a:rPr lang="it-IT" sz="1050" dirty="0"/>
              <a:t> Weil </a:t>
            </a:r>
            <a:r>
              <a:rPr lang="it-IT" sz="1050" dirty="0" err="1"/>
              <a:t>Cornell</a:t>
            </a:r>
            <a:r>
              <a:rPr lang="it-IT" sz="1050" dirty="0"/>
              <a:t> Medicine, New York </a:t>
            </a:r>
            <a:r>
              <a:rPr lang="it-IT" sz="1050" dirty="0" err="1"/>
              <a:t>Presbiterian</a:t>
            </a:r>
            <a:r>
              <a:rPr lang="it-IT" sz="1050" dirty="0"/>
              <a:t> Hospital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1D24E53-7876-4143-8DF1-7DDDE54FD0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1600" dirty="0"/>
              <a:t>Safety and Efficacy of </a:t>
            </a:r>
            <a:r>
              <a:rPr lang="en-GB" sz="1600" dirty="0" err="1"/>
              <a:t>Cusatuzumab</a:t>
            </a:r>
            <a:r>
              <a:rPr lang="en-GB" sz="1600" dirty="0"/>
              <a:t> in Combination with </a:t>
            </a:r>
            <a:r>
              <a:rPr lang="en-GB" sz="1600" dirty="0" err="1"/>
              <a:t>Venetoclax</a:t>
            </a:r>
            <a:r>
              <a:rPr lang="en-GB" sz="1600" dirty="0"/>
              <a:t> and </a:t>
            </a:r>
            <a:r>
              <a:rPr lang="en-GB" sz="1600" dirty="0" err="1"/>
              <a:t>Azacitidine</a:t>
            </a:r>
            <a:r>
              <a:rPr lang="en-GB" sz="1600" dirty="0"/>
              <a:t> (CVA) in Patients with Previously Untreated AML Not Eligible for Intensive Chemotherapy; An Open-Label, </a:t>
            </a:r>
            <a:r>
              <a:rPr lang="en-GB" sz="1600" dirty="0" err="1"/>
              <a:t>Multicenter</a:t>
            </a:r>
            <a:r>
              <a:rPr lang="en-GB" sz="1600" dirty="0"/>
              <a:t>, Phase 1b Study</a:t>
            </a:r>
          </a:p>
        </p:txBody>
      </p:sp>
    </p:spTree>
    <p:extLst>
      <p:ext uri="{BB962C8B-B14F-4D97-AF65-F5344CB8AC3E}">
        <p14:creationId xmlns:p14="http://schemas.microsoft.com/office/powerpoint/2010/main" val="258151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FC0C1F-090E-4273-8047-B5E39512B229}"/>
              </a:ext>
            </a:extLst>
          </p:cNvPr>
          <p:cNvSpPr txBox="1"/>
          <p:nvPr/>
        </p:nvSpPr>
        <p:spPr>
          <a:xfrm>
            <a:off x="460187" y="1400462"/>
            <a:ext cx="11271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Background:</a:t>
            </a:r>
          </a:p>
          <a:p>
            <a:pPr algn="l"/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Outcomes in R/R AML are poor with median overall survival (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5-7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endParaRPr lang="en-GB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Magrolimab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 anti-CD47 antibody that blocks the “don’t eat me signal” on macrophages</a:t>
            </a:r>
          </a:p>
          <a:p>
            <a:pPr algn="l"/>
            <a:r>
              <a:rPr lang="en-GB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Magro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with AZA-VEN increased phagocytosis in AML cell lines </a:t>
            </a:r>
            <a:r>
              <a:rPr lang="en-GB" sz="1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vitro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regardless of </a:t>
            </a:r>
            <a:r>
              <a:rPr lang="en-GB" sz="1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TP53</a:t>
            </a:r>
            <a:r>
              <a:rPr lang="en-GB" sz="1400" b="0" i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mut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status, and prolonged survival </a:t>
            </a:r>
            <a:r>
              <a:rPr lang="en-GB" sz="1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vivo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EE166F9-0D2C-4B3F-8779-CA6E2C99F23D}"/>
              </a:ext>
            </a:extLst>
          </p:cNvPr>
          <p:cNvSpPr txBox="1"/>
          <p:nvPr/>
        </p:nvSpPr>
        <p:spPr>
          <a:xfrm>
            <a:off x="460187" y="2605586"/>
            <a:ext cx="535868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Pts ≥18 years with ECOG PS ≤2 and WBC &lt;15x10</a:t>
            </a:r>
            <a:r>
              <a:rPr lang="en-GB" sz="1400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/L.</a:t>
            </a:r>
          </a:p>
          <a:p>
            <a:pPr algn="l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hase </a:t>
            </a:r>
            <a:r>
              <a:rPr lang="en-GB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R/R AML to establish the best dose</a:t>
            </a:r>
          </a:p>
          <a:p>
            <a:pPr algn="l"/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Phase II enrolled pts in 3 arms (frontline, VEN-naïve R/R AML, and VEN-exposed R/R AML)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59F94B4-E4B3-4F59-8921-6F6960A77A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33" y="3846013"/>
            <a:ext cx="9307306" cy="1955800"/>
          </a:xfrm>
          <a:prstGeom prst="rect">
            <a:avLst/>
          </a:prstGeom>
        </p:spPr>
      </p:pic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48D0283F-CE0D-AE4B-82D7-35A106BEAB8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 err="1"/>
              <a:t>Paper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: 371; </a:t>
            </a:r>
            <a:r>
              <a:rPr lang="it-IT" dirty="0" err="1"/>
              <a:t>Naval</a:t>
            </a:r>
            <a:r>
              <a:rPr lang="it-IT" dirty="0"/>
              <a:t> </a:t>
            </a:r>
            <a:r>
              <a:rPr lang="it-IT" dirty="0" err="1"/>
              <a:t>Daver</a:t>
            </a:r>
            <a:r>
              <a:rPr lang="it-IT" dirty="0"/>
              <a:t>, MD Anderson </a:t>
            </a:r>
            <a:r>
              <a:rPr lang="it-IT" dirty="0" err="1"/>
              <a:t>Cancer</a:t>
            </a:r>
            <a:r>
              <a:rPr lang="it-IT" dirty="0"/>
              <a:t> Center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95C4D83A-1206-9441-B507-2B8C91D06D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en-US" sz="1800" dirty="0">
                <a:latin typeface="Arial-Blk"/>
              </a:rPr>
              <a:t>Phase I/II Study of </a:t>
            </a:r>
            <a:r>
              <a:rPr lang="en-US" altLang="en-US" sz="1800" dirty="0" err="1">
                <a:latin typeface="Arial-Blk"/>
              </a:rPr>
              <a:t>Azacitidine</a:t>
            </a:r>
            <a:r>
              <a:rPr lang="en-US" altLang="en-US" sz="1800" dirty="0">
                <a:latin typeface="Arial-Blk"/>
              </a:rPr>
              <a:t> (AZA) with </a:t>
            </a:r>
            <a:r>
              <a:rPr lang="en-US" altLang="en-US" sz="1800" dirty="0" err="1">
                <a:latin typeface="Arial-Blk"/>
              </a:rPr>
              <a:t>Venetoclax</a:t>
            </a:r>
            <a:r>
              <a:rPr lang="en-US" altLang="en-US" sz="1800" dirty="0">
                <a:latin typeface="Arial-Blk"/>
              </a:rPr>
              <a:t> (VEN) and </a:t>
            </a:r>
            <a:r>
              <a:rPr lang="en-US" altLang="en-US" sz="1800" dirty="0" err="1">
                <a:latin typeface="Arial-Blk"/>
              </a:rPr>
              <a:t>Magrolimab</a:t>
            </a:r>
            <a:r>
              <a:rPr lang="en-US" altLang="en-US" sz="1800" dirty="0">
                <a:latin typeface="Arial-Blk"/>
              </a:rPr>
              <a:t> (</a:t>
            </a:r>
            <a:r>
              <a:rPr lang="en-US" altLang="en-US" sz="1800" dirty="0" err="1">
                <a:latin typeface="Arial-Blk"/>
              </a:rPr>
              <a:t>Magro</a:t>
            </a:r>
            <a:r>
              <a:rPr lang="en-US" altLang="en-US" sz="1800" dirty="0">
                <a:latin typeface="Arial-Blk"/>
              </a:rPr>
              <a:t>) in Patients (pts) with Newly Diagnosed Older/Unfit or High-Risk AML and Relapsed/Refractory (R/R) AML</a:t>
            </a:r>
          </a:p>
        </p:txBody>
      </p:sp>
    </p:spTree>
    <p:extLst>
      <p:ext uri="{BB962C8B-B14F-4D97-AF65-F5344CB8AC3E}">
        <p14:creationId xmlns:p14="http://schemas.microsoft.com/office/powerpoint/2010/main" val="3691853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FC0C1F-090E-4273-8047-B5E39512B229}"/>
              </a:ext>
            </a:extLst>
          </p:cNvPr>
          <p:cNvSpPr txBox="1"/>
          <p:nvPr/>
        </p:nvSpPr>
        <p:spPr>
          <a:xfrm>
            <a:off x="391066" y="4824560"/>
            <a:ext cx="95522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Toxicity</a:t>
            </a:r>
          </a:p>
          <a:p>
            <a:pPr algn="l"/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Mortality at 4 </a:t>
            </a:r>
            <a:r>
              <a:rPr lang="en-GB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wk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8 </a:t>
            </a:r>
            <a:r>
              <a:rPr lang="en-GB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wk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0 and 9.7% (n=4): these 4 deaths occurred in R/R pts. </a:t>
            </a:r>
          </a:p>
          <a:p>
            <a:pPr algn="l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All grades AEs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included </a:t>
            </a:r>
            <a:r>
              <a:rPr lang="en-GB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hypokalemia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(58%), hypophosphatemia (55%), hyperbilirubinemia (53%), hyponatremia (53%) and sinus tachycardia (47%) Grade 3/4 AEs included pneumonia (32%), febrile neutropenia (32%), hyperbilirubinemia (11%), elevated ALT (11), and skin infection (11%).  Close monitoring </a:t>
            </a:r>
            <a:r>
              <a:rPr lang="en-GB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anemia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after first dose of </a:t>
            </a:r>
            <a:r>
              <a:rPr lang="en-GB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Magro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F4162EF-43C2-4DD3-A59A-1DB2F27388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475" y="1107402"/>
            <a:ext cx="6419897" cy="34576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E006D3-603A-4053-979D-74866E62F62C}"/>
              </a:ext>
            </a:extLst>
          </p:cNvPr>
          <p:cNvSpPr txBox="1"/>
          <p:nvPr/>
        </p:nvSpPr>
        <p:spPr>
          <a:xfrm>
            <a:off x="7216005" y="2528425"/>
            <a:ext cx="3062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ORR in TP53mut: 100% (CR: 64%)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89616AE0-F5A2-4C8D-8845-3EBC7E628117}"/>
              </a:ext>
            </a:extLst>
          </p:cNvPr>
          <p:cNvCxnSpPr/>
          <p:nvPr/>
        </p:nvCxnSpPr>
        <p:spPr>
          <a:xfrm>
            <a:off x="3621741" y="2253129"/>
            <a:ext cx="394447" cy="0"/>
          </a:xfrm>
          <a:prstGeom prst="straightConnector1">
            <a:avLst/>
          </a:prstGeom>
          <a:ln w="28575">
            <a:solidFill>
              <a:srgbClr val="E325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040E36BE-E859-492E-A447-FDFCC4D34D8C}"/>
              </a:ext>
            </a:extLst>
          </p:cNvPr>
          <p:cNvCxnSpPr/>
          <p:nvPr/>
        </p:nvCxnSpPr>
        <p:spPr>
          <a:xfrm>
            <a:off x="3621741" y="1861670"/>
            <a:ext cx="394447" cy="0"/>
          </a:xfrm>
          <a:prstGeom prst="straightConnector1">
            <a:avLst/>
          </a:prstGeom>
          <a:ln w="28575">
            <a:solidFill>
              <a:srgbClr val="E325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2CD537F6-ECF4-E847-AB43-950A6801C1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 err="1"/>
              <a:t>Paper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: 371; </a:t>
            </a:r>
            <a:r>
              <a:rPr lang="it-IT" dirty="0" err="1"/>
              <a:t>Naval</a:t>
            </a:r>
            <a:r>
              <a:rPr lang="it-IT" dirty="0"/>
              <a:t> </a:t>
            </a:r>
            <a:r>
              <a:rPr lang="it-IT" dirty="0" err="1"/>
              <a:t>Daver</a:t>
            </a:r>
            <a:r>
              <a:rPr lang="it-IT" dirty="0"/>
              <a:t>, MD Anderson </a:t>
            </a:r>
            <a:r>
              <a:rPr lang="it-IT" dirty="0" err="1"/>
              <a:t>Cancer</a:t>
            </a:r>
            <a:r>
              <a:rPr lang="it-IT" dirty="0"/>
              <a:t> Center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1FACDA5-67D2-BF43-93B0-0B527B5E83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sz="1800" dirty="0" err="1"/>
              <a:t>Phase</a:t>
            </a:r>
            <a:r>
              <a:rPr lang="it-IT" sz="1800" dirty="0"/>
              <a:t> I/II </a:t>
            </a:r>
            <a:r>
              <a:rPr lang="it-IT" sz="1800" dirty="0" err="1"/>
              <a:t>Study</a:t>
            </a:r>
            <a:r>
              <a:rPr lang="it-IT" sz="1800" dirty="0"/>
              <a:t> of </a:t>
            </a:r>
            <a:r>
              <a:rPr lang="it-IT" sz="1800" dirty="0" err="1"/>
              <a:t>Azacitidine</a:t>
            </a:r>
            <a:r>
              <a:rPr lang="it-IT" sz="1800" dirty="0"/>
              <a:t> (AZA) with </a:t>
            </a:r>
            <a:r>
              <a:rPr lang="it-IT" sz="1800" dirty="0" err="1"/>
              <a:t>Venetoclax</a:t>
            </a:r>
            <a:r>
              <a:rPr lang="it-IT" sz="1800" dirty="0"/>
              <a:t> (VEN) and </a:t>
            </a:r>
            <a:r>
              <a:rPr lang="it-IT" sz="1800" dirty="0" err="1"/>
              <a:t>Magrolimab</a:t>
            </a:r>
            <a:r>
              <a:rPr lang="it-IT" sz="1800" dirty="0"/>
              <a:t> (Magro) in </a:t>
            </a:r>
            <a:r>
              <a:rPr lang="it-IT" sz="1800" dirty="0" err="1"/>
              <a:t>Patients</a:t>
            </a:r>
            <a:r>
              <a:rPr lang="it-IT" sz="1800" dirty="0"/>
              <a:t> (</a:t>
            </a:r>
            <a:r>
              <a:rPr lang="it-IT" sz="1800" dirty="0" err="1"/>
              <a:t>pts</a:t>
            </a:r>
            <a:r>
              <a:rPr lang="it-IT" sz="1800" dirty="0"/>
              <a:t>) with </a:t>
            </a:r>
            <a:r>
              <a:rPr lang="it-IT" sz="1800" dirty="0" err="1"/>
              <a:t>Newly</a:t>
            </a:r>
            <a:r>
              <a:rPr lang="it-IT" sz="1800" dirty="0"/>
              <a:t> </a:t>
            </a:r>
            <a:r>
              <a:rPr lang="it-IT" sz="1800" dirty="0" err="1"/>
              <a:t>Diagnosed</a:t>
            </a:r>
            <a:r>
              <a:rPr lang="it-IT" sz="1800" dirty="0"/>
              <a:t> </a:t>
            </a:r>
            <a:r>
              <a:rPr lang="it-IT" sz="1800" dirty="0" err="1"/>
              <a:t>Older</a:t>
            </a:r>
            <a:r>
              <a:rPr lang="it-IT" sz="1800" dirty="0"/>
              <a:t>/</a:t>
            </a:r>
            <a:r>
              <a:rPr lang="it-IT" sz="1800" dirty="0" err="1"/>
              <a:t>Unfit</a:t>
            </a:r>
            <a:r>
              <a:rPr lang="it-IT" sz="1800" dirty="0"/>
              <a:t> or High-</a:t>
            </a:r>
            <a:r>
              <a:rPr lang="it-IT" sz="1800" dirty="0" err="1"/>
              <a:t>Risk</a:t>
            </a:r>
            <a:r>
              <a:rPr lang="it-IT" sz="1800" dirty="0"/>
              <a:t> AML and </a:t>
            </a:r>
            <a:r>
              <a:rPr lang="it-IT" sz="1800" dirty="0" err="1"/>
              <a:t>Relapsed</a:t>
            </a:r>
            <a:r>
              <a:rPr lang="it-IT" sz="1800" dirty="0"/>
              <a:t>/</a:t>
            </a:r>
            <a:r>
              <a:rPr lang="it-IT" sz="1800" dirty="0" err="1"/>
              <a:t>Refractory</a:t>
            </a:r>
            <a:r>
              <a:rPr lang="it-IT" sz="1800" dirty="0"/>
              <a:t> (</a:t>
            </a:r>
            <a:r>
              <a:rPr lang="it-IT" sz="1800" dirty="0" err="1"/>
              <a:t>R</a:t>
            </a:r>
            <a:r>
              <a:rPr lang="it-IT" sz="1800" dirty="0"/>
              <a:t>/</a:t>
            </a:r>
            <a:r>
              <a:rPr lang="it-IT" sz="1800" dirty="0" err="1"/>
              <a:t>R</a:t>
            </a:r>
            <a:r>
              <a:rPr lang="it-IT" sz="1800" dirty="0"/>
              <a:t>) AML</a:t>
            </a:r>
          </a:p>
        </p:txBody>
      </p:sp>
    </p:spTree>
    <p:extLst>
      <p:ext uri="{BB962C8B-B14F-4D97-AF65-F5344CB8AC3E}">
        <p14:creationId xmlns:p14="http://schemas.microsoft.com/office/powerpoint/2010/main" val="4166966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C706EC05-B6AC-47CD-A930-9F950D77EE5A}"/>
              </a:ext>
            </a:extLst>
          </p:cNvPr>
          <p:cNvSpPr txBox="1"/>
          <p:nvPr/>
        </p:nvSpPr>
        <p:spPr>
          <a:xfrm>
            <a:off x="699247" y="1246394"/>
            <a:ext cx="1055129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GB" sz="1400" b="0" i="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Overexpression of CD123, the alpha subunit of the IL-3 receptor, is seen in AML blasts. </a:t>
            </a:r>
          </a:p>
          <a:p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IMGN632 is a CD123-targeting antibody-drug conjugate (ADC) comprised of a high-affinity anti-CD123 antibody coupled to a DNA-alkylating payload of the novel IGN (</a:t>
            </a:r>
            <a:r>
              <a:rPr lang="en-GB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indolinobenzodiazepine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pseudodimer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class. </a:t>
            </a:r>
          </a:p>
          <a:p>
            <a:pPr marL="285750" indent="-285750">
              <a:buFontTx/>
              <a:buChar char="-"/>
            </a:pP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Preclinical data have demonstrated synergy between IMGN632 and AZA and/or VEN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  <a:r>
              <a:rPr lang="en-GB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study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dose escalation comprising 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cohorts.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Preliminary safety data on 35 R/R AML pts</a:t>
            </a:r>
            <a:endParaRPr lang="en-GB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DC2F17-9770-44FA-8C36-CD83B795443A}"/>
              </a:ext>
            </a:extLst>
          </p:cNvPr>
          <p:cNvSpPr txBox="1"/>
          <p:nvPr/>
        </p:nvSpPr>
        <p:spPr>
          <a:xfrm>
            <a:off x="699246" y="4842139"/>
            <a:ext cx="11038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Toxicity</a:t>
            </a:r>
          </a:p>
          <a:p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 grades AEs were febrile neutropenia (26%), hypophosphatemia (26%), </a:t>
            </a:r>
            <a:r>
              <a:rPr lang="en-GB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dyspnea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(26%), pneumonia (20%), and fatigue (20%). </a:t>
            </a:r>
          </a:p>
          <a:p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Cytopenias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infections were consistent with those observed with the AZA+VEN regimen in this R/R population. </a:t>
            </a:r>
          </a:p>
          <a:p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No TLS, VOD, capillary leak or cytokine release were observed. 30-day mortality was 0%.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- I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nfusion-related reactions (IRR, 37% [3%]),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35CB4C-BEFE-4F6B-B531-1355EEE65BD5}"/>
              </a:ext>
            </a:extLst>
          </p:cNvPr>
          <p:cNvSpPr txBox="1"/>
          <p:nvPr/>
        </p:nvSpPr>
        <p:spPr>
          <a:xfrm>
            <a:off x="699246" y="3229598"/>
            <a:ext cx="11038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</a:p>
          <a:p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ORR: 55%  -  CCR: 31% (1 CR, 4 </a:t>
            </a:r>
            <a:r>
              <a:rPr lang="en-GB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CRh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en-GB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CRp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en-GB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 higher intensity cohorts (IMGN632 dose 45 mcg/kg or 14-21 days of VEN) on the Day 7 schedule (n=20):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    ORR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75%, CCR 40%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ORR/CCR 100%/60%, respectively </a:t>
            </a:r>
            <a:r>
              <a:rPr lang="en-GB" sz="1400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VEN naïve subset (n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=10)</a:t>
            </a:r>
            <a:endParaRPr lang="en-GB" sz="1400" i="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    ORR/CCR rates of 100%/71% </a:t>
            </a:r>
            <a:r>
              <a:rPr lang="en-GB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1400" b="0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FLT3 mutant subset 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(n=7)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3992BD29-1C4E-924C-B10F-508A00E07F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231F20"/>
                </a:solidFill>
              </a:rPr>
              <a:t>Paper Number: 372; Naval </a:t>
            </a:r>
            <a:r>
              <a:rPr lang="en-US" altLang="en-US" dirty="0" err="1">
                <a:solidFill>
                  <a:srgbClr val="231F20"/>
                </a:solidFill>
              </a:rPr>
              <a:t>Daver</a:t>
            </a:r>
            <a:r>
              <a:rPr lang="en-US" altLang="en-US" dirty="0">
                <a:solidFill>
                  <a:srgbClr val="231F20"/>
                </a:solidFill>
              </a:rPr>
              <a:t>, MD Anderson Cancer Center</a:t>
            </a:r>
            <a:endParaRPr lang="en-US" altLang="en-US" sz="24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39D6B4-9B06-D042-A3F7-29AF156916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1800" dirty="0">
                <a:latin typeface="Arial-Blk"/>
              </a:rPr>
              <a:t>Safety and Efficacy from a Phase 1b/2 Study of IMGN632 in Combination with </a:t>
            </a:r>
            <a:r>
              <a:rPr lang="en-GB" sz="1800" dirty="0" err="1">
                <a:latin typeface="Arial-Blk"/>
              </a:rPr>
              <a:t>Azacitidine</a:t>
            </a:r>
            <a:r>
              <a:rPr lang="en-GB" sz="1800" dirty="0">
                <a:latin typeface="Arial-Blk"/>
              </a:rPr>
              <a:t> and </a:t>
            </a:r>
            <a:r>
              <a:rPr lang="en-GB" sz="1800" dirty="0" err="1">
                <a:latin typeface="Arial-Blk"/>
              </a:rPr>
              <a:t>Venetoclax</a:t>
            </a:r>
            <a:r>
              <a:rPr lang="en-GB" sz="1800" dirty="0">
                <a:latin typeface="Arial-Blk"/>
              </a:rPr>
              <a:t> for Patients with CD123-Positive Acute Myeloid </a:t>
            </a:r>
            <a:r>
              <a:rPr lang="en-GB" sz="1800" dirty="0" err="1">
                <a:latin typeface="Arial-Blk"/>
              </a:rPr>
              <a:t>Leukemia</a:t>
            </a:r>
            <a:endParaRPr lang="en-GB" sz="1800" dirty="0">
              <a:latin typeface="Arial-Blk"/>
            </a:endParaRPr>
          </a:p>
        </p:txBody>
      </p:sp>
    </p:spTree>
    <p:extLst>
      <p:ext uri="{BB962C8B-B14F-4D97-AF65-F5344CB8AC3E}">
        <p14:creationId xmlns:p14="http://schemas.microsoft.com/office/powerpoint/2010/main" val="1146183588"/>
      </p:ext>
    </p:extLst>
  </p:cSld>
  <p:clrMapOvr>
    <a:masterClrMapping/>
  </p:clrMapOvr>
</p:sld>
</file>

<file path=ppt/theme/theme1.xml><?xml version="1.0" encoding="utf-8"?>
<a:theme xmlns:a="http://schemas.openxmlformats.org/drawingml/2006/main" name="1_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2546</Words>
  <Application>Microsoft Macintosh PowerPoint</Application>
  <PresentationFormat>Widescreen</PresentationFormat>
  <Paragraphs>320</Paragraphs>
  <Slides>31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31</vt:i4>
      </vt:variant>
    </vt:vector>
  </HeadingPairs>
  <TitlesOfParts>
    <vt:vector size="37" baseType="lpstr">
      <vt:lpstr>Arial</vt:lpstr>
      <vt:lpstr>Arial-Blk</vt:lpstr>
      <vt:lpstr>Calibri</vt:lpstr>
      <vt:lpstr>Lucida Sans Unicode</vt:lpstr>
      <vt:lpstr>1_INTERNO</vt:lpstr>
      <vt:lpstr>INTERNO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lezione</dc:title>
  <dc:creator>iarena</dc:creator>
  <cp:lastModifiedBy>Alberto Rossi</cp:lastModifiedBy>
  <cp:revision>143</cp:revision>
  <dcterms:created xsi:type="dcterms:W3CDTF">2021-09-06T10:11:01Z</dcterms:created>
  <dcterms:modified xsi:type="dcterms:W3CDTF">2022-02-18T14:43:24Z</dcterms:modified>
</cp:coreProperties>
</file>