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4" r:id="rId2"/>
    <p:sldId id="266" r:id="rId3"/>
    <p:sldId id="299" r:id="rId4"/>
    <p:sldId id="256" r:id="rId5"/>
    <p:sldId id="267" r:id="rId6"/>
    <p:sldId id="269" r:id="rId7"/>
    <p:sldId id="284" r:id="rId8"/>
    <p:sldId id="283" r:id="rId9"/>
    <p:sldId id="272" r:id="rId10"/>
    <p:sldId id="268" r:id="rId11"/>
    <p:sldId id="274" r:id="rId12"/>
    <p:sldId id="273" r:id="rId13"/>
    <p:sldId id="276" r:id="rId14"/>
    <p:sldId id="275" r:id="rId15"/>
    <p:sldId id="278" r:id="rId16"/>
    <p:sldId id="279" r:id="rId17"/>
    <p:sldId id="280" r:id="rId18"/>
    <p:sldId id="298" r:id="rId19"/>
    <p:sldId id="281" r:id="rId20"/>
    <p:sldId id="271" r:id="rId21"/>
    <p:sldId id="285" r:id="rId22"/>
    <p:sldId id="270" r:id="rId23"/>
    <p:sldId id="286" r:id="rId24"/>
    <p:sldId id="287" r:id="rId25"/>
    <p:sldId id="289" r:id="rId26"/>
    <p:sldId id="290" r:id="rId27"/>
    <p:sldId id="288" r:id="rId28"/>
    <p:sldId id="291" r:id="rId29"/>
    <p:sldId id="293" r:id="rId30"/>
    <p:sldId id="294" r:id="rId31"/>
    <p:sldId id="295" r:id="rId32"/>
    <p:sldId id="296" r:id="rId33"/>
    <p:sldId id="297" r:id="rId34"/>
    <p:sldId id="282"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1413" userDrawn="1">
          <p15:clr>
            <a:srgbClr val="A4A3A4"/>
          </p15:clr>
        </p15:guide>
        <p15:guide id="3" pos="2661" userDrawn="1">
          <p15:clr>
            <a:srgbClr val="A4A3A4"/>
          </p15:clr>
        </p15:guide>
        <p15:guide id="4" pos="6017" userDrawn="1">
          <p15:clr>
            <a:srgbClr val="A4A3A4"/>
          </p15:clr>
        </p15:guide>
        <p15:guide id="5" pos="2865" userDrawn="1">
          <p15:clr>
            <a:srgbClr val="A4A3A4"/>
          </p15:clr>
        </p15:guide>
        <p15:guide id="6" orient="horz" pos="278" userDrawn="1">
          <p15:clr>
            <a:srgbClr val="A4A3A4"/>
          </p15:clr>
        </p15:guide>
        <p15:guide id="7" orient="horz" pos="177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Scarsi" initials="F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AFF"/>
    <a:srgbClr val="FBB037"/>
    <a:srgbClr val="7F7F7F"/>
    <a:srgbClr val="472165"/>
    <a:srgbClr val="69AA47"/>
    <a:srgbClr val="FF0000"/>
    <a:srgbClr val="6E7470"/>
    <a:srgbClr val="8E3808"/>
    <a:srgbClr val="F8AF85"/>
    <a:srgbClr val="FFE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694"/>
  </p:normalViewPr>
  <p:slideViewPr>
    <p:cSldViewPr snapToGrid="0" snapToObjects="1">
      <p:cViewPr varScale="1">
        <p:scale>
          <a:sx n="117" d="100"/>
          <a:sy n="117" d="100"/>
        </p:scale>
        <p:origin x="1232" y="168"/>
      </p:cViewPr>
      <p:guideLst>
        <p:guide orient="horz" pos="4320"/>
        <p:guide pos="1413"/>
        <p:guide pos="2661"/>
        <p:guide pos="6017"/>
        <p:guide pos="2865"/>
        <p:guide orient="horz" pos="278"/>
        <p:guide orient="horz" pos="1774"/>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130" d="100"/>
          <a:sy n="130" d="100"/>
        </p:scale>
        <p:origin x="-2584" y="13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7C24B-959E-1844-B16F-C9D675063B3B}" type="datetimeFigureOut">
              <a:rPr lang="it-IT" smtClean="0"/>
              <a:t>28/07/21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7FF81-BA0E-DB41-8EAB-6D08B5F5042F}" type="slidenum">
              <a:rPr lang="it-IT" smtClean="0"/>
              <a:t>‹N›</a:t>
            </a:fld>
            <a:endParaRPr lang="it-IT"/>
          </a:p>
        </p:txBody>
      </p:sp>
    </p:spTree>
    <p:extLst>
      <p:ext uri="{BB962C8B-B14F-4D97-AF65-F5344CB8AC3E}">
        <p14:creationId xmlns:p14="http://schemas.microsoft.com/office/powerpoint/2010/main" val="20766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1</a:t>
            </a:fld>
            <a:endParaRPr lang="it-IT"/>
          </a:p>
        </p:txBody>
      </p:sp>
    </p:spTree>
    <p:extLst>
      <p:ext uri="{BB962C8B-B14F-4D97-AF65-F5344CB8AC3E}">
        <p14:creationId xmlns:p14="http://schemas.microsoft.com/office/powerpoint/2010/main" val="68187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presentazione orale sono stati mostrati i risultati ottenuti dai due studi prospettici del NRCI (AML16 e AML18) per un totale di 345 pazienti anziani trattati con trapianto RIC (regimi a condizionamento ridotto) dopo aver ottenuto la remissione in induzione. Il trapianto RIC in CR1 conferisce un vantaggio di sopravvivenza nella popolazione anziana.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10</a:t>
            </a:fld>
            <a:endParaRPr lang="it-IT"/>
          </a:p>
        </p:txBody>
      </p:sp>
    </p:spTree>
    <p:extLst>
      <p:ext uri="{BB962C8B-B14F-4D97-AF65-F5344CB8AC3E}">
        <p14:creationId xmlns:p14="http://schemas.microsoft.com/office/powerpoint/2010/main" val="229007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eleggibili a terapia intensiva: conclusioni.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11</a:t>
            </a:fld>
            <a:endParaRPr lang="it-IT"/>
          </a:p>
        </p:txBody>
      </p:sp>
    </p:spTree>
    <p:extLst>
      <p:ext uri="{BB962C8B-B14F-4D97-AF65-F5344CB8AC3E}">
        <p14:creationId xmlns:p14="http://schemas.microsoft.com/office/powerpoint/2010/main" val="330892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trapianto allogenico - mantenimento con </a:t>
            </a:r>
            <a:r>
              <a:rPr lang="it-IT" dirty="0" err="1"/>
              <a:t>azacitadina</a:t>
            </a:r>
            <a:r>
              <a:rPr lang="it-IT" dirty="0"/>
              <a:t> orale.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12</a:t>
            </a:fld>
            <a:endParaRPr lang="it-IT"/>
          </a:p>
        </p:txBody>
      </p:sp>
    </p:spTree>
    <p:extLst>
      <p:ext uri="{BB962C8B-B14F-4D97-AF65-F5344CB8AC3E}">
        <p14:creationId xmlns:p14="http://schemas.microsoft.com/office/powerpoint/2010/main" val="1841429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trial QUAZAR ha dimostrato come la terapia di mantenimento con </a:t>
            </a:r>
            <a:r>
              <a:rPr lang="it-IT" dirty="0" err="1"/>
              <a:t>azacitidina</a:t>
            </a:r>
            <a:r>
              <a:rPr lang="it-IT" dirty="0"/>
              <a:t> orale determini un vantaggio di sopravvivenza globale di 9,9 mesi rispetto al placebo. In questa </a:t>
            </a:r>
            <a:r>
              <a:rPr lang="it-IT" i="1" dirty="0"/>
              <a:t>post-hoc </a:t>
            </a:r>
            <a:r>
              <a:rPr lang="it-IT" dirty="0"/>
              <a:t>analisi gli autori si sono posti l’obiettivo di identificare quali pazienti possano giovarsi maggiormente della terapia di mantenimento con </a:t>
            </a:r>
            <a:r>
              <a:rPr lang="it-IT" dirty="0" err="1"/>
              <a:t>azacitadina</a:t>
            </a:r>
            <a:r>
              <a:rPr lang="it-IT" dirty="0"/>
              <a:t> orale, stratificandoli per rischio citogenetico, per forma di AML </a:t>
            </a:r>
            <a:r>
              <a:rPr lang="it-IT" i="1" dirty="0"/>
              <a:t>de novo </a:t>
            </a:r>
            <a:r>
              <a:rPr lang="it-IT" dirty="0"/>
              <a:t>o secondaria e per stato mutazionale di</a:t>
            </a:r>
            <a:r>
              <a:rPr lang="it-IT" i="1" dirty="0"/>
              <a:t> FLT3</a:t>
            </a:r>
            <a:r>
              <a:rPr lang="it-IT" dirty="0"/>
              <a:t> e </a:t>
            </a:r>
            <a:r>
              <a:rPr lang="it-IT" i="1" dirty="0"/>
              <a:t>NPM1 </a:t>
            </a:r>
            <a:r>
              <a:rPr lang="it-IT" dirty="0"/>
              <a:t>all’esordio.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13</a:t>
            </a:fld>
            <a:endParaRPr lang="it-IT"/>
          </a:p>
        </p:txBody>
      </p:sp>
    </p:spTree>
    <p:extLst>
      <p:ext uri="{BB962C8B-B14F-4D97-AF65-F5344CB8AC3E}">
        <p14:creationId xmlns:p14="http://schemas.microsoft.com/office/powerpoint/2010/main" val="36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trial sono stati arruolati 472 pazienti di età superiore ai 55 anni. Il vantaggio di sopravvivenza (in termini sia di OS sia di </a:t>
            </a:r>
            <a:r>
              <a:rPr lang="it-IT" i="1" dirty="0"/>
              <a:t>relapse-free </a:t>
            </a:r>
            <a:r>
              <a:rPr lang="it-IT" i="1" dirty="0" err="1"/>
              <a:t>survival</a:t>
            </a:r>
            <a:r>
              <a:rPr lang="it-IT" dirty="0"/>
              <a:t>, RFS) è evidente nei pazienti con forma </a:t>
            </a:r>
            <a:r>
              <a:rPr lang="it-IT" i="1" dirty="0"/>
              <a:t>de novo</a:t>
            </a:r>
            <a:r>
              <a:rPr lang="it-IT" dirty="0"/>
              <a:t>, anche se rappresentano una grossa fetta (il 91%) dell’intera popolazione, nei pazienti con rischio citogenetico intermedio, che rappresentano l’88% della popolazione di studio, ma soprattutto nei pazienti con mutazione di </a:t>
            </a:r>
            <a:r>
              <a:rPr lang="it-IT" i="1" dirty="0"/>
              <a:t>NPM1</a:t>
            </a:r>
            <a:r>
              <a:rPr lang="it-IT" dirty="0"/>
              <a:t>, il 29%. L’OS mediana nei pazienti </a:t>
            </a:r>
            <a:r>
              <a:rPr lang="it-IT" i="1" dirty="0"/>
              <a:t>NPM1</a:t>
            </a:r>
            <a:r>
              <a:rPr lang="it-IT" dirty="0"/>
              <a:t>-mutati trattati con </a:t>
            </a:r>
            <a:r>
              <a:rPr lang="it-IT" dirty="0" err="1"/>
              <a:t>azacitadina</a:t>
            </a:r>
            <a:r>
              <a:rPr lang="it-IT" dirty="0"/>
              <a:t> orale è stata di 46,1 vs 15,9 mesi nei pazienti trattati con placebo; la RFS mediana è stata di 23,2 mesi nel braccio </a:t>
            </a:r>
            <a:r>
              <a:rPr lang="it-IT" dirty="0" err="1"/>
              <a:t>azacitadina</a:t>
            </a:r>
            <a:r>
              <a:rPr lang="it-IT" dirty="0"/>
              <a:t> orale e 6,9 mesi nel braccio placebo.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14</a:t>
            </a:fld>
            <a:endParaRPr lang="it-IT"/>
          </a:p>
        </p:txBody>
      </p:sp>
    </p:spTree>
    <p:extLst>
      <p:ext uri="{BB962C8B-B14F-4D97-AF65-F5344CB8AC3E}">
        <p14:creationId xmlns:p14="http://schemas.microsoft.com/office/powerpoint/2010/main" val="378420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Nei pazienti con mutazione di </a:t>
            </a:r>
            <a:r>
              <a:rPr lang="it-IT" i="1" dirty="0"/>
              <a:t>NPM1</a:t>
            </a:r>
            <a:r>
              <a:rPr lang="it-IT" dirty="0"/>
              <a:t>, il vantaggio di sopravvivenza è di 2,5 anni per </a:t>
            </a:r>
            <a:r>
              <a:rPr lang="it-IT" dirty="0" err="1"/>
              <a:t>azacitadina</a:t>
            </a:r>
            <a:r>
              <a:rPr lang="it-IT" dirty="0"/>
              <a:t> orale vs placebo. Di notevole interesse è che al momento dello screening il 34,8% dei pazienti con mutazione di </a:t>
            </a:r>
            <a:r>
              <a:rPr lang="it-IT" i="1" dirty="0"/>
              <a:t>NPM1</a:t>
            </a:r>
            <a:r>
              <a:rPr lang="it-IT" dirty="0"/>
              <a:t> all’esordio era in CR con MRD positiva. Il 61,7% di questi pazienti ha ottenuto la negatività di MRD dopo il mantenimento con </a:t>
            </a:r>
            <a:r>
              <a:rPr lang="it-IT" dirty="0" err="1"/>
              <a:t>azacitadina</a:t>
            </a:r>
            <a:r>
              <a:rPr lang="it-IT" dirty="0"/>
              <a:t> orale.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15</a:t>
            </a:fld>
            <a:endParaRPr lang="it-IT"/>
          </a:p>
        </p:txBody>
      </p:sp>
    </p:spTree>
    <p:extLst>
      <p:ext uri="{BB962C8B-B14F-4D97-AF65-F5344CB8AC3E}">
        <p14:creationId xmlns:p14="http://schemas.microsoft.com/office/powerpoint/2010/main" val="268897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eventi avversi ematologici, come accade per </a:t>
            </a:r>
            <a:r>
              <a:rPr lang="it-IT" dirty="0" err="1"/>
              <a:t>azacitadina</a:t>
            </a:r>
            <a:r>
              <a:rPr lang="it-IT" dirty="0"/>
              <a:t> sottocute, si verificano soprattutto nelle fasi iniziali di malattia e tendono a scomparire dopo il terzo ciclo. Sono comunque gestibili con sospensioni temporanee.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16</a:t>
            </a:fld>
            <a:endParaRPr lang="it-IT"/>
          </a:p>
        </p:txBody>
      </p:sp>
    </p:spTree>
    <p:extLst>
      <p:ext uri="{BB962C8B-B14F-4D97-AF65-F5344CB8AC3E}">
        <p14:creationId xmlns:p14="http://schemas.microsoft.com/office/powerpoint/2010/main" val="2495597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autori di questo e-poster hanno confrontato lo studio QUAZAR con lo studio HOVON97 e lo studio </a:t>
            </a:r>
            <a:r>
              <a:rPr lang="it-IT" dirty="0" err="1"/>
              <a:t>QoLESS</a:t>
            </a:r>
            <a:r>
              <a:rPr lang="it-IT" dirty="0"/>
              <a:t>, in cui </a:t>
            </a:r>
            <a:r>
              <a:rPr lang="it-IT" dirty="0" err="1"/>
              <a:t>azacitidina</a:t>
            </a:r>
            <a:r>
              <a:rPr lang="it-IT" dirty="0"/>
              <a:t> sottocute è stata usata come mantenimento. Nell’HOVON97 sembra che il placebo conferisca un vantaggio in termini di sopravvivenza, mentre nel </a:t>
            </a:r>
            <a:r>
              <a:rPr lang="it-IT" dirty="0" err="1"/>
              <a:t>QoLESS</a:t>
            </a:r>
            <a:r>
              <a:rPr lang="it-IT" dirty="0"/>
              <a:t> c’è un trend di vantaggio per </a:t>
            </a:r>
            <a:r>
              <a:rPr lang="it-IT" dirty="0" err="1"/>
              <a:t>azacitadina</a:t>
            </a:r>
            <a:r>
              <a:rPr lang="it-IT" dirty="0"/>
              <a:t> sottocute. Gli autori concludono che </a:t>
            </a:r>
            <a:r>
              <a:rPr lang="it-IT" dirty="0" err="1"/>
              <a:t>azacitadina</a:t>
            </a:r>
            <a:r>
              <a:rPr lang="it-IT" dirty="0"/>
              <a:t> orale in mantenimento determina un miglioramento della sopravvivenza rispetto ai pazienti con </a:t>
            </a:r>
            <a:r>
              <a:rPr lang="it-IT" dirty="0" err="1"/>
              <a:t>azacitadina</a:t>
            </a:r>
            <a:r>
              <a:rPr lang="it-IT" dirty="0"/>
              <a:t> sottocute di mantenimento.</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17</a:t>
            </a:fld>
            <a:endParaRPr lang="it-IT"/>
          </a:p>
        </p:txBody>
      </p:sp>
    </p:spTree>
    <p:extLst>
      <p:ext uri="{BB962C8B-B14F-4D97-AF65-F5344CB8AC3E}">
        <p14:creationId xmlns:p14="http://schemas.microsoft.com/office/powerpoint/2010/main" val="164767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trapianto allogenico - mantenimento con </a:t>
            </a:r>
            <a:r>
              <a:rPr lang="it-IT" dirty="0" err="1"/>
              <a:t>azacitadina</a:t>
            </a:r>
            <a:r>
              <a:rPr lang="it-IT" dirty="0"/>
              <a:t> orale: conclusioni.</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18</a:t>
            </a:fld>
            <a:endParaRPr lang="it-IT"/>
          </a:p>
        </p:txBody>
      </p:sp>
    </p:spTree>
    <p:extLst>
      <p:ext uri="{BB962C8B-B14F-4D97-AF65-F5344CB8AC3E}">
        <p14:creationId xmlns:p14="http://schemas.microsoft.com/office/powerpoint/2010/main" val="24528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terapia intensiva con mutazione di </a:t>
            </a:r>
            <a:r>
              <a:rPr lang="it-IT" i="1" dirty="0"/>
              <a:t>IDH1</a:t>
            </a:r>
            <a:r>
              <a:rPr lang="it-IT" dirty="0"/>
              <a:t>/</a:t>
            </a:r>
            <a:r>
              <a:rPr lang="it-IT" i="1" dirty="0"/>
              <a:t>IDH2</a:t>
            </a:r>
            <a:r>
              <a:rPr lang="it-IT" dirty="0"/>
              <a:t>. </a:t>
            </a:r>
          </a:p>
        </p:txBody>
      </p:sp>
      <p:sp>
        <p:nvSpPr>
          <p:cNvPr id="4" name="Segnaposto numero diapositiva 3"/>
          <p:cNvSpPr>
            <a:spLocks noGrp="1"/>
          </p:cNvSpPr>
          <p:nvPr>
            <p:ph type="sldNum" sz="quarter" idx="5"/>
          </p:nvPr>
        </p:nvSpPr>
        <p:spPr/>
        <p:txBody>
          <a:bodyPr/>
          <a:lstStyle/>
          <a:p>
            <a:fld id="{A367FF81-BA0E-DB41-8EAB-6D08B5F5042F}" type="slidenum">
              <a:rPr lang="it-IT" smtClean="0"/>
              <a:t>19</a:t>
            </a:fld>
            <a:endParaRPr lang="it-IT"/>
          </a:p>
        </p:txBody>
      </p:sp>
    </p:spTree>
    <p:extLst>
      <p:ext uri="{BB962C8B-B14F-4D97-AF65-F5344CB8AC3E}">
        <p14:creationId xmlns:p14="http://schemas.microsoft.com/office/powerpoint/2010/main" val="163480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corso del congresso EHA 2021 sono stati presentati 20 discussioni orali, 123 e-poster e 44 </a:t>
            </a:r>
            <a:r>
              <a:rPr lang="it-IT" dirty="0" err="1"/>
              <a:t>abstract</a:t>
            </a:r>
            <a:r>
              <a:rPr lang="it-IT" dirty="0"/>
              <a:t> accettati esclusivamente come pubblicazione sulla leucemia mieloide acuta (AML).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a:t>
            </a:fld>
            <a:endParaRPr lang="it-IT"/>
          </a:p>
        </p:txBody>
      </p:sp>
    </p:spTree>
    <p:extLst>
      <p:ext uri="{BB962C8B-B14F-4D97-AF65-F5344CB8AC3E}">
        <p14:creationId xmlns:p14="http://schemas.microsoft.com/office/powerpoint/2010/main" val="3763905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Analisi </a:t>
            </a:r>
            <a:r>
              <a:rPr lang="it-IT" i="1" dirty="0"/>
              <a:t>ad interim</a:t>
            </a:r>
            <a:r>
              <a:rPr lang="it-IT" dirty="0"/>
              <a:t> di un trial di fase II in cui </a:t>
            </a:r>
            <a:r>
              <a:rPr lang="it-IT" dirty="0" err="1"/>
              <a:t>olutasidenib</a:t>
            </a:r>
            <a:r>
              <a:rPr lang="it-IT" dirty="0"/>
              <a:t>, un inibitore di IDH1 nella sua forma mutata, è stato usato in 153 pazienti con </a:t>
            </a:r>
            <a:r>
              <a:rPr lang="it-IT" dirty="0" err="1"/>
              <a:t>R</a:t>
            </a:r>
            <a:r>
              <a:rPr lang="it-IT" dirty="0"/>
              <a:t>/</a:t>
            </a:r>
            <a:r>
              <a:rPr lang="it-IT" dirty="0" err="1"/>
              <a:t>R</a:t>
            </a:r>
            <a:r>
              <a:rPr lang="it-IT" dirty="0"/>
              <a:t> AML. Allo stato attuale 43 sono ancora in trattamento e 110 hanno interrotto la terapia per progressione, decesso, eventi avversi o trapianto. L’ORR è stato del 46% con una durata mediana di 11,7 mesi.  Le CR-</a:t>
            </a:r>
            <a:r>
              <a:rPr lang="it-IT" dirty="0" err="1"/>
              <a:t>CRh</a:t>
            </a:r>
            <a:r>
              <a:rPr lang="it-IT" dirty="0"/>
              <a:t> (remissioni complete con parziale recupero ematologico) sono state del 33% con una durata mediana non raggiunta. Interessante è il dato di indipendenza trasfusionale di piastrine e di emazie ottenuta rispettivamente nel 56 e nel 50% dei pazienti non rispondenti. L’OS mediana è stata di 10,5 mesi nell’intera popolazione, mentre non è stata raggiunta nei pazienti in CR-</a:t>
            </a:r>
            <a:r>
              <a:rPr lang="it-IT" dirty="0" err="1"/>
              <a:t>CRh</a:t>
            </a:r>
            <a:r>
              <a:rPr lang="it-IT" dirty="0"/>
              <a:t>.</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20</a:t>
            </a:fld>
            <a:endParaRPr lang="it-IT"/>
          </a:p>
        </p:txBody>
      </p:sp>
    </p:spTree>
    <p:extLst>
      <p:ext uri="{BB962C8B-B14F-4D97-AF65-F5344CB8AC3E}">
        <p14:creationId xmlns:p14="http://schemas.microsoft.com/office/powerpoint/2010/main" val="2751076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di fase IB/II in cui </a:t>
            </a:r>
            <a:r>
              <a:rPr lang="it-IT" dirty="0" err="1"/>
              <a:t>ivosidenib</a:t>
            </a:r>
            <a:r>
              <a:rPr lang="it-IT" dirty="0"/>
              <a:t> è stato utilizzato in associazione a </a:t>
            </a:r>
            <a:r>
              <a:rPr lang="it-IT" dirty="0" err="1"/>
              <a:t>venetoclax</a:t>
            </a:r>
            <a:r>
              <a:rPr lang="it-IT" dirty="0"/>
              <a:t> ± </a:t>
            </a:r>
            <a:r>
              <a:rPr lang="it-IT" dirty="0" err="1"/>
              <a:t>azacitidina</a:t>
            </a:r>
            <a:r>
              <a:rPr lang="it-IT" dirty="0"/>
              <a:t> in 21 pazienti con AML e 4 pazienti con </a:t>
            </a:r>
            <a:r>
              <a:rPr lang="it-IT" dirty="0" err="1"/>
              <a:t>mielodisplasia</a:t>
            </a:r>
            <a:r>
              <a:rPr lang="it-IT" dirty="0"/>
              <a:t> (MDS). Il follow-up mediano nell’intera popolazione è stato di 16,1 mesi, con un ORR del 92% (84% in remissione completa composita, </a:t>
            </a:r>
            <a:r>
              <a:rPr lang="it-IT" dirty="0" err="1"/>
              <a:t>CRc</a:t>
            </a:r>
            <a:r>
              <a:rPr lang="it-IT" dirty="0"/>
              <a:t>=CR + </a:t>
            </a:r>
            <a:r>
              <a:rPr lang="it-IT" dirty="0" err="1"/>
              <a:t>CRi</a:t>
            </a:r>
            <a:r>
              <a:rPr lang="it-IT" dirty="0"/>
              <a:t> + </a:t>
            </a:r>
            <a:r>
              <a:rPr lang="it-IT" dirty="0" err="1"/>
              <a:t>CRh</a:t>
            </a:r>
            <a:r>
              <a:rPr lang="it-IT" dirty="0"/>
              <a:t>) e con OS a un anno nel 68% dei pazienti. Nella coorte DL1, sei pazienti sono stati trattati con </a:t>
            </a:r>
            <a:r>
              <a:rPr lang="it-IT" dirty="0" err="1"/>
              <a:t>ivosidenib</a:t>
            </a:r>
            <a:r>
              <a:rPr lang="it-IT" dirty="0"/>
              <a:t> e </a:t>
            </a:r>
            <a:r>
              <a:rPr lang="it-IT" dirty="0" err="1"/>
              <a:t>venetoclax</a:t>
            </a:r>
            <a:r>
              <a:rPr lang="it-IT" dirty="0"/>
              <a:t> 400, con un follow-up mediano di 34 mesi il 67% dei pazienti ha ottenuto una risposta e il 50% è vivo a un anno. Nella coorte DL2, sei pazienti sono stati trattati con </a:t>
            </a:r>
            <a:r>
              <a:rPr lang="it-IT" dirty="0" err="1"/>
              <a:t>ivosidenib</a:t>
            </a:r>
            <a:r>
              <a:rPr lang="it-IT" dirty="0"/>
              <a:t> e </a:t>
            </a:r>
            <a:r>
              <a:rPr lang="it-IT" dirty="0" err="1"/>
              <a:t>venetoclax</a:t>
            </a:r>
            <a:r>
              <a:rPr lang="it-IT" dirty="0"/>
              <a:t> 800, con un follow-up mediano di 24 mesi tutti i pazienti hanno ottenuto una risposta e il 67% è vivo a un anno. Nella coorte DL3, 13 pazienti sono stati trattati con </a:t>
            </a:r>
            <a:r>
              <a:rPr lang="it-IT" dirty="0" err="1"/>
              <a:t>ivosidenib</a:t>
            </a:r>
            <a:r>
              <a:rPr lang="it-IT" dirty="0"/>
              <a:t>, </a:t>
            </a:r>
            <a:r>
              <a:rPr lang="it-IT" dirty="0" err="1"/>
              <a:t>venetoclax</a:t>
            </a:r>
            <a:r>
              <a:rPr lang="it-IT" dirty="0"/>
              <a:t> 400 e </a:t>
            </a:r>
            <a:r>
              <a:rPr lang="it-IT" dirty="0" err="1"/>
              <a:t>azacitidina</a:t>
            </a:r>
            <a:r>
              <a:rPr lang="it-IT" dirty="0"/>
              <a:t>, con un follow-up mediano di 13 mesi tutti i pazienti hanno ottenuto una risposta e il 78% è vivo a un anno.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21</a:t>
            </a:fld>
            <a:endParaRPr lang="it-IT"/>
          </a:p>
        </p:txBody>
      </p:sp>
    </p:spTree>
    <p:extLst>
      <p:ext uri="{BB962C8B-B14F-4D97-AF65-F5344CB8AC3E}">
        <p14:creationId xmlns:p14="http://schemas.microsoft.com/office/powerpoint/2010/main" val="312157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Stesso studio: in questo</a:t>
            </a:r>
            <a:r>
              <a:rPr lang="it-IT" i="1" dirty="0"/>
              <a:t> </a:t>
            </a:r>
            <a:r>
              <a:rPr lang="it-IT" i="1" dirty="0" err="1"/>
              <a:t>swimplot</a:t>
            </a:r>
            <a:r>
              <a:rPr lang="it-IT" dirty="0"/>
              <a:t> si evidenzia come 12/25 pazienti abbiano ottenuto una MRD negativa, otto dei quali nella coorte DL3 (tripletta terapeutica).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22</a:t>
            </a:fld>
            <a:endParaRPr lang="it-IT"/>
          </a:p>
        </p:txBody>
      </p:sp>
    </p:spTree>
    <p:extLst>
      <p:ext uri="{BB962C8B-B14F-4D97-AF65-F5344CB8AC3E}">
        <p14:creationId xmlns:p14="http://schemas.microsoft.com/office/powerpoint/2010/main" val="3067897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Enasidenib</a:t>
            </a:r>
            <a:r>
              <a:rPr lang="it-IT" dirty="0"/>
              <a:t> in combinazione con </a:t>
            </a:r>
            <a:r>
              <a:rPr lang="it-IT" dirty="0" err="1"/>
              <a:t>azacitidina</a:t>
            </a:r>
            <a:r>
              <a:rPr lang="it-IT" dirty="0"/>
              <a:t> è stato valutato per efficacia in 26 pazienti affetti da AML con mutazione di </a:t>
            </a:r>
            <a:r>
              <a:rPr lang="it-IT" i="1" dirty="0"/>
              <a:t>IDH2</a:t>
            </a:r>
            <a:r>
              <a:rPr lang="it-IT" dirty="0"/>
              <a:t> non eleggibili a chemioterapia intensiva. Sette pazienti erano affetti da AML di nuova diagnosi e dopo il trattamento tutti hanno ottenuto una risposta, e il 72% (cinque pazienti) la CR con MRD negativa. I risultati sono stati più scoraggianti nei 19 pazienti con </a:t>
            </a:r>
            <a:r>
              <a:rPr lang="it-IT" dirty="0" err="1"/>
              <a:t>R</a:t>
            </a:r>
            <a:r>
              <a:rPr lang="it-IT" dirty="0"/>
              <a:t>/</a:t>
            </a:r>
            <a:r>
              <a:rPr lang="it-IT" dirty="0" err="1"/>
              <a:t>R</a:t>
            </a:r>
            <a:r>
              <a:rPr lang="it-IT" dirty="0"/>
              <a:t> AML, che hanno ottenuto una risposta nel 58% dei casi e CR nel 26%. Viene confermato che l’uso di questa combinazione in prima linea di salvataggio conferisca un vantaggio di sopravvivenza rispetto al suo uso in seconda linea di salvataggio o successive. Nei sette pazienti che hanno ricevuto la tripletta </a:t>
            </a:r>
            <a:r>
              <a:rPr lang="it-IT" dirty="0" err="1"/>
              <a:t>venetoclax</a:t>
            </a:r>
            <a:r>
              <a:rPr lang="it-IT" dirty="0"/>
              <a:t> + </a:t>
            </a:r>
            <a:r>
              <a:rPr lang="it-IT" dirty="0" err="1"/>
              <a:t>enasidenib</a:t>
            </a:r>
            <a:r>
              <a:rPr lang="it-IT" dirty="0"/>
              <a:t> + </a:t>
            </a:r>
            <a:r>
              <a:rPr lang="it-IT" dirty="0" err="1"/>
              <a:t>azacitadina</a:t>
            </a:r>
            <a:r>
              <a:rPr lang="it-IT" dirty="0"/>
              <a:t> sono state ottenute CR nell’86% dei casi con una OS a sei mesi del 70%.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23</a:t>
            </a:fld>
            <a:endParaRPr lang="it-IT"/>
          </a:p>
        </p:txBody>
      </p:sp>
    </p:spTree>
    <p:extLst>
      <p:ext uri="{BB962C8B-B14F-4D97-AF65-F5344CB8AC3E}">
        <p14:creationId xmlns:p14="http://schemas.microsoft.com/office/powerpoint/2010/main" val="45013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terapia intensiva con mutazione di </a:t>
            </a:r>
            <a:r>
              <a:rPr lang="it-IT" i="1" dirty="0"/>
              <a:t>FLT3</a:t>
            </a:r>
            <a:r>
              <a:rPr lang="it-IT" dirty="0"/>
              <a:t>.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24</a:t>
            </a:fld>
            <a:endParaRPr lang="it-IT"/>
          </a:p>
        </p:txBody>
      </p:sp>
    </p:spTree>
    <p:extLst>
      <p:ext uri="{BB962C8B-B14F-4D97-AF65-F5344CB8AC3E}">
        <p14:creationId xmlns:p14="http://schemas.microsoft.com/office/powerpoint/2010/main" val="2202507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combinazione di </a:t>
            </a:r>
            <a:r>
              <a:rPr lang="it-IT" dirty="0" err="1"/>
              <a:t>venetoclax</a:t>
            </a:r>
            <a:r>
              <a:rPr lang="it-IT" dirty="0"/>
              <a:t> e </a:t>
            </a:r>
            <a:r>
              <a:rPr lang="it-IT" dirty="0" err="1"/>
              <a:t>gilteritinib</a:t>
            </a:r>
            <a:r>
              <a:rPr lang="it-IT" dirty="0"/>
              <a:t> è stata valutata per efficacia e sicurezza in questo studio di fase I in pazienti con </a:t>
            </a:r>
            <a:r>
              <a:rPr lang="it-IT" dirty="0" err="1"/>
              <a:t>R</a:t>
            </a:r>
            <a:r>
              <a:rPr lang="it-IT" dirty="0"/>
              <a:t>/</a:t>
            </a:r>
            <a:r>
              <a:rPr lang="it-IT" dirty="0" err="1"/>
              <a:t>R</a:t>
            </a:r>
            <a:r>
              <a:rPr lang="it-IT" dirty="0"/>
              <a:t> AML con mutazione di </a:t>
            </a:r>
            <a:r>
              <a:rPr lang="it-IT" i="1" dirty="0"/>
              <a:t>FLT3</a:t>
            </a:r>
            <a:r>
              <a:rPr lang="it-IT" dirty="0"/>
              <a:t>. Sono stati coinvolti nello studio 43 pazienti, complessi per caratteristiche di malattia: avevano effettuato in media due linee terapeutiche precedenti, il 65% aveva ricevuto almeno un inibitore di FLT3 e il 33% era stato sottoposto a trapianto.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25</a:t>
            </a:fld>
            <a:endParaRPr lang="it-IT"/>
          </a:p>
        </p:txBody>
      </p:sp>
    </p:spTree>
    <p:extLst>
      <p:ext uri="{BB962C8B-B14F-4D97-AF65-F5344CB8AC3E}">
        <p14:creationId xmlns:p14="http://schemas.microsoft.com/office/powerpoint/2010/main" val="1515831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Stesso studio: l’86% dei pazienti ha ottenuto una CR con un tempo mediano alla risposta di un mese. Il 69% (18/28) dei pazienti in CR ha ottenuto </a:t>
            </a:r>
            <a:r>
              <a:rPr lang="it-IT" i="1" dirty="0"/>
              <a:t>clearance</a:t>
            </a:r>
            <a:r>
              <a:rPr lang="it-IT" dirty="0"/>
              <a:t> di </a:t>
            </a:r>
            <a:r>
              <a:rPr lang="it-IT" i="1" dirty="0"/>
              <a:t>FLT3</a:t>
            </a:r>
            <a:r>
              <a:rPr lang="it-IT" dirty="0"/>
              <a:t>.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26</a:t>
            </a:fld>
            <a:endParaRPr lang="it-IT"/>
          </a:p>
        </p:txBody>
      </p:sp>
    </p:spTree>
    <p:extLst>
      <p:ext uri="{BB962C8B-B14F-4D97-AF65-F5344CB8AC3E}">
        <p14:creationId xmlns:p14="http://schemas.microsoft.com/office/powerpoint/2010/main" val="348515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Quizartinib</a:t>
            </a:r>
            <a:r>
              <a:rPr lang="it-IT" dirty="0"/>
              <a:t> in associazione a </a:t>
            </a:r>
            <a:r>
              <a:rPr lang="it-IT" dirty="0" err="1"/>
              <a:t>venetoclax</a:t>
            </a:r>
            <a:r>
              <a:rPr lang="it-IT" dirty="0"/>
              <a:t> e </a:t>
            </a:r>
            <a:r>
              <a:rPr lang="it-IT" dirty="0" err="1"/>
              <a:t>decitabina</a:t>
            </a:r>
            <a:r>
              <a:rPr lang="it-IT" dirty="0"/>
              <a:t> è stato valutato in 17 pazienti con </a:t>
            </a:r>
            <a:r>
              <a:rPr lang="it-IT" dirty="0" err="1"/>
              <a:t>R</a:t>
            </a:r>
            <a:r>
              <a:rPr lang="it-IT" dirty="0"/>
              <a:t>/</a:t>
            </a:r>
            <a:r>
              <a:rPr lang="it-IT" dirty="0" err="1"/>
              <a:t>R</a:t>
            </a:r>
            <a:r>
              <a:rPr lang="it-IT" dirty="0"/>
              <a:t> AML con mutazione di </a:t>
            </a:r>
            <a:r>
              <a:rPr lang="it-IT" i="1" dirty="0"/>
              <a:t>FLT3</a:t>
            </a:r>
            <a:r>
              <a:rPr lang="it-IT" dirty="0"/>
              <a:t> e in quattro pazienti con AML di nuova insorgenza. Le due popolazioni sono differenti anche per le caratteristiche dei pazienti, tra pazienti </a:t>
            </a:r>
            <a:r>
              <a:rPr lang="it-IT" dirty="0" err="1"/>
              <a:t>R</a:t>
            </a:r>
            <a:r>
              <a:rPr lang="it-IT" dirty="0"/>
              <a:t>/</a:t>
            </a:r>
            <a:r>
              <a:rPr lang="it-IT" dirty="0" err="1"/>
              <a:t>R</a:t>
            </a:r>
            <a:r>
              <a:rPr lang="it-IT" dirty="0"/>
              <a:t> con età mediana di 51 anni e tra pazienti </a:t>
            </a:r>
            <a:r>
              <a:rPr lang="it-IT" i="1" dirty="0"/>
              <a:t>de novo</a:t>
            </a:r>
            <a:r>
              <a:rPr lang="it-IT" dirty="0"/>
              <a:t> con età mediana di 72 anni. I pazienti </a:t>
            </a:r>
            <a:r>
              <a:rPr lang="it-IT" i="1" dirty="0" err="1"/>
              <a:t>frontline</a:t>
            </a:r>
            <a:r>
              <a:rPr lang="it-IT" dirty="0"/>
              <a:t> hanno tutti ottenuto </a:t>
            </a:r>
            <a:r>
              <a:rPr lang="it-IT" dirty="0" err="1"/>
              <a:t>CRc</a:t>
            </a:r>
            <a:r>
              <a:rPr lang="it-IT" dirty="0"/>
              <a:t> con MRD negativa e con una OS mediana non raggiunta. Le forme di </a:t>
            </a:r>
            <a:r>
              <a:rPr lang="it-IT" dirty="0" err="1"/>
              <a:t>R</a:t>
            </a:r>
            <a:r>
              <a:rPr lang="it-IT" dirty="0"/>
              <a:t>/</a:t>
            </a:r>
            <a:r>
              <a:rPr lang="it-IT" dirty="0" err="1"/>
              <a:t>R</a:t>
            </a:r>
            <a:r>
              <a:rPr lang="it-IT" dirty="0"/>
              <a:t> AML (13/17 pazienti valutabili) hanno ottenuto la </a:t>
            </a:r>
            <a:r>
              <a:rPr lang="it-IT" dirty="0" err="1"/>
              <a:t>CRc</a:t>
            </a:r>
            <a:r>
              <a:rPr lang="it-IT" dirty="0"/>
              <a:t> nel 69% dei casi con una OS mediana di 7,1 mesi.</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27</a:t>
            </a:fld>
            <a:endParaRPr lang="it-IT"/>
          </a:p>
        </p:txBody>
      </p:sp>
    </p:spTree>
    <p:extLst>
      <p:ext uri="{BB962C8B-B14F-4D97-AF65-F5344CB8AC3E}">
        <p14:creationId xmlns:p14="http://schemas.microsoft.com/office/powerpoint/2010/main" val="3143561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terapia intensiva: </a:t>
            </a:r>
            <a:r>
              <a:rPr lang="it-IT" dirty="0" err="1"/>
              <a:t>venetoclax</a:t>
            </a:r>
            <a:r>
              <a:rPr lang="it-IT" dirty="0"/>
              <a:t>.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28</a:t>
            </a:fld>
            <a:endParaRPr lang="it-IT"/>
          </a:p>
        </p:txBody>
      </p:sp>
    </p:spTree>
    <p:extLst>
      <p:ext uri="{BB962C8B-B14F-4D97-AF65-F5344CB8AC3E}">
        <p14:creationId xmlns:p14="http://schemas.microsoft.com/office/powerpoint/2010/main" val="338879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a:t>
            </a:r>
            <a:r>
              <a:rPr lang="it-IT" dirty="0" err="1"/>
              <a:t>sottoanalisi</a:t>
            </a:r>
            <a:r>
              <a:rPr lang="it-IT" dirty="0"/>
              <a:t> del trial VIALE-A sono stati valutati 67 pazienti con CR o </a:t>
            </a:r>
            <a:r>
              <a:rPr lang="it-IT" dirty="0" err="1"/>
              <a:t>CRi</a:t>
            </a:r>
            <a:r>
              <a:rPr lang="it-IT" dirty="0"/>
              <a:t> e MRD &lt;10</a:t>
            </a:r>
            <a:r>
              <a:rPr lang="it-IT" baseline="30000" dirty="0"/>
              <a:t>-3</a:t>
            </a:r>
            <a:r>
              <a:rPr lang="it-IT" dirty="0"/>
              <a:t>, e 97 pazienti con CR o </a:t>
            </a:r>
            <a:r>
              <a:rPr lang="it-IT" dirty="0" err="1"/>
              <a:t>CRi</a:t>
            </a:r>
            <a:r>
              <a:rPr lang="it-IT" dirty="0"/>
              <a:t> e MRD ≥10</a:t>
            </a:r>
            <a:r>
              <a:rPr lang="it-IT" baseline="30000" dirty="0"/>
              <a:t>-3</a:t>
            </a:r>
            <a:r>
              <a:rPr lang="it-IT" dirty="0"/>
              <a:t>. </a:t>
            </a:r>
          </a:p>
        </p:txBody>
      </p:sp>
      <p:sp>
        <p:nvSpPr>
          <p:cNvPr id="4" name="Segnaposto numero diapositiva 3"/>
          <p:cNvSpPr>
            <a:spLocks noGrp="1"/>
          </p:cNvSpPr>
          <p:nvPr>
            <p:ph type="sldNum" sz="quarter" idx="5"/>
          </p:nvPr>
        </p:nvSpPr>
        <p:spPr/>
        <p:txBody>
          <a:bodyPr/>
          <a:lstStyle/>
          <a:p>
            <a:fld id="{A367FF81-BA0E-DB41-8EAB-6D08B5F5042F}" type="slidenum">
              <a:rPr lang="it-IT" smtClean="0"/>
              <a:t>29</a:t>
            </a:fld>
            <a:endParaRPr lang="it-IT"/>
          </a:p>
        </p:txBody>
      </p:sp>
    </p:spTree>
    <p:extLst>
      <p:ext uri="{BB962C8B-B14F-4D97-AF65-F5344CB8AC3E}">
        <p14:creationId xmlns:p14="http://schemas.microsoft.com/office/powerpoint/2010/main" val="66377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presentazione è incentrata su pazienti con AML eleggibili o no a terapia intensiva in base ai farmaci o alle combinazioni investigate.</a:t>
            </a:r>
          </a:p>
        </p:txBody>
      </p:sp>
      <p:sp>
        <p:nvSpPr>
          <p:cNvPr id="4" name="Segnaposto numero diapositiva 3"/>
          <p:cNvSpPr>
            <a:spLocks noGrp="1"/>
          </p:cNvSpPr>
          <p:nvPr>
            <p:ph type="sldNum" sz="quarter" idx="5"/>
          </p:nvPr>
        </p:nvSpPr>
        <p:spPr/>
        <p:txBody>
          <a:bodyPr/>
          <a:lstStyle/>
          <a:p>
            <a:fld id="{A367FF81-BA0E-DB41-8EAB-6D08B5F5042F}" type="slidenum">
              <a:rPr lang="it-IT" smtClean="0"/>
              <a:t>3</a:t>
            </a:fld>
            <a:endParaRPr lang="it-IT"/>
          </a:p>
        </p:txBody>
      </p:sp>
    </p:spTree>
    <p:extLst>
      <p:ext uri="{BB962C8B-B14F-4D97-AF65-F5344CB8AC3E}">
        <p14:creationId xmlns:p14="http://schemas.microsoft.com/office/powerpoint/2010/main" val="405004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conferma che l’ottenimento della MRD può avvenire più tardivamente nel corso dei cicli e che la durata della remissione non è stata raggiunta nei pazienti con MRD &lt;10</a:t>
            </a:r>
            <a:r>
              <a:rPr lang="it-IT" baseline="30000" dirty="0"/>
              <a:t>-3</a:t>
            </a:r>
            <a:r>
              <a:rPr lang="it-IT" dirty="0"/>
              <a:t>.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30</a:t>
            </a:fld>
            <a:endParaRPr lang="it-IT"/>
          </a:p>
        </p:txBody>
      </p:sp>
    </p:spTree>
    <p:extLst>
      <p:ext uri="{BB962C8B-B14F-4D97-AF65-F5344CB8AC3E}">
        <p14:creationId xmlns:p14="http://schemas.microsoft.com/office/powerpoint/2010/main" val="3548585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profondità della MRD determina un vantaggio in termini di OS ed EFS. </a:t>
            </a:r>
          </a:p>
        </p:txBody>
      </p:sp>
      <p:sp>
        <p:nvSpPr>
          <p:cNvPr id="4" name="Segnaposto numero diapositiva 3"/>
          <p:cNvSpPr>
            <a:spLocks noGrp="1"/>
          </p:cNvSpPr>
          <p:nvPr>
            <p:ph type="sldNum" sz="quarter" idx="5"/>
          </p:nvPr>
        </p:nvSpPr>
        <p:spPr/>
        <p:txBody>
          <a:bodyPr/>
          <a:lstStyle/>
          <a:p>
            <a:fld id="{A367FF81-BA0E-DB41-8EAB-6D08B5F5042F}" type="slidenum">
              <a:rPr lang="it-IT" smtClean="0"/>
              <a:t>31</a:t>
            </a:fld>
            <a:endParaRPr lang="it-IT"/>
          </a:p>
        </p:txBody>
      </p:sp>
    </p:spTree>
    <p:extLst>
      <p:ext uri="{BB962C8B-B14F-4D97-AF65-F5344CB8AC3E}">
        <p14:creationId xmlns:p14="http://schemas.microsoft.com/office/powerpoint/2010/main" val="3609007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Valutazione dell’effetto della sospensione di </a:t>
            </a:r>
            <a:r>
              <a:rPr lang="it-IT" dirty="0" err="1"/>
              <a:t>venetoclax</a:t>
            </a:r>
            <a:r>
              <a:rPr lang="it-IT" dirty="0"/>
              <a:t> per tossicità ematologica sull’OS. Gli autori concludono che una minore esposizione a </a:t>
            </a:r>
            <a:r>
              <a:rPr lang="it-IT" dirty="0" err="1"/>
              <a:t>venetoclax</a:t>
            </a:r>
            <a:r>
              <a:rPr lang="it-IT" dirty="0"/>
              <a:t> secondaria a riduzioni di dose per gestire la citopenia in pazienti che hanno ottenuto la CR-</a:t>
            </a:r>
            <a:r>
              <a:rPr lang="it-IT" dirty="0" err="1"/>
              <a:t>CRh</a:t>
            </a:r>
            <a:r>
              <a:rPr lang="it-IT" dirty="0"/>
              <a:t> non sembra incidere sull’OS.</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32</a:t>
            </a:fld>
            <a:endParaRPr lang="it-IT"/>
          </a:p>
        </p:txBody>
      </p:sp>
    </p:spTree>
    <p:extLst>
      <p:ext uri="{BB962C8B-B14F-4D97-AF65-F5344CB8AC3E}">
        <p14:creationId xmlns:p14="http://schemas.microsoft.com/office/powerpoint/2010/main" val="1620432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Esperienza in 13 pazienti con stop di </a:t>
            </a:r>
            <a:r>
              <a:rPr lang="it-IT" dirty="0" err="1"/>
              <a:t>venetoclax</a:t>
            </a:r>
            <a:r>
              <a:rPr lang="it-IT" dirty="0"/>
              <a:t>. I pazienti che hanno sospeso il farmaco hanno avuto una durata mediana della remissione libera da trattamento (TFR) di 45,8 mesi. Seppur con limiti legati all’esiguità della popolazione, tra 13 pazienti che hanno sospeso </a:t>
            </a:r>
            <a:r>
              <a:rPr lang="it-IT" dirty="0" err="1"/>
              <a:t>venetoclax</a:t>
            </a:r>
            <a:r>
              <a:rPr lang="it-IT" dirty="0"/>
              <a:t> e 9 che hanno proseguito il farmaco non esistono differenze in termini di EFS e OS. </a:t>
            </a:r>
          </a:p>
        </p:txBody>
      </p:sp>
      <p:sp>
        <p:nvSpPr>
          <p:cNvPr id="4" name="Segnaposto numero diapositiva 3"/>
          <p:cNvSpPr>
            <a:spLocks noGrp="1"/>
          </p:cNvSpPr>
          <p:nvPr>
            <p:ph type="sldNum" sz="quarter" idx="5"/>
          </p:nvPr>
        </p:nvSpPr>
        <p:spPr/>
        <p:txBody>
          <a:bodyPr/>
          <a:lstStyle/>
          <a:p>
            <a:fld id="{A367FF81-BA0E-DB41-8EAB-6D08B5F5042F}" type="slidenum">
              <a:rPr lang="it-IT" smtClean="0"/>
              <a:t>33</a:t>
            </a:fld>
            <a:endParaRPr lang="it-IT"/>
          </a:p>
        </p:txBody>
      </p:sp>
    </p:spTree>
    <p:extLst>
      <p:ext uri="{BB962C8B-B14F-4D97-AF65-F5344CB8AC3E}">
        <p14:creationId xmlns:p14="http://schemas.microsoft.com/office/powerpoint/2010/main" val="3014686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non eleggibili a terapia intensiva: conclusioni.</a:t>
            </a:r>
          </a:p>
        </p:txBody>
      </p:sp>
      <p:sp>
        <p:nvSpPr>
          <p:cNvPr id="4" name="Segnaposto numero diapositiva 3"/>
          <p:cNvSpPr>
            <a:spLocks noGrp="1"/>
          </p:cNvSpPr>
          <p:nvPr>
            <p:ph type="sldNum" sz="quarter" idx="5"/>
          </p:nvPr>
        </p:nvSpPr>
        <p:spPr/>
        <p:txBody>
          <a:bodyPr/>
          <a:lstStyle/>
          <a:p>
            <a:fld id="{A367FF81-BA0E-DB41-8EAB-6D08B5F5042F}" type="slidenum">
              <a:rPr lang="it-IT" smtClean="0"/>
              <a:t>34</a:t>
            </a:fld>
            <a:endParaRPr lang="it-IT"/>
          </a:p>
        </p:txBody>
      </p:sp>
    </p:spTree>
    <p:extLst>
      <p:ext uri="{BB962C8B-B14F-4D97-AF65-F5344CB8AC3E}">
        <p14:creationId xmlns:p14="http://schemas.microsoft.com/office/powerpoint/2010/main" val="243087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Pazienti eleggibili a terapia intensiva.</a:t>
            </a:r>
          </a:p>
        </p:txBody>
      </p:sp>
      <p:sp>
        <p:nvSpPr>
          <p:cNvPr id="4" name="Segnaposto numero diapositiva 3"/>
          <p:cNvSpPr>
            <a:spLocks noGrp="1"/>
          </p:cNvSpPr>
          <p:nvPr>
            <p:ph type="sldNum" sz="quarter" idx="5"/>
          </p:nvPr>
        </p:nvSpPr>
        <p:spPr/>
        <p:txBody>
          <a:bodyPr/>
          <a:lstStyle/>
          <a:p>
            <a:fld id="{A367FF81-BA0E-DB41-8EAB-6D08B5F5042F}" type="slidenum">
              <a:rPr lang="it-IT" smtClean="0"/>
              <a:t>4</a:t>
            </a:fld>
            <a:endParaRPr lang="it-IT"/>
          </a:p>
        </p:txBody>
      </p:sp>
    </p:spTree>
    <p:extLst>
      <p:ext uri="{BB962C8B-B14F-4D97-AF65-F5344CB8AC3E}">
        <p14:creationId xmlns:p14="http://schemas.microsoft.com/office/powerpoint/2010/main" val="367721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retrospettivo in pazienti affetti da AML recidivata/refrattaria (</a:t>
            </a:r>
            <a:r>
              <a:rPr lang="it-IT" dirty="0" err="1"/>
              <a:t>R</a:t>
            </a:r>
            <a:r>
              <a:rPr lang="it-IT" dirty="0"/>
              <a:t>/</a:t>
            </a:r>
            <a:r>
              <a:rPr lang="it-IT" dirty="0" err="1"/>
              <a:t>R</a:t>
            </a:r>
            <a:r>
              <a:rPr lang="it-IT" dirty="0"/>
              <a:t>) in cui lo schema FLAVIDA ha dimostrato di indurre remissioni e malattie minime residue (MRD) negative. Trenta pazienti adulti sono stati trattati con il classico schema FLAI in associazione a </a:t>
            </a:r>
            <a:r>
              <a:rPr lang="it-IT" dirty="0" err="1"/>
              <a:t>venetoclax</a:t>
            </a:r>
            <a:r>
              <a:rPr lang="it-IT" dirty="0"/>
              <a:t> 100 mg (a dosaggio ridotto per profilassi con </a:t>
            </a:r>
            <a:r>
              <a:rPr lang="it-IT" dirty="0" err="1"/>
              <a:t>posaconazolo</a:t>
            </a:r>
            <a:r>
              <a:rPr lang="it-IT" dirty="0"/>
              <a:t>) nei giorni 1–7. Sono stati registrati il 73% di </a:t>
            </a:r>
            <a:r>
              <a:rPr lang="it-IT" i="1" dirty="0" err="1"/>
              <a:t>overall</a:t>
            </a:r>
            <a:r>
              <a:rPr lang="it-IT" i="1" dirty="0"/>
              <a:t> </a:t>
            </a:r>
            <a:r>
              <a:rPr lang="it-IT" i="1" dirty="0" err="1"/>
              <a:t>response</a:t>
            </a:r>
            <a:r>
              <a:rPr lang="it-IT" i="1" dirty="0"/>
              <a:t> rate</a:t>
            </a:r>
            <a:r>
              <a:rPr lang="it-IT" dirty="0"/>
              <a:t> (ORR), il 60% di remissioni complete (CR) o remissioni complete senza recupero ematologico (</a:t>
            </a:r>
            <a:r>
              <a:rPr lang="it-IT" dirty="0" err="1"/>
              <a:t>CRi</a:t>
            </a:r>
            <a:r>
              <a:rPr lang="it-IT" dirty="0"/>
              <a:t>); il 47% dei pazienti rispondenti aveva una MRD negativa (il dato di MRD era disponibile per soli 17 pazienti). Il ciclo di terapia è stato ben tollerato con recupero dei neutrofili in 33 giorni e di piastrine in 35 giorni. Tra le tossicità non ematologiche e più frequenti sono state registrate neutropenia febbrile di grado 3/4 nel 71% dei pazienti e batteriemia nel 32%. </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5</a:t>
            </a:fld>
            <a:endParaRPr lang="it-IT"/>
          </a:p>
        </p:txBody>
      </p:sp>
    </p:spTree>
    <p:extLst>
      <p:ext uri="{BB962C8B-B14F-4D97-AF65-F5344CB8AC3E}">
        <p14:creationId xmlns:p14="http://schemas.microsoft.com/office/powerpoint/2010/main" val="23910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V-FAST è uno studio di fase IB per valutare l’associazione di CPX-351 con farmaci target in pazienti con AML di nuova diagnosi. Diciassette pazienti sono stati arruolati nel braccio A che prevede l’associazione CPX-351+ </a:t>
            </a:r>
            <a:r>
              <a:rPr lang="it-IT" dirty="0" err="1"/>
              <a:t>venetoclax</a:t>
            </a:r>
            <a:r>
              <a:rPr lang="it-IT" dirty="0"/>
              <a:t>, ottenendo remissioni complete nel 43% dei casi (6 su 14 pazienti valutabili). Tre pazienti sono stati arruolati nel braccio B che prevede l’associazione CPX-351 + </a:t>
            </a:r>
            <a:r>
              <a:rPr lang="it-IT" dirty="0" err="1"/>
              <a:t>midostaurina</a:t>
            </a:r>
            <a:r>
              <a:rPr lang="it-IT" dirty="0"/>
              <a:t>, ottenendo remissioni complete nel 100% dei casi. L’unico paziente nel braccio C, CPX-351 + </a:t>
            </a:r>
            <a:r>
              <a:rPr lang="it-IT" dirty="0" err="1"/>
              <a:t>enasidenib</a:t>
            </a:r>
            <a:r>
              <a:rPr lang="it-IT" dirty="0"/>
              <a:t>, ha ottenuto la CR.</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6</a:t>
            </a:fld>
            <a:endParaRPr lang="it-IT"/>
          </a:p>
        </p:txBody>
      </p:sp>
    </p:spTree>
    <p:extLst>
      <p:ext uri="{BB962C8B-B14F-4D97-AF65-F5344CB8AC3E}">
        <p14:creationId xmlns:p14="http://schemas.microsoft.com/office/powerpoint/2010/main" val="27790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retrospettivo in cui 136 pazienti anziani (di età superiore ai 60 anni) con forme di AML secondaria (</a:t>
            </a:r>
            <a:r>
              <a:rPr lang="it-IT" dirty="0" err="1"/>
              <a:t>s</a:t>
            </a:r>
            <a:r>
              <a:rPr lang="it-IT" dirty="0"/>
              <a:t>-AML) o correlata </a:t>
            </a:r>
            <a:r>
              <a:rPr lang="it-IT" dirty="0" err="1"/>
              <a:t>all</a:t>
            </a:r>
            <a:r>
              <a:rPr lang="it-IT" dirty="0"/>
              <a:t> terapia (t-AML) sono stati trattati con CPX-351 o regimi chemioterapici con </a:t>
            </a:r>
            <a:r>
              <a:rPr lang="it-IT" dirty="0" err="1"/>
              <a:t>fludarabina</a:t>
            </a:r>
            <a:r>
              <a:rPr lang="it-IT" dirty="0"/>
              <a:t>. Nell’intera popolazione sono state ottenute CR nel 61% dei pazienti, con riscontro di MRD negatività nel 49,4 e nel 53% delle CR tramite MFC e WT1 rispettivamente. Nel gruppo di pazienti trattati con CPX-351 sono state ottenute CR nell’80% dei casi con riscontro di MRD negatività tramite MFC nel 57% dei pazienti in CR, risultati superiori in maniera statisticamente significativa rispetto alla terapia con FLAI. L’ottenimento della MRD si traduce in un vantaggio in termini di sopravvivenza: a due anni l’</a:t>
            </a:r>
            <a:r>
              <a:rPr lang="it-IT" i="1" dirty="0" err="1"/>
              <a:t>overall</a:t>
            </a:r>
            <a:r>
              <a:rPr lang="it-IT" i="1" dirty="0"/>
              <a:t> </a:t>
            </a:r>
            <a:r>
              <a:rPr lang="it-IT" i="1" dirty="0" err="1"/>
              <a:t>survival</a:t>
            </a:r>
            <a:r>
              <a:rPr lang="it-IT" i="1" dirty="0"/>
              <a:t> </a:t>
            </a:r>
            <a:r>
              <a:rPr lang="it-IT" dirty="0"/>
              <a:t>(OS) è stata del 74% in pazienti MRD-negativi e del 36% in pazienti MRD-positivi.</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7</a:t>
            </a:fld>
            <a:endParaRPr lang="it-IT"/>
          </a:p>
        </p:txBody>
      </p:sp>
    </p:spTree>
    <p:extLst>
      <p:ext uri="{BB962C8B-B14F-4D97-AF65-F5344CB8AC3E}">
        <p14:creationId xmlns:p14="http://schemas.microsoft.com/office/powerpoint/2010/main" val="141665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di fase I in pazienti affetti da AML di nuova diagnosi trattati in induzione con </a:t>
            </a:r>
            <a:r>
              <a:rPr lang="it-IT" dirty="0" err="1"/>
              <a:t>gilteritinib</a:t>
            </a:r>
            <a:r>
              <a:rPr lang="it-IT" dirty="0"/>
              <a:t> e 3+7, in consolidamento con </a:t>
            </a:r>
            <a:r>
              <a:rPr lang="it-IT" dirty="0" err="1"/>
              <a:t>gilteritinib</a:t>
            </a:r>
            <a:r>
              <a:rPr lang="it-IT" dirty="0"/>
              <a:t> e cicli di </a:t>
            </a:r>
            <a:r>
              <a:rPr lang="it-IT" dirty="0" err="1"/>
              <a:t>citarabina</a:t>
            </a:r>
            <a:r>
              <a:rPr lang="it-IT" dirty="0"/>
              <a:t> ad alte dosi e in mantenimento con </a:t>
            </a:r>
            <a:r>
              <a:rPr lang="it-IT" dirty="0" err="1"/>
              <a:t>gilteritinib</a:t>
            </a:r>
            <a:r>
              <a:rPr lang="it-IT" dirty="0"/>
              <a:t> agente singolo. Sono stati arruolati 44 pazienti con mutazione di </a:t>
            </a:r>
            <a:r>
              <a:rPr lang="it-IT" i="1" dirty="0"/>
              <a:t>FLT3</a:t>
            </a:r>
            <a:r>
              <a:rPr lang="it-IT" dirty="0"/>
              <a:t> con un follow-up mediano di 35,8 mesi ottenendo CR nell’89,5% dei pazienti trattati con </a:t>
            </a:r>
            <a:r>
              <a:rPr lang="it-IT" dirty="0" err="1"/>
              <a:t>gilteritinib</a:t>
            </a:r>
            <a:r>
              <a:rPr lang="it-IT" dirty="0"/>
              <a:t> al dosaggio di 120 mg e </a:t>
            </a:r>
            <a:r>
              <a:rPr lang="it-IT" i="1" dirty="0"/>
              <a:t>clearance</a:t>
            </a:r>
            <a:r>
              <a:rPr lang="it-IT" dirty="0"/>
              <a:t> di </a:t>
            </a:r>
            <a:r>
              <a:rPr lang="it-IT" i="1" dirty="0"/>
              <a:t>FLT3</a:t>
            </a:r>
            <a:r>
              <a:rPr lang="it-IT" dirty="0"/>
              <a:t>-ITD dopo consolidamento nell’84,6% dei pazienti in CR. </a:t>
            </a:r>
          </a:p>
        </p:txBody>
      </p:sp>
      <p:sp>
        <p:nvSpPr>
          <p:cNvPr id="4" name="Segnaposto numero diapositiva 3"/>
          <p:cNvSpPr>
            <a:spLocks noGrp="1"/>
          </p:cNvSpPr>
          <p:nvPr>
            <p:ph type="sldNum" sz="quarter" idx="5"/>
          </p:nvPr>
        </p:nvSpPr>
        <p:spPr/>
        <p:txBody>
          <a:bodyPr/>
          <a:lstStyle/>
          <a:p>
            <a:fld id="{A367FF81-BA0E-DB41-8EAB-6D08B5F5042F}" type="slidenum">
              <a:rPr lang="it-IT" smtClean="0"/>
              <a:t>8</a:t>
            </a:fld>
            <a:endParaRPr lang="it-IT"/>
          </a:p>
        </p:txBody>
      </p:sp>
    </p:spTree>
    <p:extLst>
      <p:ext uri="{BB962C8B-B14F-4D97-AF65-F5344CB8AC3E}">
        <p14:creationId xmlns:p14="http://schemas.microsoft.com/office/powerpoint/2010/main" val="144935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di fase I nel quale si dimostra che il trattamento con </a:t>
            </a:r>
            <a:r>
              <a:rPr lang="it-IT" dirty="0" err="1"/>
              <a:t>gilteritinib</a:t>
            </a:r>
            <a:r>
              <a:rPr lang="it-IT" dirty="0"/>
              <a:t> in associazione a chemioterapia conferisce a questi pazienti un vantaggio di sopravvivenza con una OS mediana non raggiunta.</a:t>
            </a:r>
          </a:p>
          <a:p>
            <a:endParaRPr lang="it-IT" dirty="0"/>
          </a:p>
        </p:txBody>
      </p:sp>
      <p:sp>
        <p:nvSpPr>
          <p:cNvPr id="4" name="Segnaposto numero diapositiva 3"/>
          <p:cNvSpPr>
            <a:spLocks noGrp="1"/>
          </p:cNvSpPr>
          <p:nvPr>
            <p:ph type="sldNum" sz="quarter" idx="5"/>
          </p:nvPr>
        </p:nvSpPr>
        <p:spPr/>
        <p:txBody>
          <a:bodyPr/>
          <a:lstStyle/>
          <a:p>
            <a:fld id="{A367FF81-BA0E-DB41-8EAB-6D08B5F5042F}" type="slidenum">
              <a:rPr lang="it-IT" smtClean="0"/>
              <a:t>9</a:t>
            </a:fld>
            <a:endParaRPr lang="it-IT"/>
          </a:p>
        </p:txBody>
      </p:sp>
    </p:spTree>
    <p:extLst>
      <p:ext uri="{BB962C8B-B14F-4D97-AF65-F5344CB8AC3E}">
        <p14:creationId xmlns:p14="http://schemas.microsoft.com/office/powerpoint/2010/main" val="2573626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cxnSp>
        <p:nvCxnSpPr>
          <p:cNvPr id="9" name="Connettore 1 8">
            <a:extLst>
              <a:ext uri="{FF2B5EF4-FFF2-40B4-BE49-F238E27FC236}">
                <a16:creationId xmlns:a16="http://schemas.microsoft.com/office/drawing/2014/main" id="{71B38161-F433-E340-8C91-4ED1C79D052C}"/>
              </a:ext>
            </a:extLst>
          </p:cNvPr>
          <p:cNvCxnSpPr/>
          <p:nvPr userDrawn="1"/>
        </p:nvCxnSpPr>
        <p:spPr>
          <a:xfrm>
            <a:off x="0" y="826337"/>
            <a:ext cx="12192000" cy="0"/>
          </a:xfrm>
          <a:prstGeom prst="line">
            <a:avLst/>
          </a:prstGeom>
          <a:ln w="25400">
            <a:solidFill>
              <a:srgbClr val="472165"/>
            </a:solidFill>
          </a:ln>
        </p:spPr>
        <p:style>
          <a:lnRef idx="1">
            <a:schemeClr val="accent1"/>
          </a:lnRef>
          <a:fillRef idx="0">
            <a:schemeClr val="accent1"/>
          </a:fillRef>
          <a:effectRef idx="0">
            <a:schemeClr val="accent1"/>
          </a:effectRef>
          <a:fontRef idx="minor">
            <a:schemeClr val="tx1"/>
          </a:fontRef>
        </p:style>
      </p:cxnSp>
      <p:pic>
        <p:nvPicPr>
          <p:cNvPr id="15" name="Immagine 14">
            <a:extLst>
              <a:ext uri="{FF2B5EF4-FFF2-40B4-BE49-F238E27FC236}">
                <a16:creationId xmlns:a16="http://schemas.microsoft.com/office/drawing/2014/main" id="{478FB348-2C4B-C14E-9DBD-50C132321D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461229" y="2436177"/>
            <a:ext cx="6883051" cy="1960597"/>
          </a:xfrm>
          <a:prstGeom prst="rect">
            <a:avLst/>
          </a:prstGeom>
        </p:spPr>
      </p:pic>
      <p:sp>
        <p:nvSpPr>
          <p:cNvPr id="2" name="Titolo 1">
            <a:extLst>
              <a:ext uri="{FF2B5EF4-FFF2-40B4-BE49-F238E27FC236}">
                <a16:creationId xmlns:a16="http://schemas.microsoft.com/office/drawing/2014/main" id="{1469D2E8-E506-6644-86C8-9B867BFE140E}"/>
              </a:ext>
            </a:extLst>
          </p:cNvPr>
          <p:cNvSpPr>
            <a:spLocks noGrp="1"/>
          </p:cNvSpPr>
          <p:nvPr>
            <p:ph type="title" hasCustomPrompt="1"/>
          </p:nvPr>
        </p:nvSpPr>
        <p:spPr>
          <a:xfrm>
            <a:off x="2227007" y="130632"/>
            <a:ext cx="9964994" cy="591671"/>
          </a:xfrm>
        </p:spPr>
        <p:txBody>
          <a:bodyPr>
            <a:normAutofit/>
          </a:bodyPr>
          <a:lstStyle>
            <a:lvl1pPr>
              <a:defRPr sz="1800"/>
            </a:lvl1pPr>
          </a:lstStyle>
          <a:p>
            <a:r>
              <a:rPr lang="it-IT" dirty="0"/>
              <a:t>FARE CLIC PER MODIFICARE LO STILE DEL TITOLO DELLO SCHEMA</a:t>
            </a:r>
          </a:p>
        </p:txBody>
      </p:sp>
    </p:spTree>
    <p:extLst>
      <p:ext uri="{BB962C8B-B14F-4D97-AF65-F5344CB8AC3E}">
        <p14:creationId xmlns:p14="http://schemas.microsoft.com/office/powerpoint/2010/main" val="237635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EEF884-89AC-CB42-8559-57B218FA6B0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6F7749-D23D-1244-95BA-BF1801368C6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CF01D4-283F-9342-9C32-77D0ED547F74}"/>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5" name="Segnaposto piè di pagina 4">
            <a:extLst>
              <a:ext uri="{FF2B5EF4-FFF2-40B4-BE49-F238E27FC236}">
                <a16:creationId xmlns:a16="http://schemas.microsoft.com/office/drawing/2014/main" id="{AC263AD1-8F04-CB44-B539-27EDAFA846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4EDCC5-DE6A-3149-A0E1-57E4E470BA5A}"/>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157878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C7EAAC-C1ED-3544-8156-ADE25221E7A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68B7828-56D1-2440-9024-390A934CD50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B0DBC9-BB96-AB42-86E6-4A4A5769466C}"/>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5" name="Segnaposto piè di pagina 4">
            <a:extLst>
              <a:ext uri="{FF2B5EF4-FFF2-40B4-BE49-F238E27FC236}">
                <a16:creationId xmlns:a16="http://schemas.microsoft.com/office/drawing/2014/main" id="{DB92D61E-56AF-2443-B147-3B8423A2D7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D37F68-3841-BE47-9AD7-77435E87E9AD}"/>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5506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C1040A-95FA-4344-9C5A-EC2832D83C5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734CFD0-846F-4442-8E23-380D028BBA8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94D0C0-5C81-A741-9CE2-0CF543C1171F}"/>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5" name="Segnaposto piè di pagina 4">
            <a:extLst>
              <a:ext uri="{FF2B5EF4-FFF2-40B4-BE49-F238E27FC236}">
                <a16:creationId xmlns:a16="http://schemas.microsoft.com/office/drawing/2014/main" id="{64BB7B43-4C43-D748-BEF0-55841B0B40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DD78C2-84CB-7F4A-8CE5-B69EDE0BBDA1}"/>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27643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575891-11DC-B44C-9AC5-154D17F522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3FA921D-BD1D-AE48-8ECA-8E8639B80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602DB2-0C96-F741-83F6-4B3B6F44E197}"/>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5" name="Segnaposto piè di pagina 4">
            <a:extLst>
              <a:ext uri="{FF2B5EF4-FFF2-40B4-BE49-F238E27FC236}">
                <a16:creationId xmlns:a16="http://schemas.microsoft.com/office/drawing/2014/main" id="{CAE95356-1426-D64D-AA51-C932CE4C70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475327-5B29-204B-9CC8-52DF113A6B85}"/>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186802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748213-8A1B-1B42-A638-E69F565C3C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381740-0BDD-914F-86E5-353821A6C02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9C72E8D-41A9-844F-8860-CC6E61FEDA1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229A26F-48C7-A840-BB59-3E893B3872C9}"/>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6" name="Segnaposto piè di pagina 5">
            <a:extLst>
              <a:ext uri="{FF2B5EF4-FFF2-40B4-BE49-F238E27FC236}">
                <a16:creationId xmlns:a16="http://schemas.microsoft.com/office/drawing/2014/main" id="{B461450D-24F7-064D-B259-B8B0AB89C9B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286E6B-A2B0-5A40-92B5-60AFA503EF41}"/>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240349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D3CBC0-B91A-B341-888C-891C779ACB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2E980A-AB4B-9449-8E6A-27F1408BE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E58FEB0-331A-A04E-843A-BA0F9620D08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40B5B5-C0E7-AD49-8D31-D04FDF6EC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4C6AFED-FA0A-514F-8E62-3CADC723C63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76CD10C-C400-384E-94B2-E80C67A4A8BA}"/>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8" name="Segnaposto piè di pagina 7">
            <a:extLst>
              <a:ext uri="{FF2B5EF4-FFF2-40B4-BE49-F238E27FC236}">
                <a16:creationId xmlns:a16="http://schemas.microsoft.com/office/drawing/2014/main" id="{28625268-E08F-BA4A-BBCF-63691DBA2C8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9FD3C7B-DC6A-F048-AA02-D5290F5624EA}"/>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70588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DC789-B365-E14D-914A-23F4DAF2C1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D114FED-B844-E849-A171-0269EF5172FF}"/>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4" name="Segnaposto piè di pagina 3">
            <a:extLst>
              <a:ext uri="{FF2B5EF4-FFF2-40B4-BE49-F238E27FC236}">
                <a16:creationId xmlns:a16="http://schemas.microsoft.com/office/drawing/2014/main" id="{C3A7E806-5A6E-CB44-B82C-94304ECB438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3C5974B-C700-1F4C-BF7A-B3164E7E6DFE}"/>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414801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6294E9-02B3-804D-B295-514A98A1C707}"/>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3" name="Segnaposto piè di pagina 2">
            <a:extLst>
              <a:ext uri="{FF2B5EF4-FFF2-40B4-BE49-F238E27FC236}">
                <a16:creationId xmlns:a16="http://schemas.microsoft.com/office/drawing/2014/main" id="{ADFBF79D-ECA6-BD40-BAE0-F453B50E9CA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AD026D-C6CE-B94D-B755-09911D68D1E2}"/>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43323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2F6F7-AC20-AC4F-AA90-32FBB08BD4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3577828-BF78-714A-9D7B-28F3362F3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82235DB-C976-984F-9DE6-EBD167910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6E4B61-B673-8E4C-AE61-FBAEE5D6FAFF}"/>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6" name="Segnaposto piè di pagina 5">
            <a:extLst>
              <a:ext uri="{FF2B5EF4-FFF2-40B4-BE49-F238E27FC236}">
                <a16:creationId xmlns:a16="http://schemas.microsoft.com/office/drawing/2014/main" id="{C27E2076-C2CE-BE46-B83E-B8E6961B4D8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19DD714-92D6-B54A-ACB0-DD4C2A3CABEB}"/>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90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36652-2D69-0F47-9ECC-5C3F5B9954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D6EE8D-5824-FC4B-88DD-3276314F6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7A404BE-8FDB-894F-847E-85D46D0E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C887B-E74F-5F4E-9B1A-C14FCF2F59DA}"/>
              </a:ext>
            </a:extLst>
          </p:cNvPr>
          <p:cNvSpPr>
            <a:spLocks noGrp="1"/>
          </p:cNvSpPr>
          <p:nvPr>
            <p:ph type="dt" sz="half" idx="10"/>
          </p:nvPr>
        </p:nvSpPr>
        <p:spPr/>
        <p:txBody>
          <a:bodyPr/>
          <a:lstStyle/>
          <a:p>
            <a:fld id="{16124CFD-2A6C-8E4F-9DEB-3605643CAA9C}" type="datetimeFigureOut">
              <a:rPr lang="it-IT" smtClean="0"/>
              <a:t>28/07/21</a:t>
            </a:fld>
            <a:endParaRPr lang="it-IT"/>
          </a:p>
        </p:txBody>
      </p:sp>
      <p:sp>
        <p:nvSpPr>
          <p:cNvPr id="6" name="Segnaposto piè di pagina 5">
            <a:extLst>
              <a:ext uri="{FF2B5EF4-FFF2-40B4-BE49-F238E27FC236}">
                <a16:creationId xmlns:a16="http://schemas.microsoft.com/office/drawing/2014/main" id="{88294BA2-0F49-3247-BD32-E55DF4CC050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DFF831-0F55-3A49-BF20-DEACEB2102C6}"/>
              </a:ext>
            </a:extLst>
          </p:cNvPr>
          <p:cNvSpPr>
            <a:spLocks noGrp="1"/>
          </p:cNvSpPr>
          <p:nvPr>
            <p:ph type="sldNum" sz="quarter" idx="12"/>
          </p:nvPr>
        </p:nvSpPr>
        <p:spPr/>
        <p:txBody>
          <a:bodyPr/>
          <a:lstStyle/>
          <a:p>
            <a:fld id="{8C6A72AA-61F5-274D-B2F9-FA5606E059A2}" type="slidenum">
              <a:rPr lang="it-IT" smtClean="0"/>
              <a:t>‹N›</a:t>
            </a:fld>
            <a:endParaRPr lang="it-IT"/>
          </a:p>
        </p:txBody>
      </p:sp>
    </p:spTree>
    <p:extLst>
      <p:ext uri="{BB962C8B-B14F-4D97-AF65-F5344CB8AC3E}">
        <p14:creationId xmlns:p14="http://schemas.microsoft.com/office/powerpoint/2010/main" val="76738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DE29ED7-485B-0244-8661-57D57198A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A84416E1-B3C2-724D-9795-117269ADC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CDAD13-75B5-E14C-A927-43E7BBAE3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6124CFD-2A6C-8E4F-9DEB-3605643CAA9C}" type="datetimeFigureOut">
              <a:rPr lang="it-IT" smtClean="0"/>
              <a:pPr/>
              <a:t>28/07/21</a:t>
            </a:fld>
            <a:endParaRPr lang="it-IT"/>
          </a:p>
        </p:txBody>
      </p:sp>
      <p:sp>
        <p:nvSpPr>
          <p:cNvPr id="5" name="Segnaposto piè di pagina 4">
            <a:extLst>
              <a:ext uri="{FF2B5EF4-FFF2-40B4-BE49-F238E27FC236}">
                <a16:creationId xmlns:a16="http://schemas.microsoft.com/office/drawing/2014/main" id="{3D9742CA-DDEB-EF44-A3EF-498795F20B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it-IT"/>
          </a:p>
        </p:txBody>
      </p:sp>
      <p:sp>
        <p:nvSpPr>
          <p:cNvPr id="6" name="Segnaposto numero diapositiva 5">
            <a:extLst>
              <a:ext uri="{FF2B5EF4-FFF2-40B4-BE49-F238E27FC236}">
                <a16:creationId xmlns:a16="http://schemas.microsoft.com/office/drawing/2014/main" id="{0D6340E0-F321-424C-89EC-7A863E650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6A72AA-61F5-274D-B2F9-FA5606E059A2}" type="slidenum">
              <a:rPr lang="it-IT" smtClean="0"/>
              <a:pPr/>
              <a:t>‹N›</a:t>
            </a:fld>
            <a:endParaRPr lang="it-IT"/>
          </a:p>
        </p:txBody>
      </p:sp>
    </p:spTree>
    <p:extLst>
      <p:ext uri="{BB962C8B-B14F-4D97-AF65-F5344CB8AC3E}">
        <p14:creationId xmlns:p14="http://schemas.microsoft.com/office/powerpoint/2010/main" val="238680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shpublications.org/hematology/article/2020/1/57/474303/Management-of-toxicities-associated-with-target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4538/nigel.russell.sequential.ncri.aml.trials.show.consistent.benefit.for.ric.html?f=listing=3*browseby=8*sortby=1*media=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4539/hartmut.dhner.survival.outcomes.from.the.quazar.aml-001.trial.with.oral.html?f=menu=6*browseby=8*sortby=2*media=3*ce_id=2035*label=21988*ot_id=25551*marker=128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ehaweb.org/eha/2021/eha2021-virtual-congress/324539/hartmut.dhner.survival.outcomes.from.the.quazar.aml-001.trial.with.oral.html?f=menu=6*browseby=8*sortby=2*media=3*ce_id=2035*label=21988*ot_id=25551*marker=1285"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library.ehaweb.org/eha/2021/eha2021-virtual-congress/324539/hartmut.dhner.survival.outcomes.from.the.quazar.aml-001.trial.with.oral.html?f=menu=6*browseby=8*sortby=2*media=3*ce_id=2035*label=21988*ot_id=25551*marker=1285"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library.ehaweb.org/eha/2021/eha2021-virtual-congress/325199/farhad.ravandi.hematologic.adverse.events.and.management.strategies.for.html?f=listing=4*browseby=8*sortby=2*media=3*ce_id=2035*ot_id=25551*marker=1286"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5200/clara.chen.comparative.efficacy.of.oral.versus.injectable.azacitidine.in.html?f=listing=3*browseby=8*sortby=1*media=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ibrary.ehaweb.org/eha/2021/eha2021-virtual-congress/324546/stphane.de.botton.effect.of.olutasidenib.28ft-210229.on.complete.remissions.in.html?f=menu=6*browseby=8*sortby=2*media=3*ce_id=2035*ot_id=25551*marker=1285*featured=1728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library.ehaweb.org/eha/2021/eha2021-virtual-congress/324544/curtis.lachowiez.a.phase.ib.ii.study.of.ivosidenib.with.venetoclax.2B.-.html?f=listing=0*browseby=8*sortby=1*search=a+phase+ib/ii+study+ivosidenib+venetoclax++/-+azacitidine+idh1+mutated+myeloid+malignanci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4544/curtis.lachowiez.a.phase.ib.ii.study.of.ivosidenib.with.venetoclax.2B.-.html?f=listing=0*browseby=8*sortby=1*search=a+phase+ib/ii+study+ivosidenib+venetoclax++/-+azacitidine+idh1+mutated+myeloid+malignanc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5231/sangeetha.venugopal.efficacy.and.safety.of.enasidenib.and.azacitidine.html?f=listing=3*browseby=8*sortby=1*media=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ehaweb.org/eha/2021/eha2021-virtual-congress/324543/jessica.k.altman.efficacy.and.safety.of.venetoclax.in.combination.with.html?f=listing=0*browseby=8*sortby=2*search=tki"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ehaweb.org/eha/2021/eha2021-virtual-congress/324543/jessica.k.altman.efficacy.and.safety.of.venetoclax.in.combination.with.html?f=listing=0*browseby=8*sortby=2*search=tki"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brary.ehaweb.org/eha/2021/eha2021-virtual-congress/325184/musa.yilmaz.quizartinib.with.decitabine.and.venetoclax.28triplet29.is.highly.html?f=listing=3*browseby=8*sortby=1*media=1"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library.ehaweb.org/eha/2021/eha2021-virtual-congress/324545/keith.w.pratz.measurable.residual.disease.response.in.acute.myeloid.leukemia.html?f=listing=3*browseby=8*sortby=1*media=1"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s://library.ehaweb.org/eha/2021/eha2021-virtual-congress/324545/keith.w.pratz.measurable.residual.disease.response.in.acute.myeloid.leukemia.html?f=listing=3*browseby=8*sortby=1*media=1" TargetMode="Externa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s://library.ehaweb.org/eha/2021/eha2021-virtual-congress/324545/keith.w.pratz.measurable.residual.disease.response.in.acute.myeloid.leukemia.html?f=listing=3*browseby=8*sortby=1*media=1" TargetMode="Externa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5198/deanna.brackman.relationship.between.venetoclax.exposure.and.post-remission.html?f=listing=3*browseby=8*sortby=1*media=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library.ehaweb.org/eha/2021/eha2021-virtual-congress/325183/chong.chyn.chua.treatment.free.remission.28tfr29.after.ceasing.venetoclax-based.html?f=listing=0*browseby=8*sortby=2*search=venetoclax" TargetMode="Externa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y.ehaweb.org/eha/2021/eha2021-virtual-congress/324547/rabia.shahswar.flavida.chemotherapy.induces.mrd-negative.remission.in.patients.html?f=listing=3*browseby=8*sortby=1*media=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library.ehaweb.org/eha/2021/eha2021-virtual-congress/325196/vinod.pullarkat.preliminary.results.of.v-fast.a.phase.1b.master.trial.to.html?f=listing=0*browseby=8*sortby=2*topic=1574*search=cp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ehaweb.org/eha/2021/eha2021-virtual-congress/325219/fabio.guolo.prognostic.impact.of.minimal.redisual.disease.assessment.in.html?f=listing=0*browseby=8*sortby=2*topic=1574*search=c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ehaweb.org/eha/2021/eha2021-virtual-congress/325191/keith.w.pratz.a.phase.1.study.of.gilteritinib.in.combination.with.induction.html?f=listing=3*browseby=8*sortby=1*media=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library.ehaweb.org/eha/2021/eha2021-virtual-congress/325191/keith.w.pratz.a.phase.1.study.of.gilteritinib.in.combination.with.induction.html?f=listing=3*browseby=8*sortby=1*media=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BFD64BB-0380-D04D-9ECB-042D349102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a:noFill/>
        </p:spPr>
      </p:pic>
      <p:sp>
        <p:nvSpPr>
          <p:cNvPr id="2" name="Rettangolo 1">
            <a:extLst>
              <a:ext uri="{FF2B5EF4-FFF2-40B4-BE49-F238E27FC236}">
                <a16:creationId xmlns:a16="http://schemas.microsoft.com/office/drawing/2014/main" id="{B479413C-A684-8844-AFAD-9216ECB89661}"/>
              </a:ext>
            </a:extLst>
          </p:cNvPr>
          <p:cNvSpPr/>
          <p:nvPr/>
        </p:nvSpPr>
        <p:spPr>
          <a:xfrm>
            <a:off x="3706091" y="0"/>
            <a:ext cx="47798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C7272746-1616-494A-8186-D97588C640B9}"/>
              </a:ext>
            </a:extLst>
          </p:cNvPr>
          <p:cNvSpPr/>
          <p:nvPr/>
        </p:nvSpPr>
        <p:spPr>
          <a:xfrm>
            <a:off x="3362757" y="1455824"/>
            <a:ext cx="5461819" cy="830997"/>
          </a:xfrm>
          <a:prstGeom prst="rect">
            <a:avLst/>
          </a:prstGeom>
        </p:spPr>
        <p:txBody>
          <a:bodyPr wrap="square">
            <a:spAutoFit/>
          </a:bodyPr>
          <a:lstStyle/>
          <a:p>
            <a:pPr algn="ctr"/>
            <a:r>
              <a:rPr lang="it-IT" sz="2400" dirty="0">
                <a:latin typeface="Arial" panose="020B0604020202020204" pitchFamily="34" charset="0"/>
                <a:cs typeface="Arial" panose="020B0604020202020204" pitchFamily="34" charset="0"/>
              </a:rPr>
              <a:t>Leucemia mieloide acuta</a:t>
            </a:r>
          </a:p>
          <a:p>
            <a:pPr algn="ctr"/>
            <a:r>
              <a:rPr lang="it-IT" sz="2400" b="1" dirty="0">
                <a:latin typeface="Arial" panose="020B0604020202020204" pitchFamily="34" charset="0"/>
                <a:cs typeface="Arial" panose="020B0604020202020204" pitchFamily="34" charset="0"/>
              </a:rPr>
              <a:t>Update da EHA 2021</a:t>
            </a:r>
          </a:p>
        </p:txBody>
      </p:sp>
      <p:cxnSp>
        <p:nvCxnSpPr>
          <p:cNvPr id="8" name="Connettore 1 7">
            <a:extLst>
              <a:ext uri="{FF2B5EF4-FFF2-40B4-BE49-F238E27FC236}">
                <a16:creationId xmlns:a16="http://schemas.microsoft.com/office/drawing/2014/main" id="{63652AF7-2BF0-EE41-BD2F-217A123B289A}"/>
              </a:ext>
            </a:extLst>
          </p:cNvPr>
          <p:cNvCxnSpPr>
            <a:cxnSpLocks/>
          </p:cNvCxnSpPr>
          <p:nvPr/>
        </p:nvCxnSpPr>
        <p:spPr>
          <a:xfrm>
            <a:off x="4347670" y="1357761"/>
            <a:ext cx="3441240" cy="0"/>
          </a:xfrm>
          <a:prstGeom prst="line">
            <a:avLst/>
          </a:prstGeom>
          <a:ln w="12700">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1F848DBD-F6CD-BB42-A685-30EAADA86A18}"/>
              </a:ext>
            </a:extLst>
          </p:cNvPr>
          <p:cNvCxnSpPr>
            <a:cxnSpLocks/>
          </p:cNvCxnSpPr>
          <p:nvPr/>
        </p:nvCxnSpPr>
        <p:spPr>
          <a:xfrm>
            <a:off x="4347670" y="2416238"/>
            <a:ext cx="3441240" cy="0"/>
          </a:xfrm>
          <a:prstGeom prst="line">
            <a:avLst/>
          </a:prstGeom>
          <a:ln w="12700">
            <a:solidFill>
              <a:srgbClr val="472165"/>
            </a:solidFill>
          </a:ln>
        </p:spPr>
        <p:style>
          <a:lnRef idx="1">
            <a:schemeClr val="accent1"/>
          </a:lnRef>
          <a:fillRef idx="0">
            <a:schemeClr val="accent1"/>
          </a:fillRef>
          <a:effectRef idx="0">
            <a:schemeClr val="accent1"/>
          </a:effectRef>
          <a:fontRef idx="minor">
            <a:schemeClr val="tx1"/>
          </a:fontRef>
        </p:style>
      </p:cxnSp>
      <p:sp>
        <p:nvSpPr>
          <p:cNvPr id="9" name="Sottotitolo 2">
            <a:extLst>
              <a:ext uri="{FF2B5EF4-FFF2-40B4-BE49-F238E27FC236}">
                <a16:creationId xmlns:a16="http://schemas.microsoft.com/office/drawing/2014/main" id="{FB34799D-AEEC-8740-BF7A-9B60A13EAF92}"/>
              </a:ext>
            </a:extLst>
          </p:cNvPr>
          <p:cNvSpPr txBox="1">
            <a:spLocks/>
          </p:cNvSpPr>
          <p:nvPr/>
        </p:nvSpPr>
        <p:spPr>
          <a:xfrm>
            <a:off x="4047150" y="2703862"/>
            <a:ext cx="4093029" cy="29481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en-US" sz="1050" b="1" dirty="0">
              <a:solidFill>
                <a:srgbClr val="0563C1"/>
              </a:solidFill>
              <a:hlinkClick r:id="rId4">
                <a:extLst>
                  <a:ext uri="{A12FA001-AC4F-418D-AE19-62706E023703}">
                    <ahyp:hlinkClr xmlns:ahyp="http://schemas.microsoft.com/office/drawing/2018/hyperlinkcolor" val="tx"/>
                  </a:ext>
                </a:extLst>
              </a:hlinkClick>
            </a:endParaRPr>
          </a:p>
          <a:p>
            <a:pPr marL="0" indent="0" algn="ctr">
              <a:lnSpc>
                <a:spcPct val="100000"/>
              </a:lnSpc>
              <a:spcBef>
                <a:spcPts val="0"/>
              </a:spcBef>
              <a:buNone/>
            </a:pPr>
            <a:r>
              <a:rPr lang="en-US" sz="1200" b="1" dirty="0">
                <a:solidFill>
                  <a:schemeClr val="tx1">
                    <a:lumMod val="65000"/>
                    <a:lumOff val="35000"/>
                  </a:schemeClr>
                </a:solidFill>
              </a:rPr>
              <a:t>Caterina </a:t>
            </a:r>
            <a:r>
              <a:rPr lang="en-US" sz="1200" b="1" dirty="0" err="1">
                <a:solidFill>
                  <a:schemeClr val="tx1">
                    <a:lumMod val="65000"/>
                    <a:lumOff val="35000"/>
                  </a:schemeClr>
                </a:solidFill>
              </a:rPr>
              <a:t>Alati</a:t>
            </a:r>
            <a:br>
              <a:rPr lang="en-US" sz="1200" b="1" dirty="0">
                <a:solidFill>
                  <a:schemeClr val="tx1">
                    <a:lumMod val="65000"/>
                    <a:lumOff val="35000"/>
                  </a:schemeClr>
                </a:solidFill>
              </a:rPr>
            </a:br>
            <a:r>
              <a:rPr lang="en-US" sz="1200" dirty="0">
                <a:solidFill>
                  <a:schemeClr val="tx1">
                    <a:lumMod val="65000"/>
                    <a:lumOff val="35000"/>
                  </a:schemeClr>
                </a:solidFill>
              </a:rPr>
              <a:t>U.O. </a:t>
            </a:r>
            <a:r>
              <a:rPr lang="en-US" sz="1200" dirty="0" err="1">
                <a:solidFill>
                  <a:schemeClr val="tx1">
                    <a:lumMod val="65000"/>
                    <a:lumOff val="35000"/>
                  </a:schemeClr>
                </a:solidFill>
              </a:rPr>
              <a:t>Ematologia</a:t>
            </a:r>
            <a:endParaRPr lang="en-US" sz="1200" dirty="0">
              <a:solidFill>
                <a:schemeClr val="tx1">
                  <a:lumMod val="65000"/>
                  <a:lumOff val="35000"/>
                </a:schemeClr>
              </a:solidFill>
            </a:endParaRPr>
          </a:p>
          <a:p>
            <a:pPr marL="0" indent="0" algn="ctr">
              <a:spcBef>
                <a:spcPts val="0"/>
              </a:spcBef>
              <a:buNone/>
            </a:pPr>
            <a:r>
              <a:rPr lang="en-US" sz="1200" dirty="0">
                <a:solidFill>
                  <a:schemeClr val="tx1">
                    <a:lumMod val="65000"/>
                    <a:lumOff val="35000"/>
                  </a:schemeClr>
                </a:solidFill>
              </a:rPr>
              <a:t>A.O. Bianchi </a:t>
            </a:r>
            <a:r>
              <a:rPr lang="en-US" sz="1200" dirty="0" err="1">
                <a:solidFill>
                  <a:schemeClr val="tx1">
                    <a:lumMod val="65000"/>
                    <a:lumOff val="35000"/>
                  </a:schemeClr>
                </a:solidFill>
              </a:rPr>
              <a:t>Melacrino</a:t>
            </a:r>
            <a:r>
              <a:rPr lang="en-US" sz="1200" dirty="0">
                <a:solidFill>
                  <a:schemeClr val="tx1">
                    <a:lumMod val="65000"/>
                    <a:lumOff val="35000"/>
                  </a:schemeClr>
                </a:solidFill>
              </a:rPr>
              <a:t> Morelli</a:t>
            </a:r>
          </a:p>
          <a:p>
            <a:pPr marL="0" indent="0" algn="ctr">
              <a:spcBef>
                <a:spcPts val="0"/>
              </a:spcBef>
              <a:buNone/>
            </a:pPr>
            <a:r>
              <a:rPr lang="en-US" sz="1200" dirty="0">
                <a:solidFill>
                  <a:schemeClr val="tx1">
                    <a:lumMod val="65000"/>
                    <a:lumOff val="35000"/>
                  </a:schemeClr>
                </a:solidFill>
              </a:rPr>
              <a:t> Reggio Calabria</a:t>
            </a:r>
          </a:p>
          <a:p>
            <a:pPr marL="0" indent="0" algn="ctr">
              <a:spcBef>
                <a:spcPts val="1200"/>
              </a:spcBef>
              <a:buNone/>
            </a:pPr>
            <a:br>
              <a:rPr lang="en-US" sz="1200" b="1" dirty="0">
                <a:solidFill>
                  <a:schemeClr val="tx1">
                    <a:lumMod val="65000"/>
                    <a:lumOff val="35000"/>
                  </a:schemeClr>
                </a:solidFill>
              </a:rPr>
            </a:br>
            <a:r>
              <a:rPr lang="en-US" sz="1200" b="1" dirty="0" err="1">
                <a:solidFill>
                  <a:schemeClr val="tx1">
                    <a:lumMod val="65000"/>
                    <a:lumOff val="35000"/>
                  </a:schemeClr>
                </a:solidFill>
              </a:rPr>
              <a:t>Felicetto</a:t>
            </a:r>
            <a:r>
              <a:rPr lang="en-US" sz="1200" b="1" dirty="0">
                <a:solidFill>
                  <a:schemeClr val="tx1">
                    <a:lumMod val="65000"/>
                    <a:lumOff val="35000"/>
                  </a:schemeClr>
                </a:solidFill>
              </a:rPr>
              <a:t> Ferrara</a:t>
            </a:r>
          </a:p>
          <a:p>
            <a:pPr marL="0" indent="0" algn="ctr">
              <a:spcBef>
                <a:spcPts val="0"/>
              </a:spcBef>
              <a:buNone/>
            </a:pPr>
            <a:r>
              <a:rPr lang="en-US" sz="1200" dirty="0" err="1">
                <a:solidFill>
                  <a:schemeClr val="tx1">
                    <a:lumMod val="65000"/>
                    <a:lumOff val="35000"/>
                  </a:schemeClr>
                </a:solidFill>
              </a:rPr>
              <a:t>Divisione</a:t>
            </a:r>
            <a:r>
              <a:rPr lang="en-US" sz="1200" dirty="0">
                <a:solidFill>
                  <a:schemeClr val="tx1">
                    <a:lumMod val="65000"/>
                    <a:lumOff val="35000"/>
                  </a:schemeClr>
                </a:solidFill>
              </a:rPr>
              <a:t> di </a:t>
            </a:r>
            <a:r>
              <a:rPr lang="en-US" sz="1200" dirty="0" err="1">
                <a:solidFill>
                  <a:schemeClr val="tx1">
                    <a:lumMod val="65000"/>
                    <a:lumOff val="35000"/>
                  </a:schemeClr>
                </a:solidFill>
              </a:rPr>
              <a:t>Ematologia</a:t>
            </a:r>
            <a:br>
              <a:rPr lang="en-US" sz="1200" dirty="0">
                <a:solidFill>
                  <a:schemeClr val="tx1">
                    <a:lumMod val="65000"/>
                    <a:lumOff val="35000"/>
                  </a:schemeClr>
                </a:solidFill>
              </a:rPr>
            </a:br>
            <a:r>
              <a:rPr lang="en-US" sz="1200" dirty="0">
                <a:solidFill>
                  <a:schemeClr val="tx1">
                    <a:lumMod val="65000"/>
                    <a:lumOff val="35000"/>
                  </a:schemeClr>
                </a:solidFill>
              </a:rPr>
              <a:t>A.O.R.N. Antonio Cardarelli</a:t>
            </a:r>
            <a:br>
              <a:rPr lang="en-US" sz="1200" dirty="0">
                <a:solidFill>
                  <a:schemeClr val="tx1">
                    <a:lumMod val="65000"/>
                    <a:lumOff val="35000"/>
                  </a:schemeClr>
                </a:solidFill>
              </a:rPr>
            </a:br>
            <a:r>
              <a:rPr lang="en-US" sz="1200" dirty="0">
                <a:solidFill>
                  <a:schemeClr val="tx1">
                    <a:lumMod val="65000"/>
                    <a:lumOff val="35000"/>
                  </a:schemeClr>
                </a:solidFill>
              </a:rPr>
              <a:t>Napoli </a:t>
            </a:r>
          </a:p>
          <a:p>
            <a:pPr marL="0" indent="0" algn="ctr">
              <a:spcBef>
                <a:spcPts val="1200"/>
              </a:spcBef>
              <a:buNone/>
            </a:pPr>
            <a:br>
              <a:rPr lang="en-US" sz="1200" dirty="0">
                <a:solidFill>
                  <a:schemeClr val="tx1">
                    <a:lumMod val="65000"/>
                    <a:lumOff val="35000"/>
                  </a:schemeClr>
                </a:solidFill>
              </a:rPr>
            </a:br>
            <a:r>
              <a:rPr lang="en-US" sz="1200" b="1" dirty="0">
                <a:solidFill>
                  <a:schemeClr val="tx1">
                    <a:lumMod val="65000"/>
                    <a:lumOff val="35000"/>
                  </a:schemeClr>
                </a:solidFill>
              </a:rPr>
              <a:t>Giuseppe Rossi</a:t>
            </a:r>
          </a:p>
          <a:p>
            <a:pPr marL="0" indent="0" algn="ctr">
              <a:spcBef>
                <a:spcPts val="0"/>
              </a:spcBef>
              <a:buNone/>
            </a:pPr>
            <a:r>
              <a:rPr lang="en-US" sz="1200" dirty="0" err="1">
                <a:solidFill>
                  <a:schemeClr val="tx1">
                    <a:lumMod val="65000"/>
                    <a:lumOff val="35000"/>
                  </a:schemeClr>
                </a:solidFill>
              </a:rPr>
              <a:t>Struttura</a:t>
            </a:r>
            <a:r>
              <a:rPr lang="en-US" sz="1200" dirty="0">
                <a:solidFill>
                  <a:schemeClr val="tx1">
                    <a:lumMod val="65000"/>
                    <a:lumOff val="35000"/>
                  </a:schemeClr>
                </a:solidFill>
              </a:rPr>
              <a:t> </a:t>
            </a:r>
            <a:r>
              <a:rPr lang="en-US" sz="1200" dirty="0" err="1">
                <a:solidFill>
                  <a:schemeClr val="tx1">
                    <a:lumMod val="65000"/>
                    <a:lumOff val="35000"/>
                  </a:schemeClr>
                </a:solidFill>
              </a:rPr>
              <a:t>Complessa</a:t>
            </a:r>
            <a:r>
              <a:rPr lang="en-US" sz="1200" dirty="0">
                <a:solidFill>
                  <a:schemeClr val="tx1">
                    <a:lumMod val="65000"/>
                    <a:lumOff val="35000"/>
                  </a:schemeClr>
                </a:solidFill>
              </a:rPr>
              <a:t> di </a:t>
            </a:r>
            <a:r>
              <a:rPr lang="en-US" sz="1200" dirty="0" err="1">
                <a:solidFill>
                  <a:schemeClr val="tx1">
                    <a:lumMod val="65000"/>
                    <a:lumOff val="35000"/>
                  </a:schemeClr>
                </a:solidFill>
              </a:rPr>
              <a:t>Ematologia</a:t>
            </a:r>
            <a:br>
              <a:rPr lang="en-US" sz="1200" dirty="0">
                <a:solidFill>
                  <a:schemeClr val="tx1">
                    <a:lumMod val="65000"/>
                    <a:lumOff val="35000"/>
                  </a:schemeClr>
                </a:solidFill>
              </a:rPr>
            </a:br>
            <a:r>
              <a:rPr lang="en-US" sz="1200" dirty="0">
                <a:solidFill>
                  <a:schemeClr val="tx1">
                    <a:lumMod val="65000"/>
                    <a:lumOff val="35000"/>
                  </a:schemeClr>
                </a:solidFill>
              </a:rPr>
              <a:t> e </a:t>
            </a:r>
            <a:r>
              <a:rPr lang="en-US" sz="1200" dirty="0" err="1">
                <a:solidFill>
                  <a:schemeClr val="tx1">
                    <a:lumMod val="65000"/>
                    <a:lumOff val="35000"/>
                  </a:schemeClr>
                </a:solidFill>
              </a:rPr>
              <a:t>Dipartimento</a:t>
            </a:r>
            <a:r>
              <a:rPr lang="en-US" sz="1200" dirty="0">
                <a:solidFill>
                  <a:schemeClr val="tx1">
                    <a:lumMod val="65000"/>
                    <a:lumOff val="35000"/>
                  </a:schemeClr>
                </a:solidFill>
              </a:rPr>
              <a:t> di </a:t>
            </a:r>
            <a:r>
              <a:rPr lang="en-US" sz="1200" dirty="0" err="1">
                <a:solidFill>
                  <a:schemeClr val="tx1">
                    <a:lumMod val="65000"/>
                    <a:lumOff val="35000"/>
                  </a:schemeClr>
                </a:solidFill>
              </a:rPr>
              <a:t>Oncologia</a:t>
            </a:r>
            <a:r>
              <a:rPr lang="en-US" sz="1200" dirty="0">
                <a:solidFill>
                  <a:schemeClr val="tx1">
                    <a:lumMod val="65000"/>
                    <a:lumOff val="35000"/>
                  </a:schemeClr>
                </a:solidFill>
              </a:rPr>
              <a:t> </a:t>
            </a:r>
            <a:r>
              <a:rPr lang="en-US" sz="1200" dirty="0" err="1">
                <a:solidFill>
                  <a:schemeClr val="tx1">
                    <a:lumMod val="65000"/>
                    <a:lumOff val="35000"/>
                  </a:schemeClr>
                </a:solidFill>
              </a:rPr>
              <a:t>Clinica</a:t>
            </a:r>
            <a:br>
              <a:rPr lang="en-US" sz="1200" dirty="0">
                <a:solidFill>
                  <a:schemeClr val="tx1">
                    <a:lumMod val="65000"/>
                    <a:lumOff val="35000"/>
                  </a:schemeClr>
                </a:solidFill>
              </a:rPr>
            </a:br>
            <a:r>
              <a:rPr lang="en-US" sz="1200" dirty="0">
                <a:solidFill>
                  <a:schemeClr val="tx1">
                    <a:lumMod val="65000"/>
                    <a:lumOff val="35000"/>
                  </a:schemeClr>
                </a:solidFill>
              </a:rPr>
              <a:t>A.O. </a:t>
            </a:r>
            <a:r>
              <a:rPr lang="en-US" sz="1200" dirty="0" err="1">
                <a:solidFill>
                  <a:schemeClr val="tx1">
                    <a:lumMod val="65000"/>
                    <a:lumOff val="35000"/>
                  </a:schemeClr>
                </a:solidFill>
              </a:rPr>
              <a:t>Spedali</a:t>
            </a:r>
            <a:r>
              <a:rPr lang="en-US" sz="1200" dirty="0">
                <a:solidFill>
                  <a:schemeClr val="tx1">
                    <a:lumMod val="65000"/>
                    <a:lumOff val="35000"/>
                  </a:schemeClr>
                </a:solidFill>
              </a:rPr>
              <a:t> </a:t>
            </a:r>
            <a:r>
              <a:rPr lang="en-US" sz="1200" dirty="0" err="1">
                <a:solidFill>
                  <a:schemeClr val="tx1">
                    <a:lumMod val="65000"/>
                    <a:lumOff val="35000"/>
                  </a:schemeClr>
                </a:solidFill>
              </a:rPr>
              <a:t>Civili</a:t>
            </a:r>
            <a:r>
              <a:rPr lang="en-US" sz="1200" dirty="0">
                <a:solidFill>
                  <a:schemeClr val="tx1">
                    <a:lumMod val="65000"/>
                    <a:lumOff val="35000"/>
                  </a:schemeClr>
                </a:solidFill>
              </a:rPr>
              <a:t>, Brescia </a:t>
            </a:r>
          </a:p>
          <a:p>
            <a:pPr marL="0" indent="0" algn="ctr">
              <a:spcBef>
                <a:spcPts val="0"/>
              </a:spcBef>
              <a:buNone/>
            </a:pPr>
            <a:endParaRPr lang="en-US" sz="1200" b="1" dirty="0">
              <a:solidFill>
                <a:schemeClr val="tx1">
                  <a:lumMod val="65000"/>
                  <a:lumOff val="35000"/>
                </a:schemeClr>
              </a:solidFill>
            </a:endParaRPr>
          </a:p>
          <a:p>
            <a:pPr marL="0" indent="0" algn="ctr">
              <a:spcBef>
                <a:spcPts val="0"/>
              </a:spcBef>
              <a:buNone/>
            </a:pPr>
            <a:br>
              <a:rPr lang="en-US" sz="1200" b="1" dirty="0">
                <a:solidFill>
                  <a:schemeClr val="tx1">
                    <a:lumMod val="65000"/>
                    <a:lumOff val="35000"/>
                  </a:schemeClr>
                </a:solidFill>
              </a:rPr>
            </a:br>
            <a:r>
              <a:rPr lang="en-US" sz="1200" b="1" dirty="0">
                <a:solidFill>
                  <a:schemeClr val="tx1">
                    <a:lumMod val="65000"/>
                    <a:lumOff val="35000"/>
                  </a:schemeClr>
                </a:solidFill>
              </a:rPr>
              <a:t>Adriano </a:t>
            </a:r>
            <a:r>
              <a:rPr lang="en-US" sz="1200" b="1" dirty="0" err="1">
                <a:solidFill>
                  <a:schemeClr val="tx1">
                    <a:lumMod val="65000"/>
                    <a:lumOff val="35000"/>
                  </a:schemeClr>
                </a:solidFill>
              </a:rPr>
              <a:t>Venditti</a:t>
            </a:r>
            <a:endParaRPr lang="en-US" sz="1200" b="1" dirty="0">
              <a:solidFill>
                <a:schemeClr val="tx1">
                  <a:lumMod val="65000"/>
                  <a:lumOff val="35000"/>
                </a:schemeClr>
              </a:solidFill>
            </a:endParaRPr>
          </a:p>
          <a:p>
            <a:pPr marL="0" indent="0" algn="ctr">
              <a:spcBef>
                <a:spcPts val="0"/>
              </a:spcBef>
              <a:buNone/>
            </a:pPr>
            <a:r>
              <a:rPr lang="en-US" sz="1200" dirty="0">
                <a:solidFill>
                  <a:schemeClr val="tx1">
                    <a:lumMod val="65000"/>
                    <a:lumOff val="35000"/>
                  </a:schemeClr>
                </a:solidFill>
              </a:rPr>
              <a:t>U.O.S.D. "</a:t>
            </a:r>
            <a:r>
              <a:rPr lang="en-US" sz="1200" dirty="0" err="1">
                <a:solidFill>
                  <a:schemeClr val="tx1">
                    <a:lumMod val="65000"/>
                    <a:lumOff val="35000"/>
                  </a:schemeClr>
                </a:solidFill>
              </a:rPr>
              <a:t>Malattie</a:t>
            </a:r>
            <a:r>
              <a:rPr lang="en-US" sz="1200" dirty="0">
                <a:solidFill>
                  <a:schemeClr val="tx1">
                    <a:lumMod val="65000"/>
                    <a:lumOff val="35000"/>
                  </a:schemeClr>
                </a:solidFill>
              </a:rPr>
              <a:t> </a:t>
            </a:r>
            <a:r>
              <a:rPr lang="en-US" sz="1200" dirty="0" err="1">
                <a:solidFill>
                  <a:schemeClr val="tx1">
                    <a:lumMod val="65000"/>
                    <a:lumOff val="35000"/>
                  </a:schemeClr>
                </a:solidFill>
              </a:rPr>
              <a:t>Mieloproliferative</a:t>
            </a:r>
            <a:r>
              <a:rPr lang="en-US" sz="1200" dirty="0">
                <a:solidFill>
                  <a:schemeClr val="tx1">
                    <a:lumMod val="65000"/>
                    <a:lumOff val="35000"/>
                  </a:schemeClr>
                </a:solidFill>
              </a:rPr>
              <a:t>" </a:t>
            </a:r>
            <a:br>
              <a:rPr lang="en-US" sz="1200" dirty="0">
                <a:solidFill>
                  <a:schemeClr val="tx1">
                    <a:lumMod val="65000"/>
                    <a:lumOff val="35000"/>
                  </a:schemeClr>
                </a:solidFill>
              </a:rPr>
            </a:br>
            <a:r>
              <a:rPr lang="en-US" sz="1200" dirty="0">
                <a:solidFill>
                  <a:schemeClr val="tx1">
                    <a:lumMod val="65000"/>
                    <a:lumOff val="35000"/>
                  </a:schemeClr>
                </a:solidFill>
              </a:rPr>
              <a:t>Fondazione </a:t>
            </a:r>
            <a:r>
              <a:rPr lang="en-US" sz="1200" dirty="0" err="1">
                <a:solidFill>
                  <a:schemeClr val="tx1">
                    <a:lumMod val="65000"/>
                    <a:lumOff val="35000"/>
                  </a:schemeClr>
                </a:solidFill>
              </a:rPr>
              <a:t>Policlinico</a:t>
            </a:r>
            <a:r>
              <a:rPr lang="en-US" sz="1200" dirty="0">
                <a:solidFill>
                  <a:schemeClr val="tx1">
                    <a:lumMod val="65000"/>
                    <a:lumOff val="35000"/>
                  </a:schemeClr>
                </a:solidFill>
              </a:rPr>
              <a:t> Tor </a:t>
            </a:r>
            <a:r>
              <a:rPr lang="en-US" sz="1200" dirty="0" err="1">
                <a:solidFill>
                  <a:schemeClr val="tx1">
                    <a:lumMod val="65000"/>
                    <a:lumOff val="35000"/>
                  </a:schemeClr>
                </a:solidFill>
              </a:rPr>
              <a:t>Vergata</a:t>
            </a:r>
            <a:br>
              <a:rPr lang="en-US" sz="1200" dirty="0">
                <a:solidFill>
                  <a:schemeClr val="tx1">
                    <a:lumMod val="65000"/>
                    <a:lumOff val="35000"/>
                  </a:schemeClr>
                </a:solidFill>
              </a:rPr>
            </a:br>
            <a:r>
              <a:rPr lang="en-US" sz="1200" dirty="0">
                <a:solidFill>
                  <a:schemeClr val="tx1">
                    <a:lumMod val="65000"/>
                    <a:lumOff val="35000"/>
                  </a:schemeClr>
                </a:solidFill>
              </a:rPr>
              <a:t>Roma </a:t>
            </a:r>
          </a:p>
          <a:p>
            <a:pPr marL="0" indent="0" algn="ctr">
              <a:spcBef>
                <a:spcPts val="0"/>
              </a:spcBef>
              <a:buNone/>
            </a:pPr>
            <a:endParaRPr lang="en-US" sz="1200" dirty="0">
              <a:solidFill>
                <a:schemeClr val="tx1">
                  <a:lumMod val="65000"/>
                  <a:lumOff val="35000"/>
                </a:schemeClr>
              </a:solidFill>
            </a:endParaRPr>
          </a:p>
          <a:p>
            <a:pPr marL="0" indent="0" algn="ctr">
              <a:spcBef>
                <a:spcPts val="0"/>
              </a:spcBef>
              <a:buNone/>
            </a:pPr>
            <a:endParaRPr lang="en-US" sz="1200" b="1" dirty="0">
              <a:solidFill>
                <a:schemeClr val="tx1">
                  <a:lumMod val="65000"/>
                  <a:lumOff val="35000"/>
                </a:schemeClr>
              </a:solidFill>
            </a:endParaRPr>
          </a:p>
          <a:p>
            <a:pPr marL="0" indent="0" algn="ctr">
              <a:spcBef>
                <a:spcPts val="0"/>
              </a:spcBef>
              <a:buNone/>
            </a:pPr>
            <a:endParaRPr lang="en-US" sz="1200" b="1" dirty="0">
              <a:solidFill>
                <a:schemeClr val="tx1">
                  <a:lumMod val="65000"/>
                  <a:lumOff val="35000"/>
                </a:schemeClr>
              </a:solidFill>
            </a:endParaRPr>
          </a:p>
          <a:p>
            <a:pPr marL="0" indent="0" algn="ctr">
              <a:spcBef>
                <a:spcPts val="0"/>
              </a:spcBef>
              <a:buNone/>
            </a:pPr>
            <a:endParaRPr lang="en-US" sz="1200" dirty="0">
              <a:solidFill>
                <a:schemeClr val="tx1">
                  <a:lumMod val="65000"/>
                  <a:lumOff val="35000"/>
                </a:schemeClr>
              </a:solidFill>
            </a:endParaRPr>
          </a:p>
          <a:p>
            <a:pPr marL="0" indent="0" algn="ctr">
              <a:spcBef>
                <a:spcPts val="0"/>
              </a:spcBef>
              <a:buNone/>
            </a:pPr>
            <a:endParaRPr lang="en-US" sz="1050" dirty="0">
              <a:solidFill>
                <a:schemeClr val="tx1">
                  <a:lumMod val="65000"/>
                  <a:lumOff val="35000"/>
                </a:schemeClr>
              </a:solidFill>
            </a:endParaRPr>
          </a:p>
        </p:txBody>
      </p:sp>
    </p:spTree>
    <p:extLst>
      <p:ext uri="{BB962C8B-B14F-4D97-AF65-F5344CB8AC3E}">
        <p14:creationId xmlns:p14="http://schemas.microsoft.com/office/powerpoint/2010/main" val="92313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0"/>
            <a:ext cx="9980234" cy="591671"/>
          </a:xfrm>
        </p:spPr>
        <p:txBody>
          <a:bodyPr>
            <a:noAutofit/>
          </a:bodyPr>
          <a:lstStyle/>
          <a:p>
            <a:r>
              <a:rPr lang="it-IT" sz="1600" b="1" dirty="0" err="1"/>
              <a:t>Sequential</a:t>
            </a:r>
            <a:r>
              <a:rPr lang="it-IT" sz="1600" b="1" dirty="0"/>
              <a:t> NRCI AML trials show </a:t>
            </a:r>
            <a:r>
              <a:rPr lang="it-IT" sz="1600" b="1" dirty="0" err="1"/>
              <a:t>consistent</a:t>
            </a:r>
            <a:r>
              <a:rPr lang="it-IT" sz="1600" b="1" dirty="0"/>
              <a:t> benefit for RIC </a:t>
            </a:r>
            <a:r>
              <a:rPr lang="it-IT" sz="1600" b="1" dirty="0" err="1"/>
              <a:t>transplant</a:t>
            </a:r>
            <a:r>
              <a:rPr lang="it-IT" sz="1600" b="1" dirty="0"/>
              <a:t> in CR1 for </a:t>
            </a:r>
            <a:r>
              <a:rPr lang="it-IT" sz="1600" b="1" dirty="0" err="1"/>
              <a:t>older</a:t>
            </a:r>
            <a:r>
              <a:rPr lang="it-IT" sz="1600" b="1" dirty="0"/>
              <a:t> </a:t>
            </a:r>
            <a:r>
              <a:rPr lang="it-IT" sz="1600" b="1" dirty="0" err="1"/>
              <a:t>patients</a:t>
            </a:r>
            <a:r>
              <a:rPr lang="it-IT" sz="1600" b="1" dirty="0"/>
              <a:t> &gt;60 </a:t>
            </a:r>
            <a:r>
              <a:rPr lang="it-IT" sz="1600" b="1" dirty="0" err="1"/>
              <a:t>years</a:t>
            </a:r>
            <a:r>
              <a:rPr lang="it-IT" sz="1600" b="1" dirty="0"/>
              <a:t> </a:t>
            </a:r>
            <a:r>
              <a:rPr lang="it-IT" sz="1600" b="1" dirty="0" err="1"/>
              <a:t>that</a:t>
            </a:r>
            <a:r>
              <a:rPr lang="it-IT" sz="1600" b="1" dirty="0"/>
              <a:t> </a:t>
            </a:r>
            <a:r>
              <a:rPr lang="it-IT" sz="1600" b="1" dirty="0" err="1"/>
              <a:t>is</a:t>
            </a:r>
            <a:r>
              <a:rPr lang="it-IT" sz="1600" b="1" dirty="0"/>
              <a:t> </a:t>
            </a:r>
            <a:r>
              <a:rPr lang="it-IT" sz="1600" b="1" dirty="0" err="1"/>
              <a:t>independent</a:t>
            </a:r>
            <a:r>
              <a:rPr lang="it-IT" sz="1600" b="1" dirty="0"/>
              <a:t> of MRD status </a:t>
            </a:r>
            <a:r>
              <a:rPr lang="it-IT" sz="1600" b="1" dirty="0" err="1"/>
              <a:t>after</a:t>
            </a:r>
            <a:r>
              <a:rPr lang="it-IT" sz="1600" b="1" dirty="0"/>
              <a:t> first </a:t>
            </a:r>
            <a:r>
              <a:rPr lang="it-IT" sz="1600" b="1" dirty="0" err="1"/>
              <a:t>induction</a:t>
            </a:r>
            <a:endParaRPr lang="it-IT" sz="1600" b="1" dirty="0"/>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grpSp>
        <p:nvGrpSpPr>
          <p:cNvPr id="4" name="Gruppo 3">
            <a:extLst>
              <a:ext uri="{FF2B5EF4-FFF2-40B4-BE49-F238E27FC236}">
                <a16:creationId xmlns:a16="http://schemas.microsoft.com/office/drawing/2014/main" id="{A318784A-F0C6-E74C-B80A-AE268B62A3AE}"/>
              </a:ext>
            </a:extLst>
          </p:cNvPr>
          <p:cNvGrpSpPr>
            <a:grpSpLocks noChangeAspect="1"/>
          </p:cNvGrpSpPr>
          <p:nvPr/>
        </p:nvGrpSpPr>
        <p:grpSpPr>
          <a:xfrm>
            <a:off x="4554540" y="2016186"/>
            <a:ext cx="5153540" cy="3204690"/>
            <a:chOff x="3889378" y="1486722"/>
            <a:chExt cx="6922844" cy="4364121"/>
          </a:xfrm>
        </p:grpSpPr>
        <p:pic>
          <p:nvPicPr>
            <p:cNvPr id="14" name="Immagine 13">
              <a:extLst>
                <a:ext uri="{FF2B5EF4-FFF2-40B4-BE49-F238E27FC236}">
                  <a16:creationId xmlns:a16="http://schemas.microsoft.com/office/drawing/2014/main" id="{990139FA-4697-3640-A2A7-C3309979A3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34751" y="1486722"/>
              <a:ext cx="6107545" cy="4286805"/>
            </a:xfrm>
            <a:prstGeom prst="rect">
              <a:avLst/>
            </a:prstGeom>
          </p:spPr>
        </p:pic>
        <p:sp>
          <p:nvSpPr>
            <p:cNvPr id="16" name="CasellaDiTesto 15">
              <a:extLst>
                <a:ext uri="{FF2B5EF4-FFF2-40B4-BE49-F238E27FC236}">
                  <a16:creationId xmlns:a16="http://schemas.microsoft.com/office/drawing/2014/main" id="{9D902CF8-FDC3-8D49-B842-6ECEF528914B}"/>
                </a:ext>
              </a:extLst>
            </p:cNvPr>
            <p:cNvSpPr txBox="1"/>
            <p:nvPr/>
          </p:nvSpPr>
          <p:spPr>
            <a:xfrm rot="16200000">
              <a:off x="3720100" y="3471997"/>
              <a:ext cx="569387"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Alive</a:t>
              </a:r>
              <a:endParaRPr lang="it-IT" sz="9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D3D6232-ACB2-1345-900B-B75A63F9CA61}"/>
                </a:ext>
              </a:extLst>
            </p:cNvPr>
            <p:cNvSpPr txBox="1"/>
            <p:nvPr/>
          </p:nvSpPr>
          <p:spPr>
            <a:xfrm>
              <a:off x="6514677" y="5620011"/>
              <a:ext cx="947696"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Years</a:t>
              </a:r>
              <a:r>
                <a:rPr lang="it-IT" sz="900" dirty="0">
                  <a:latin typeface="Arial" panose="020B0604020202020204" pitchFamily="34" charset="0"/>
                  <a:cs typeface="Arial" panose="020B0604020202020204" pitchFamily="34" charset="0"/>
                </a:rPr>
                <a:t> from CR</a:t>
              </a:r>
            </a:p>
          </p:txBody>
        </p:sp>
        <p:sp>
          <p:nvSpPr>
            <p:cNvPr id="25" name="CasellaDiTesto 24">
              <a:extLst>
                <a:ext uri="{FF2B5EF4-FFF2-40B4-BE49-F238E27FC236}">
                  <a16:creationId xmlns:a16="http://schemas.microsoft.com/office/drawing/2014/main" id="{9E48FCDD-1FFE-DB43-ABDC-94FE33AF77B1}"/>
                </a:ext>
              </a:extLst>
            </p:cNvPr>
            <p:cNvSpPr txBox="1"/>
            <p:nvPr/>
          </p:nvSpPr>
          <p:spPr>
            <a:xfrm>
              <a:off x="8760863" y="1759537"/>
              <a:ext cx="2051359" cy="426936"/>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Allograft</a:t>
              </a:r>
              <a:r>
                <a:rPr lang="it-IT" sz="800" dirty="0">
                  <a:latin typeface="Arial" panose="020B0604020202020204" pitchFamily="34" charset="0"/>
                  <a:cs typeface="Arial" panose="020B0604020202020204" pitchFamily="34" charset="0"/>
                </a:rPr>
                <a:t> = Yes</a:t>
              </a:r>
            </a:p>
            <a:p>
              <a:r>
                <a:rPr lang="it-IT" sz="800" dirty="0" err="1">
                  <a:latin typeface="Arial" panose="020B0604020202020204" pitchFamily="34" charset="0"/>
                  <a:cs typeface="Arial" panose="020B0604020202020204" pitchFamily="34" charset="0"/>
                </a:rPr>
                <a:t>Allograft</a:t>
              </a:r>
              <a:r>
                <a:rPr lang="it-IT" sz="800" dirty="0">
                  <a:latin typeface="Arial" panose="020B0604020202020204" pitchFamily="34" charset="0"/>
                  <a:cs typeface="Arial" panose="020B0604020202020204" pitchFamily="34" charset="0"/>
                </a:rPr>
                <a:t> = No</a:t>
              </a:r>
            </a:p>
          </p:txBody>
        </p:sp>
        <p:cxnSp>
          <p:nvCxnSpPr>
            <p:cNvPr id="26" name="Connettore 1 25">
              <a:extLst>
                <a:ext uri="{FF2B5EF4-FFF2-40B4-BE49-F238E27FC236}">
                  <a16:creationId xmlns:a16="http://schemas.microsoft.com/office/drawing/2014/main" id="{6737F7E6-EBD9-744B-9484-8042E630D93D}"/>
                </a:ext>
              </a:extLst>
            </p:cNvPr>
            <p:cNvCxnSpPr/>
            <p:nvPr/>
          </p:nvCxnSpPr>
          <p:spPr>
            <a:xfrm>
              <a:off x="8662893" y="1900188"/>
              <a:ext cx="126273"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CEB06743-3A00-7246-919A-C7520B7F7816}"/>
                </a:ext>
              </a:extLst>
            </p:cNvPr>
            <p:cNvCxnSpPr/>
            <p:nvPr/>
          </p:nvCxnSpPr>
          <p:spPr>
            <a:xfrm>
              <a:off x="8662893" y="2061363"/>
              <a:ext cx="126273"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grpSp>
      <p:graphicFrame>
        <p:nvGraphicFramePr>
          <p:cNvPr id="28" name="Tabella 28">
            <a:extLst>
              <a:ext uri="{FF2B5EF4-FFF2-40B4-BE49-F238E27FC236}">
                <a16:creationId xmlns:a16="http://schemas.microsoft.com/office/drawing/2014/main" id="{D4ACD406-6BD2-5B4D-964C-EA7364C11442}"/>
              </a:ext>
            </a:extLst>
          </p:cNvPr>
          <p:cNvGraphicFramePr>
            <a:graphicFrameLocks noGrp="1"/>
          </p:cNvGraphicFramePr>
          <p:nvPr>
            <p:extLst>
              <p:ext uri="{D42A27DB-BD31-4B8C-83A1-F6EECF244321}">
                <p14:modId xmlns:p14="http://schemas.microsoft.com/office/powerpoint/2010/main" val="879395538"/>
              </p:ext>
            </p:extLst>
          </p:nvPr>
        </p:nvGraphicFramePr>
        <p:xfrm>
          <a:off x="5005820" y="4140929"/>
          <a:ext cx="1808300" cy="701039"/>
        </p:xfrm>
        <a:graphic>
          <a:graphicData uri="http://schemas.openxmlformats.org/drawingml/2006/table">
            <a:tbl>
              <a:tblPr firstRow="1" bandRow="1">
                <a:tableStyleId>{5C22544A-7EE6-4342-B048-85BDC9FD1C3A}</a:tableStyleId>
              </a:tblPr>
              <a:tblGrid>
                <a:gridCol w="655448">
                  <a:extLst>
                    <a:ext uri="{9D8B030D-6E8A-4147-A177-3AD203B41FA5}">
                      <a16:colId xmlns:a16="http://schemas.microsoft.com/office/drawing/2014/main" val="1461649525"/>
                    </a:ext>
                  </a:extLst>
                </a:gridCol>
                <a:gridCol w="384284">
                  <a:extLst>
                    <a:ext uri="{9D8B030D-6E8A-4147-A177-3AD203B41FA5}">
                      <a16:colId xmlns:a16="http://schemas.microsoft.com/office/drawing/2014/main" val="527081034"/>
                    </a:ext>
                  </a:extLst>
                </a:gridCol>
                <a:gridCol w="384284">
                  <a:extLst>
                    <a:ext uri="{9D8B030D-6E8A-4147-A177-3AD203B41FA5}">
                      <a16:colId xmlns:a16="http://schemas.microsoft.com/office/drawing/2014/main" val="2247837739"/>
                    </a:ext>
                  </a:extLst>
                </a:gridCol>
                <a:gridCol w="384284">
                  <a:extLst>
                    <a:ext uri="{9D8B030D-6E8A-4147-A177-3AD203B41FA5}">
                      <a16:colId xmlns:a16="http://schemas.microsoft.com/office/drawing/2014/main" val="380908323"/>
                    </a:ext>
                  </a:extLst>
                </a:gridCol>
              </a:tblGrid>
              <a:tr h="201800">
                <a:tc>
                  <a:txBody>
                    <a:bodyPr/>
                    <a:lstStyle/>
                    <a:p>
                      <a:endParaRPr lang="it-IT" sz="700" dirty="0">
                        <a:solidFill>
                          <a:schemeClr val="tx1"/>
                        </a:solidFill>
                        <a:latin typeface="Arial" panose="020B0604020202020204" pitchFamily="34" charset="0"/>
                        <a:cs typeface="Arial" panose="020B0604020202020204" pitchFamily="34" charset="0"/>
                      </a:endParaRPr>
                    </a:p>
                  </a:txBody>
                  <a:tcPr marL="0" marR="0">
                    <a:lnB w="6350" cap="flat" cmpd="sng" algn="ctr">
                      <a:solidFill>
                        <a:srgbClr val="472165"/>
                      </a:solidFill>
                      <a:prstDash val="solid"/>
                      <a:round/>
                      <a:headEnd type="none" w="med" len="med"/>
                      <a:tailEnd type="none" w="med" len="med"/>
                    </a:lnB>
                    <a:noFill/>
                  </a:tcPr>
                </a:tc>
                <a:tc>
                  <a:txBody>
                    <a:bodyPr/>
                    <a:lstStyle/>
                    <a:p>
                      <a:pPr algn="ctr"/>
                      <a:r>
                        <a:rPr lang="it-IT" sz="700" dirty="0" err="1">
                          <a:solidFill>
                            <a:schemeClr val="tx1"/>
                          </a:solidFill>
                          <a:latin typeface="Arial" panose="020B0604020202020204" pitchFamily="34" charset="0"/>
                          <a:cs typeface="Arial" panose="020B0604020202020204" pitchFamily="34" charset="0"/>
                        </a:rPr>
                        <a:t>N</a:t>
                      </a:r>
                      <a:r>
                        <a:rPr lang="it-IT" sz="700" dirty="0">
                          <a:solidFill>
                            <a:schemeClr val="tx1"/>
                          </a:solidFill>
                          <a:latin typeface="Arial" panose="020B0604020202020204" pitchFamily="34" charset="0"/>
                          <a:cs typeface="Arial" panose="020B0604020202020204" pitchFamily="34" charset="0"/>
                        </a:rPr>
                        <a:t> of </a:t>
                      </a:r>
                      <a:r>
                        <a:rPr lang="it-IT" sz="700" dirty="0" err="1">
                          <a:solidFill>
                            <a:schemeClr val="tx1"/>
                          </a:solidFill>
                          <a:latin typeface="Arial" panose="020B0604020202020204" pitchFamily="34" charset="0"/>
                          <a:cs typeface="Arial" panose="020B0604020202020204" pitchFamily="34" charset="0"/>
                        </a:rPr>
                        <a:t>patients</a:t>
                      </a:r>
                      <a:endParaRPr lang="it-IT" sz="700" dirty="0">
                        <a:solidFill>
                          <a:schemeClr val="tx1"/>
                        </a:solidFill>
                        <a:latin typeface="Arial" panose="020B0604020202020204" pitchFamily="34" charset="0"/>
                        <a:cs typeface="Arial" panose="020B0604020202020204" pitchFamily="34" charset="0"/>
                      </a:endParaRPr>
                    </a:p>
                  </a:txBody>
                  <a:tcPr marL="0" marR="0">
                    <a:lnB w="6350" cap="flat" cmpd="sng" algn="ctr">
                      <a:solidFill>
                        <a:srgbClr val="472165"/>
                      </a:solidFill>
                      <a:prstDash val="solid"/>
                      <a:round/>
                      <a:headEnd type="none" w="med" len="med"/>
                      <a:tailEnd type="none" w="med" len="med"/>
                    </a:lnB>
                    <a:noFill/>
                  </a:tcPr>
                </a:tc>
                <a:tc>
                  <a:txBody>
                    <a:bodyPr/>
                    <a:lstStyle/>
                    <a:p>
                      <a:pPr algn="ctr"/>
                      <a:r>
                        <a:rPr lang="it-IT" sz="700" dirty="0" err="1">
                          <a:solidFill>
                            <a:schemeClr val="tx1"/>
                          </a:solidFill>
                          <a:latin typeface="Arial" panose="020B0604020202020204" pitchFamily="34" charset="0"/>
                          <a:cs typeface="Arial" panose="020B0604020202020204" pitchFamily="34" charset="0"/>
                        </a:rPr>
                        <a:t>N</a:t>
                      </a:r>
                      <a:r>
                        <a:rPr lang="it-IT" sz="700" dirty="0">
                          <a:solidFill>
                            <a:schemeClr val="tx1"/>
                          </a:solidFill>
                          <a:latin typeface="Arial" panose="020B0604020202020204" pitchFamily="34" charset="0"/>
                          <a:cs typeface="Arial" panose="020B0604020202020204" pitchFamily="34" charset="0"/>
                        </a:rPr>
                        <a:t> </a:t>
                      </a:r>
                      <a:br>
                        <a:rPr lang="it-IT" sz="700" dirty="0">
                          <a:solidFill>
                            <a:schemeClr val="tx1"/>
                          </a:solidFill>
                          <a:latin typeface="Arial" panose="020B0604020202020204" pitchFamily="34" charset="0"/>
                          <a:cs typeface="Arial" panose="020B0604020202020204" pitchFamily="34" charset="0"/>
                        </a:rPr>
                      </a:br>
                      <a:r>
                        <a:rPr lang="it-IT" sz="700" dirty="0" err="1">
                          <a:solidFill>
                            <a:schemeClr val="tx1"/>
                          </a:solidFill>
                          <a:latin typeface="Arial" panose="020B0604020202020204" pitchFamily="34" charset="0"/>
                          <a:cs typeface="Arial" panose="020B0604020202020204" pitchFamily="34" charset="0"/>
                        </a:rPr>
                        <a:t>obs</a:t>
                      </a:r>
                      <a:endParaRPr lang="it-IT" sz="700" dirty="0">
                        <a:solidFill>
                          <a:schemeClr val="tx1"/>
                        </a:solidFill>
                        <a:latin typeface="Arial" panose="020B0604020202020204" pitchFamily="34" charset="0"/>
                        <a:cs typeface="Arial" panose="020B0604020202020204" pitchFamily="34" charset="0"/>
                      </a:endParaRPr>
                    </a:p>
                  </a:txBody>
                  <a:tcPr marL="0" marR="0">
                    <a:lnB w="6350" cap="flat" cmpd="sng" algn="ctr">
                      <a:solidFill>
                        <a:srgbClr val="472165"/>
                      </a:solidFill>
                      <a:prstDash val="solid"/>
                      <a:round/>
                      <a:headEnd type="none" w="med" len="med"/>
                      <a:tailEnd type="none" w="med" len="med"/>
                    </a:lnB>
                    <a:noFill/>
                  </a:tcPr>
                </a:tc>
                <a:tc>
                  <a:txBody>
                    <a:bodyPr/>
                    <a:lstStyle/>
                    <a:p>
                      <a:pPr algn="ctr"/>
                      <a:r>
                        <a:rPr lang="it-IT" sz="700" dirty="0" err="1">
                          <a:solidFill>
                            <a:schemeClr val="tx1"/>
                          </a:solidFill>
                          <a:latin typeface="Arial" panose="020B0604020202020204" pitchFamily="34" charset="0"/>
                          <a:cs typeface="Arial" panose="020B0604020202020204" pitchFamily="34" charset="0"/>
                        </a:rPr>
                        <a:t>Events</a:t>
                      </a:r>
                      <a:endParaRPr lang="it-IT" sz="700" dirty="0">
                        <a:solidFill>
                          <a:schemeClr val="tx1"/>
                        </a:solidFill>
                        <a:latin typeface="Arial" panose="020B0604020202020204" pitchFamily="34" charset="0"/>
                        <a:cs typeface="Arial" panose="020B0604020202020204" pitchFamily="34" charset="0"/>
                      </a:endParaRPr>
                    </a:p>
                    <a:p>
                      <a:pPr algn="ctr"/>
                      <a:r>
                        <a:rPr lang="it-IT" sz="700" dirty="0" err="1">
                          <a:solidFill>
                            <a:schemeClr val="tx1"/>
                          </a:solidFill>
                          <a:latin typeface="Arial" panose="020B0604020202020204" pitchFamily="34" charset="0"/>
                          <a:cs typeface="Arial" panose="020B0604020202020204" pitchFamily="34" charset="0"/>
                        </a:rPr>
                        <a:t>exp</a:t>
                      </a:r>
                      <a:endParaRPr lang="it-IT" sz="700" dirty="0">
                        <a:solidFill>
                          <a:schemeClr val="tx1"/>
                        </a:solidFill>
                        <a:latin typeface="Arial" panose="020B0604020202020204" pitchFamily="34" charset="0"/>
                        <a:cs typeface="Arial" panose="020B0604020202020204" pitchFamily="34" charset="0"/>
                      </a:endParaRPr>
                    </a:p>
                  </a:txBody>
                  <a:tcPr marL="0" marR="0">
                    <a:lnB w="6350" cap="flat" cmpd="sng" algn="ctr">
                      <a:solidFill>
                        <a:srgbClr val="472165"/>
                      </a:solidFill>
                      <a:prstDash val="solid"/>
                      <a:round/>
                      <a:headEnd type="none" w="med" len="med"/>
                      <a:tailEnd type="none" w="med" len="med"/>
                    </a:lnB>
                    <a:noFill/>
                  </a:tcPr>
                </a:tc>
                <a:extLst>
                  <a:ext uri="{0D108BD9-81ED-4DB2-BD59-A6C34878D82A}">
                    <a16:rowId xmlns:a16="http://schemas.microsoft.com/office/drawing/2014/main" val="176563547"/>
                  </a:ext>
                </a:extLst>
              </a:tr>
              <a:tr h="150044">
                <a:tc>
                  <a:txBody>
                    <a:bodyPr/>
                    <a:lstStyle/>
                    <a:p>
                      <a:r>
                        <a:rPr lang="it-IT" sz="700" dirty="0">
                          <a:solidFill>
                            <a:schemeClr val="tx1"/>
                          </a:solidFill>
                          <a:latin typeface="Arial" panose="020B0604020202020204" pitchFamily="34" charset="0"/>
                          <a:cs typeface="Arial" panose="020B0604020202020204" pitchFamily="34" charset="0"/>
                        </a:rPr>
                        <a:t>No </a:t>
                      </a:r>
                      <a:r>
                        <a:rPr lang="it-IT" sz="700" dirty="0" err="1">
                          <a:solidFill>
                            <a:schemeClr val="tx1"/>
                          </a:solidFill>
                          <a:latin typeface="Arial" panose="020B0604020202020204" pitchFamily="34" charset="0"/>
                          <a:cs typeface="Arial" panose="020B0604020202020204" pitchFamily="34" charset="0"/>
                        </a:rPr>
                        <a:t>transplant</a:t>
                      </a:r>
                      <a:endParaRPr lang="it-IT" sz="700" dirty="0">
                        <a:solidFill>
                          <a:schemeClr val="tx1"/>
                        </a:solidFill>
                        <a:latin typeface="Arial" panose="020B0604020202020204" pitchFamily="34" charset="0"/>
                        <a:cs typeface="Arial" panose="020B0604020202020204" pitchFamily="34" charset="0"/>
                      </a:endParaRP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700" dirty="0">
                          <a:solidFill>
                            <a:schemeClr val="tx1"/>
                          </a:solidFill>
                          <a:latin typeface="Arial" panose="020B0604020202020204" pitchFamily="34" charset="0"/>
                          <a:cs typeface="Arial" panose="020B0604020202020204" pitchFamily="34" charset="0"/>
                        </a:rPr>
                        <a:t>983</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700" dirty="0">
                          <a:solidFill>
                            <a:schemeClr val="tx1"/>
                          </a:solidFill>
                          <a:highlight>
                            <a:srgbClr val="FFFF00"/>
                          </a:highlight>
                          <a:latin typeface="Arial" panose="020B0604020202020204" pitchFamily="34" charset="0"/>
                          <a:cs typeface="Arial" panose="020B0604020202020204" pitchFamily="34" charset="0"/>
                        </a:rPr>
                        <a:t>667</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700" dirty="0">
                          <a:solidFill>
                            <a:schemeClr val="tx1"/>
                          </a:solidFill>
                          <a:highlight>
                            <a:srgbClr val="FFFF00"/>
                          </a:highlight>
                          <a:latin typeface="Arial" panose="020B0604020202020204" pitchFamily="34" charset="0"/>
                          <a:cs typeface="Arial" panose="020B0604020202020204" pitchFamily="34" charset="0"/>
                        </a:rPr>
                        <a:t>630.09</a:t>
                      </a:r>
                    </a:p>
                  </a:txBody>
                  <a:tcPr marL="0" marR="0" anchor="ctr">
                    <a:lnT w="6350" cap="flat" cmpd="sng" algn="ctr">
                      <a:solidFill>
                        <a:srgbClr val="472165"/>
                      </a:solidFill>
                      <a:prstDash val="solid"/>
                      <a:round/>
                      <a:headEnd type="none" w="med" len="med"/>
                      <a:tailEnd type="none" w="med" len="med"/>
                    </a:lnT>
                    <a:noFill/>
                  </a:tcPr>
                </a:tc>
                <a:extLst>
                  <a:ext uri="{0D108BD9-81ED-4DB2-BD59-A6C34878D82A}">
                    <a16:rowId xmlns:a16="http://schemas.microsoft.com/office/drawing/2014/main" val="125328723"/>
                  </a:ext>
                </a:extLst>
              </a:tr>
              <a:tr h="150044">
                <a:tc>
                  <a:txBody>
                    <a:bodyPr/>
                    <a:lstStyle/>
                    <a:p>
                      <a:r>
                        <a:rPr lang="it-IT" sz="700" dirty="0" err="1">
                          <a:solidFill>
                            <a:schemeClr val="tx1"/>
                          </a:solidFill>
                          <a:latin typeface="Arial" panose="020B0604020202020204" pitchFamily="34" charset="0"/>
                          <a:cs typeface="Arial" panose="020B0604020202020204" pitchFamily="34" charset="0"/>
                        </a:rPr>
                        <a:t>Transplant</a:t>
                      </a:r>
                      <a:endParaRPr lang="it-IT" sz="700" dirty="0">
                        <a:solidFill>
                          <a:schemeClr val="tx1"/>
                        </a:solidFill>
                        <a:latin typeface="Arial" panose="020B0604020202020204" pitchFamily="34" charset="0"/>
                        <a:cs typeface="Arial" panose="020B0604020202020204" pitchFamily="34" charset="0"/>
                      </a:endParaRP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700" dirty="0">
                          <a:solidFill>
                            <a:schemeClr val="tx1"/>
                          </a:solidFill>
                          <a:latin typeface="Arial" panose="020B0604020202020204" pitchFamily="34" charset="0"/>
                          <a:cs typeface="Arial" panose="020B0604020202020204" pitchFamily="34" charset="0"/>
                        </a:rPr>
                        <a:t>144</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700" dirty="0">
                          <a:solidFill>
                            <a:schemeClr val="tx1"/>
                          </a:solidFill>
                          <a:highlight>
                            <a:srgbClr val="FFFF00"/>
                          </a:highlight>
                          <a:latin typeface="Arial" panose="020B0604020202020204" pitchFamily="34" charset="0"/>
                          <a:cs typeface="Arial" panose="020B0604020202020204" pitchFamily="34" charset="0"/>
                        </a:rPr>
                        <a:t>84</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700" dirty="0">
                          <a:solidFill>
                            <a:schemeClr val="tx1"/>
                          </a:solidFill>
                          <a:highlight>
                            <a:srgbClr val="FFFF00"/>
                          </a:highlight>
                          <a:latin typeface="Arial" panose="020B0604020202020204" pitchFamily="34" charset="0"/>
                          <a:cs typeface="Arial" panose="020B0604020202020204" pitchFamily="34" charset="0"/>
                        </a:rPr>
                        <a:t>120.91</a:t>
                      </a:r>
                    </a:p>
                  </a:txBody>
                  <a:tcPr marL="0" marR="0" anchor="ctr">
                    <a:lnB w="6350" cap="flat" cmpd="sng" algn="ctr">
                      <a:solidFill>
                        <a:srgbClr val="472165"/>
                      </a:solidFill>
                      <a:prstDash val="solid"/>
                      <a:round/>
                      <a:headEnd type="none" w="med" len="med"/>
                      <a:tailEnd type="none" w="med" len="med"/>
                    </a:lnB>
                    <a:noFill/>
                  </a:tcPr>
                </a:tc>
                <a:extLst>
                  <a:ext uri="{0D108BD9-81ED-4DB2-BD59-A6C34878D82A}">
                    <a16:rowId xmlns:a16="http://schemas.microsoft.com/office/drawing/2014/main" val="2080461089"/>
                  </a:ext>
                </a:extLst>
              </a:tr>
            </a:tbl>
          </a:graphicData>
        </a:graphic>
      </p:graphicFrame>
      <p:sp>
        <p:nvSpPr>
          <p:cNvPr id="20" name="Rettangolo 19">
            <a:extLst>
              <a:ext uri="{FF2B5EF4-FFF2-40B4-BE49-F238E27FC236}">
                <a16:creationId xmlns:a16="http://schemas.microsoft.com/office/drawing/2014/main" id="{FF0B6C03-4E5A-174D-8E20-39EC8AD02904}"/>
              </a:ext>
            </a:extLst>
          </p:cNvPr>
          <p:cNvSpPr/>
          <p:nvPr/>
        </p:nvSpPr>
        <p:spPr>
          <a:xfrm>
            <a:off x="2252869" y="1098324"/>
            <a:ext cx="9395792" cy="61555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Trial AML16</a:t>
            </a:r>
            <a:r>
              <a:rPr lang="it-IT" sz="1200" dirty="0">
                <a:latin typeface="Arial" panose="020B0604020202020204" pitchFamily="34" charset="0"/>
                <a:cs typeface="Arial" panose="020B0604020202020204" pitchFamily="34" charset="0"/>
                <a:sym typeface="Wingdings" pitchFamily="2" charset="2"/>
              </a:rPr>
              <a:t>: 983 pazienti  trapianto RIC in 144 (15%)</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OS a cinque anni in pazienti 60–70 anni: 37% </a:t>
            </a:r>
            <a:r>
              <a:rPr lang="it-IT" sz="1200" dirty="0" err="1">
                <a:latin typeface="Arial" panose="020B0604020202020204" pitchFamily="34" charset="0"/>
                <a:cs typeface="Arial" panose="020B0604020202020204" pitchFamily="34" charset="0"/>
                <a:sym typeface="Wingdings" pitchFamily="2" charset="2"/>
              </a:rPr>
              <a:t>allograft</a:t>
            </a:r>
            <a:r>
              <a:rPr lang="it-IT" sz="1200" dirty="0">
                <a:latin typeface="Arial" panose="020B0604020202020204" pitchFamily="34" charset="0"/>
                <a:cs typeface="Arial" panose="020B0604020202020204" pitchFamily="34" charset="0"/>
                <a:sym typeface="Wingdings" pitchFamily="2" charset="2"/>
              </a:rPr>
              <a:t> vs 19% chemioterapia (HR 0,65 (0,52–0,82), </a:t>
            </a:r>
            <a:r>
              <a:rPr lang="it-IT" sz="1200" dirty="0" err="1">
                <a:latin typeface="Arial" panose="020B0604020202020204" pitchFamily="34" charset="0"/>
                <a:cs typeface="Arial" panose="020B0604020202020204" pitchFamily="34" charset="0"/>
                <a:sym typeface="Wingdings" pitchFamily="2" charset="2"/>
              </a:rPr>
              <a:t>p</a:t>
            </a:r>
            <a:r>
              <a:rPr lang="it-IT" sz="1200" dirty="0">
                <a:latin typeface="Arial" panose="020B0604020202020204" pitchFamily="34" charset="0"/>
                <a:cs typeface="Arial" panose="020B0604020202020204" pitchFamily="34" charset="0"/>
                <a:sym typeface="Wingdings" pitchFamily="2" charset="2"/>
              </a:rPr>
              <a:t> &lt;0.001)</a:t>
            </a:r>
          </a:p>
        </p:txBody>
      </p:sp>
      <p:sp>
        <p:nvSpPr>
          <p:cNvPr id="21" name="Rettangolo 20">
            <a:extLst>
              <a:ext uri="{FF2B5EF4-FFF2-40B4-BE49-F238E27FC236}">
                <a16:creationId xmlns:a16="http://schemas.microsoft.com/office/drawing/2014/main" id="{587BA8A3-B907-CC4F-8016-698F8EE38F10}"/>
              </a:ext>
            </a:extLst>
          </p:cNvPr>
          <p:cNvSpPr/>
          <p:nvPr/>
        </p:nvSpPr>
        <p:spPr>
          <a:xfrm>
            <a:off x="2252869" y="5677483"/>
            <a:ext cx="9395792" cy="61555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Trial AML18</a:t>
            </a:r>
            <a:r>
              <a:rPr lang="it-IT" sz="1200" dirty="0">
                <a:latin typeface="Arial" panose="020B0604020202020204" pitchFamily="34" charset="0"/>
                <a:cs typeface="Arial" panose="020B0604020202020204" pitchFamily="34" charset="0"/>
                <a:sym typeface="Wingdings" pitchFamily="2" charset="2"/>
              </a:rPr>
              <a:t>: 648 pazienti  trapianto RIC in 201 (31%)</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OS a tre anni: 48% </a:t>
            </a:r>
            <a:r>
              <a:rPr lang="it-IT" sz="1200" dirty="0" err="1">
                <a:latin typeface="Arial" panose="020B0604020202020204" pitchFamily="34" charset="0"/>
                <a:cs typeface="Arial" panose="020B0604020202020204" pitchFamily="34" charset="0"/>
                <a:sym typeface="Wingdings" pitchFamily="2" charset="2"/>
              </a:rPr>
              <a:t>allograft</a:t>
            </a:r>
            <a:r>
              <a:rPr lang="it-IT" sz="1200" dirty="0">
                <a:latin typeface="Arial" panose="020B0604020202020204" pitchFamily="34" charset="0"/>
                <a:cs typeface="Arial" panose="020B0604020202020204" pitchFamily="34" charset="0"/>
                <a:sym typeface="Wingdings" pitchFamily="2" charset="2"/>
              </a:rPr>
              <a:t> vs 37,4% chemioterapia (</a:t>
            </a:r>
            <a:r>
              <a:rPr lang="it-IT" sz="1200" dirty="0" err="1">
                <a:latin typeface="Arial" panose="020B0604020202020204" pitchFamily="34" charset="0"/>
                <a:cs typeface="Arial" panose="020B0604020202020204" pitchFamily="34" charset="0"/>
                <a:sym typeface="Wingdings" pitchFamily="2" charset="2"/>
              </a:rPr>
              <a:t>p</a:t>
            </a:r>
            <a:r>
              <a:rPr lang="it-IT" sz="1200" dirty="0">
                <a:latin typeface="Arial" panose="020B0604020202020204" pitchFamily="34" charset="0"/>
                <a:cs typeface="Arial" panose="020B0604020202020204" pitchFamily="34" charset="0"/>
                <a:sym typeface="Wingdings" pitchFamily="2" charset="2"/>
              </a:rPr>
              <a:t>=0.027)</a:t>
            </a:r>
          </a:p>
        </p:txBody>
      </p:sp>
      <p:sp>
        <p:nvSpPr>
          <p:cNvPr id="22" name="Rettangolo 21">
            <a:extLst>
              <a:ext uri="{FF2B5EF4-FFF2-40B4-BE49-F238E27FC236}">
                <a16:creationId xmlns:a16="http://schemas.microsoft.com/office/drawing/2014/main" id="{51B9552D-F338-BF46-BEA1-93A354CC4F8D}"/>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RIC: </a:t>
            </a:r>
            <a:r>
              <a:rPr lang="it-IT" sz="800" i="1" dirty="0" err="1">
                <a:latin typeface="Arial" panose="020B0604020202020204" pitchFamily="34" charset="0"/>
                <a:cs typeface="Arial" panose="020B0604020202020204" pitchFamily="34" charset="0"/>
              </a:rPr>
              <a:t>Reduced</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Intensity</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Conditioning</a:t>
            </a:r>
            <a:r>
              <a:rPr lang="it-IT" sz="800" i="1" dirty="0">
                <a:latin typeface="Arial" panose="020B0604020202020204" pitchFamily="34" charset="0"/>
                <a:cs typeface="Arial" panose="020B0604020202020204" pitchFamily="34" charset="0"/>
              </a:rPr>
              <a:t>; HR: </a:t>
            </a:r>
            <a:r>
              <a:rPr lang="it-IT" sz="800" i="1" dirty="0" err="1">
                <a:latin typeface="Arial" panose="020B0604020202020204" pitchFamily="34" charset="0"/>
                <a:cs typeface="Arial" panose="020B0604020202020204" pitchFamily="34" charset="0"/>
              </a:rPr>
              <a:t>hazard</a:t>
            </a:r>
            <a:r>
              <a:rPr lang="it-IT" sz="800" i="1" dirty="0">
                <a:latin typeface="Arial" panose="020B0604020202020204" pitchFamily="34" charset="0"/>
                <a:cs typeface="Arial" panose="020B0604020202020204" pitchFamily="34" charset="0"/>
              </a:rPr>
              <a:t> ratio </a:t>
            </a:r>
          </a:p>
        </p:txBody>
      </p:sp>
      <p:sp>
        <p:nvSpPr>
          <p:cNvPr id="24" name="Rettangolo 23">
            <a:extLst>
              <a:ext uri="{FF2B5EF4-FFF2-40B4-BE49-F238E27FC236}">
                <a16:creationId xmlns:a16="http://schemas.microsoft.com/office/drawing/2014/main" id="{2EC80BCD-8FF5-6E43-8DBB-E30689532C97}"/>
              </a:ext>
            </a:extLst>
          </p:cNvPr>
          <p:cNvSpPr/>
          <p:nvPr/>
        </p:nvSpPr>
        <p:spPr>
          <a:xfrm>
            <a:off x="9612383" y="6627168"/>
            <a:ext cx="2579617"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Russel</a:t>
            </a:r>
            <a:r>
              <a:rPr lang="it-IT" sz="800" i="1" dirty="0">
                <a:latin typeface="Arial" panose="020B0604020202020204" pitchFamily="34" charset="0"/>
                <a:cs typeface="Arial" panose="020B0604020202020204" pitchFamily="34" charset="0"/>
                <a:hlinkClick r:id="rId4"/>
              </a:rPr>
              <a:t> </a:t>
            </a:r>
            <a:r>
              <a:rPr lang="it-IT" sz="800" i="1" dirty="0" err="1">
                <a:latin typeface="Arial" panose="020B0604020202020204" pitchFamily="34" charset="0"/>
                <a:cs typeface="Arial" panose="020B0604020202020204" pitchFamily="34" charset="0"/>
                <a:hlinkClick r:id="rId4"/>
              </a:rPr>
              <a:t>N</a:t>
            </a:r>
            <a:r>
              <a:rPr lang="it-IT" sz="800" i="1" dirty="0">
                <a:latin typeface="Arial" panose="020B0604020202020204" pitchFamily="34" charset="0"/>
                <a:cs typeface="Arial" panose="020B0604020202020204" pitchFamily="34" charset="0"/>
                <a:hlinkClick r:id="rId4"/>
              </a:rPr>
              <a:t>,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S130</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69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a:extLst>
              <a:ext uri="{FF2B5EF4-FFF2-40B4-BE49-F238E27FC236}">
                <a16:creationId xmlns:a16="http://schemas.microsoft.com/office/drawing/2014/main" id="{7E3C9016-DDA1-F848-BEFD-702F82F7C2B9}"/>
              </a:ext>
            </a:extLst>
          </p:cNvPr>
          <p:cNvSpPr>
            <a:spLocks noGrp="1"/>
          </p:cNvSpPr>
          <p:nvPr>
            <p:ph type="title"/>
          </p:nvPr>
        </p:nvSpPr>
        <p:spPr>
          <a:xfrm>
            <a:off x="1998407" y="114300"/>
            <a:ext cx="9980234" cy="591671"/>
          </a:xfrm>
        </p:spPr>
        <p:txBody>
          <a:bodyPr>
            <a:noAutofit/>
          </a:bodyPr>
          <a:lstStyle/>
          <a:p>
            <a:r>
              <a:rPr lang="it-IT" sz="1600" b="1" dirty="0"/>
              <a:t>Conclusioni</a:t>
            </a:r>
            <a:endParaRPr lang="it-IT" sz="1400" b="1" dirty="0"/>
          </a:p>
        </p:txBody>
      </p:sp>
      <p:grpSp>
        <p:nvGrpSpPr>
          <p:cNvPr id="2" name="Gruppo 1">
            <a:extLst>
              <a:ext uri="{FF2B5EF4-FFF2-40B4-BE49-F238E27FC236}">
                <a16:creationId xmlns:a16="http://schemas.microsoft.com/office/drawing/2014/main" id="{4AF1CABE-F46D-9D45-8416-F17EBA92024C}"/>
              </a:ext>
            </a:extLst>
          </p:cNvPr>
          <p:cNvGrpSpPr/>
          <p:nvPr/>
        </p:nvGrpSpPr>
        <p:grpSpPr>
          <a:xfrm>
            <a:off x="2553197" y="1415326"/>
            <a:ext cx="9054935" cy="2237860"/>
            <a:chOff x="2529446" y="1753773"/>
            <a:chExt cx="9054935" cy="2237860"/>
          </a:xfrm>
        </p:grpSpPr>
        <p:sp>
          <p:nvSpPr>
            <p:cNvPr id="11" name="Rettangolo con angoli arrotondati 10">
              <a:extLst>
                <a:ext uri="{FF2B5EF4-FFF2-40B4-BE49-F238E27FC236}">
                  <a16:creationId xmlns:a16="http://schemas.microsoft.com/office/drawing/2014/main" id="{F5D050D2-B265-6641-A5C0-D1384E6522DF}"/>
                </a:ext>
              </a:extLst>
            </p:cNvPr>
            <p:cNvSpPr>
              <a:spLocks noChangeAspect="1"/>
            </p:cNvSpPr>
            <p:nvPr/>
          </p:nvSpPr>
          <p:spPr>
            <a:xfrm>
              <a:off x="2529446" y="1753773"/>
              <a:ext cx="9054935" cy="2237860"/>
            </a:xfrm>
            <a:prstGeom prst="roundRect">
              <a:avLst>
                <a:gd name="adj" fmla="val 177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solidFill>
                  <a:schemeClr val="bg1"/>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22A9DB96-FCBF-0340-AF4C-DCE74EA84BB0}"/>
                </a:ext>
              </a:extLst>
            </p:cNvPr>
            <p:cNvSpPr/>
            <p:nvPr/>
          </p:nvSpPr>
          <p:spPr>
            <a:xfrm>
              <a:off x="2852574" y="2242692"/>
              <a:ext cx="8607114" cy="1261884"/>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Le terapie di combinazione (nuovi agenti + chemioterapia intensiva) sono ben tollerate e i risultati sembrano essere promettenti</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I pazienti anziani, se </a:t>
              </a:r>
              <a:r>
                <a:rPr lang="it-IT" sz="1400" dirty="0" err="1">
                  <a:latin typeface="Arial" panose="020B0604020202020204" pitchFamily="34" charset="0"/>
                  <a:cs typeface="Arial" panose="020B0604020202020204" pitchFamily="34" charset="0"/>
                </a:rPr>
                <a:t>fit</a:t>
              </a:r>
              <a:r>
                <a:rPr lang="it-IT" sz="1400" dirty="0">
                  <a:latin typeface="Arial" panose="020B0604020202020204" pitchFamily="34" charset="0"/>
                  <a:cs typeface="Arial" panose="020B0604020202020204" pitchFamily="34" charset="0"/>
                </a:rPr>
                <a:t>, possono giovarsi della chemioterapia intensiva e del trapianto RIC</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Impatto della MRD sulla sopravvivenza anche negli anziani </a:t>
              </a:r>
            </a:p>
          </p:txBody>
        </p:sp>
      </p:grpSp>
    </p:spTree>
    <p:extLst>
      <p:ext uri="{BB962C8B-B14F-4D97-AF65-F5344CB8AC3E}">
        <p14:creationId xmlns:p14="http://schemas.microsoft.com/office/powerpoint/2010/main" val="322963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5DABAED-C641-C146-808E-AF0D0BB4E3F3}"/>
              </a:ext>
            </a:extLst>
          </p:cNvPr>
          <p:cNvSpPr txBox="1"/>
          <p:nvPr/>
        </p:nvSpPr>
        <p:spPr>
          <a:xfrm>
            <a:off x="2863133" y="2559830"/>
            <a:ext cx="8336280" cy="1138773"/>
          </a:xfrm>
          <a:prstGeom prst="rect">
            <a:avLst/>
          </a:prstGeom>
          <a:noFill/>
        </p:spPr>
        <p:txBody>
          <a:bodyPr wrap="square" rtlCol="0">
            <a:spAutoFit/>
          </a:bodyPr>
          <a:lstStyle/>
          <a:p>
            <a:pPr algn="ctr">
              <a:spcBef>
                <a:spcPts val="600"/>
              </a:spcBef>
            </a:pPr>
            <a:r>
              <a:rPr lang="it-IT" sz="2400" b="1" dirty="0">
                <a:solidFill>
                  <a:srgbClr val="472165"/>
                </a:solidFill>
                <a:latin typeface="Arial" panose="020B0604020202020204" pitchFamily="34" charset="0"/>
                <a:cs typeface="Arial" panose="020B0604020202020204" pitchFamily="34" charset="0"/>
              </a:rPr>
              <a:t>PAZIENTI NON ELEGGIBILI </a:t>
            </a:r>
            <a:br>
              <a:rPr lang="it-IT" sz="2400" b="1" dirty="0">
                <a:solidFill>
                  <a:srgbClr val="472165"/>
                </a:solidFill>
                <a:latin typeface="Arial" panose="020B0604020202020204" pitchFamily="34" charset="0"/>
                <a:cs typeface="Arial" panose="020B0604020202020204" pitchFamily="34" charset="0"/>
              </a:rPr>
            </a:br>
            <a:r>
              <a:rPr lang="it-IT" sz="2400" b="1" dirty="0">
                <a:solidFill>
                  <a:srgbClr val="472165"/>
                </a:solidFill>
                <a:latin typeface="Arial" panose="020B0604020202020204" pitchFamily="34" charset="0"/>
                <a:cs typeface="Arial" panose="020B0604020202020204" pitchFamily="34" charset="0"/>
              </a:rPr>
              <a:t>A TRAPIANTO ALLOGENICO</a:t>
            </a:r>
            <a:br>
              <a:rPr lang="it-IT" sz="2400" b="1" dirty="0">
                <a:solidFill>
                  <a:srgbClr val="472165"/>
                </a:solidFill>
                <a:latin typeface="Arial" panose="020B0604020202020204" pitchFamily="34" charset="0"/>
                <a:cs typeface="Arial" panose="020B0604020202020204" pitchFamily="34" charset="0"/>
              </a:rPr>
            </a:br>
            <a:r>
              <a:rPr lang="it-IT" dirty="0">
                <a:solidFill>
                  <a:srgbClr val="472165"/>
                </a:solidFill>
                <a:latin typeface="Arial" panose="020B0604020202020204" pitchFamily="34" charset="0"/>
                <a:cs typeface="Arial" panose="020B0604020202020204" pitchFamily="34" charset="0"/>
              </a:rPr>
              <a:t>Mantenimento con </a:t>
            </a:r>
            <a:r>
              <a:rPr lang="it-IT" dirty="0" err="1">
                <a:solidFill>
                  <a:srgbClr val="472165"/>
                </a:solidFill>
                <a:latin typeface="Arial" panose="020B0604020202020204" pitchFamily="34" charset="0"/>
                <a:cs typeface="Arial" panose="020B0604020202020204" pitchFamily="34" charset="0"/>
              </a:rPr>
              <a:t>azacitadina</a:t>
            </a:r>
            <a:r>
              <a:rPr lang="it-IT" dirty="0">
                <a:solidFill>
                  <a:srgbClr val="472165"/>
                </a:solidFill>
                <a:latin typeface="Arial" panose="020B0604020202020204" pitchFamily="34" charset="0"/>
                <a:cs typeface="Arial" panose="020B0604020202020204" pitchFamily="34" charset="0"/>
              </a:rPr>
              <a:t> orale</a:t>
            </a:r>
            <a:endParaRPr lang="it-IT" sz="2400" dirty="0">
              <a:solidFill>
                <a:srgbClr val="472165"/>
              </a:solidFill>
              <a:latin typeface="Arial" panose="020B0604020202020204" pitchFamily="34" charset="0"/>
              <a:cs typeface="Arial" panose="020B0604020202020204" pitchFamily="34" charset="0"/>
            </a:endParaRPr>
          </a:p>
        </p:txBody>
      </p:sp>
      <p:cxnSp>
        <p:nvCxnSpPr>
          <p:cNvPr id="7" name="Connettore 1 6">
            <a:extLst>
              <a:ext uri="{FF2B5EF4-FFF2-40B4-BE49-F238E27FC236}">
                <a16:creationId xmlns:a16="http://schemas.microsoft.com/office/drawing/2014/main" id="{F0EBE61D-A075-2741-BBD1-5B73799C6263}"/>
              </a:ext>
            </a:extLst>
          </p:cNvPr>
          <p:cNvCxnSpPr>
            <a:cxnSpLocks/>
          </p:cNvCxnSpPr>
          <p:nvPr/>
        </p:nvCxnSpPr>
        <p:spPr>
          <a:xfrm>
            <a:off x="3741682" y="2399293"/>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CDEAC64D-24FB-4246-B918-EEDEB8AFD49D}"/>
              </a:ext>
            </a:extLst>
          </p:cNvPr>
          <p:cNvCxnSpPr>
            <a:cxnSpLocks/>
          </p:cNvCxnSpPr>
          <p:nvPr/>
        </p:nvCxnSpPr>
        <p:spPr>
          <a:xfrm>
            <a:off x="3741682" y="3791907"/>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2000" b="1" dirty="0"/>
              <a:t>Terapia non intensiva</a:t>
            </a:r>
          </a:p>
        </p:txBody>
      </p:sp>
    </p:spTree>
    <p:extLst>
      <p:ext uri="{BB962C8B-B14F-4D97-AF65-F5344CB8AC3E}">
        <p14:creationId xmlns:p14="http://schemas.microsoft.com/office/powerpoint/2010/main" val="311738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F49D86F-63C4-2D4C-8A71-7CEBE0068949}"/>
              </a:ext>
            </a:extLst>
          </p:cNvPr>
          <p:cNvSpPr/>
          <p:nvPr/>
        </p:nvSpPr>
        <p:spPr>
          <a:xfrm>
            <a:off x="2252869" y="1100648"/>
            <a:ext cx="8991394" cy="800219"/>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i="1" dirty="0">
                <a:latin typeface="Arial" panose="020B0604020202020204" pitchFamily="34" charset="0"/>
                <a:cs typeface="Arial" panose="020B0604020202020204" pitchFamily="34" charset="0"/>
                <a:sym typeface="Wingdings" pitchFamily="2" charset="2"/>
              </a:rPr>
              <a:t>Post-hoc</a:t>
            </a:r>
            <a:r>
              <a:rPr lang="it-IT" sz="1200" dirty="0">
                <a:latin typeface="Arial" panose="020B0604020202020204" pitchFamily="34" charset="0"/>
                <a:cs typeface="Arial" panose="020B0604020202020204" pitchFamily="34" charset="0"/>
                <a:sym typeface="Wingdings" pitchFamily="2" charset="2"/>
              </a:rPr>
              <a:t> analisi del trial QUAZAR basata sul rischio citogenetico, sul tipo di AML (</a:t>
            </a:r>
            <a:r>
              <a:rPr lang="it-IT" sz="1200" i="1" dirty="0">
                <a:latin typeface="Arial" panose="020B0604020202020204" pitchFamily="34" charset="0"/>
                <a:cs typeface="Arial" panose="020B0604020202020204" pitchFamily="34" charset="0"/>
                <a:sym typeface="Wingdings" pitchFamily="2" charset="2"/>
              </a:rPr>
              <a:t>de novo </a:t>
            </a:r>
            <a:r>
              <a:rPr lang="it-IT" sz="1200" dirty="0">
                <a:latin typeface="Arial" panose="020B0604020202020204" pitchFamily="34" charset="0"/>
                <a:cs typeface="Arial" panose="020B0604020202020204" pitchFamily="34" charset="0"/>
                <a:sym typeface="Wingdings" pitchFamily="2" charset="2"/>
              </a:rPr>
              <a:t>o secondaria), sullo stato mutazionale di </a:t>
            </a:r>
            <a:r>
              <a:rPr lang="it-IT" sz="1200" i="1" dirty="0">
                <a:latin typeface="Arial" panose="020B0604020202020204" pitchFamily="34" charset="0"/>
                <a:cs typeface="Arial" panose="020B0604020202020204" pitchFamily="34" charset="0"/>
                <a:sym typeface="Wingdings" pitchFamily="2" charset="2"/>
              </a:rPr>
              <a:t>NPM1</a:t>
            </a:r>
            <a:r>
              <a:rPr lang="it-IT" sz="1200" dirty="0">
                <a:latin typeface="Arial" panose="020B0604020202020204" pitchFamily="34" charset="0"/>
                <a:cs typeface="Arial" panose="020B0604020202020204" pitchFamily="34" charset="0"/>
                <a:sym typeface="Wingdings" pitchFamily="2" charset="2"/>
              </a:rPr>
              <a:t> e di </a:t>
            </a:r>
            <a:r>
              <a:rPr lang="it-IT" sz="1200" i="1" dirty="0">
                <a:latin typeface="Arial" panose="020B0604020202020204" pitchFamily="34" charset="0"/>
                <a:cs typeface="Arial" panose="020B0604020202020204" pitchFamily="34" charset="0"/>
                <a:sym typeface="Wingdings" pitchFamily="2" charset="2"/>
              </a:rPr>
              <a:t>FLT3</a:t>
            </a:r>
            <a:r>
              <a:rPr lang="it-IT" sz="1200" dirty="0">
                <a:latin typeface="Arial" panose="020B0604020202020204" pitchFamily="34" charset="0"/>
                <a:cs typeface="Arial" panose="020B0604020202020204" pitchFamily="34" charset="0"/>
                <a:sym typeface="Wingdings" pitchFamily="2" charset="2"/>
              </a:rPr>
              <a:t> alla diagnosi</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Background: nel QUAZAR, OS mediana </a:t>
            </a:r>
            <a:r>
              <a:rPr lang="it-IT" sz="1200" dirty="0" err="1">
                <a:latin typeface="Arial" panose="020B0604020202020204" pitchFamily="34" charset="0"/>
                <a:cs typeface="Arial" panose="020B0604020202020204" pitchFamily="34" charset="0"/>
                <a:sym typeface="Wingdings" pitchFamily="2" charset="2"/>
              </a:rPr>
              <a:t>azacitadina</a:t>
            </a:r>
            <a:r>
              <a:rPr lang="it-IT" sz="1200" dirty="0">
                <a:latin typeface="Arial" panose="020B0604020202020204" pitchFamily="34" charset="0"/>
                <a:cs typeface="Arial" panose="020B0604020202020204" pitchFamily="34" charset="0"/>
                <a:sym typeface="Wingdings" pitchFamily="2" charset="2"/>
              </a:rPr>
              <a:t> orale vs placebo: 27,4 vs 14,8 mesi, </a:t>
            </a:r>
            <a:r>
              <a:rPr lang="it-IT" sz="1200" dirty="0" err="1">
                <a:latin typeface="Arial" panose="020B0604020202020204" pitchFamily="34" charset="0"/>
                <a:cs typeface="Arial" panose="020B0604020202020204" pitchFamily="34" charset="0"/>
                <a:sym typeface="Wingdings" pitchFamily="2" charset="2"/>
              </a:rPr>
              <a:t>p</a:t>
            </a:r>
            <a:r>
              <a:rPr lang="it-IT" sz="1200" dirty="0">
                <a:latin typeface="Arial" panose="020B0604020202020204" pitchFamily="34" charset="0"/>
                <a:cs typeface="Arial" panose="020B0604020202020204" pitchFamily="34" charset="0"/>
                <a:sym typeface="Wingdings" pitchFamily="2" charset="2"/>
              </a:rPr>
              <a:t> &lt;0,001 </a:t>
            </a:r>
          </a:p>
        </p:txBody>
      </p:sp>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sp>
        <p:nvSpPr>
          <p:cNvPr id="19" name="Titolo 1">
            <a:extLst>
              <a:ext uri="{FF2B5EF4-FFF2-40B4-BE49-F238E27FC236}">
                <a16:creationId xmlns:a16="http://schemas.microsoft.com/office/drawing/2014/main" id="{75B3F28F-0B25-AC4E-B787-98739DB663A1}"/>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Survival</a:t>
            </a:r>
            <a:r>
              <a:rPr lang="it-IT" sz="1600" b="1" dirty="0"/>
              <a:t> </a:t>
            </a:r>
            <a:r>
              <a:rPr lang="it-IT" sz="1600" b="1" dirty="0" err="1"/>
              <a:t>outcomes</a:t>
            </a:r>
            <a:r>
              <a:rPr lang="it-IT" sz="1600" b="1" dirty="0"/>
              <a:t> from the QUAZAR AML-001 trial with </a:t>
            </a:r>
            <a:r>
              <a:rPr lang="it-IT" sz="1600" b="1" dirty="0" err="1"/>
              <a:t>oral</a:t>
            </a:r>
            <a:r>
              <a:rPr lang="it-IT" sz="1600" b="1" dirty="0"/>
              <a:t> </a:t>
            </a:r>
            <a:r>
              <a:rPr lang="it-IT" sz="1600" b="1" dirty="0" err="1"/>
              <a:t>azacitidine</a:t>
            </a:r>
            <a:r>
              <a:rPr lang="it-IT" sz="1600" b="1" dirty="0"/>
              <a:t> for </a:t>
            </a:r>
            <a:r>
              <a:rPr lang="it-IT" sz="1600" b="1" dirty="0" err="1"/>
              <a:t>patients</a:t>
            </a:r>
            <a:r>
              <a:rPr lang="it-IT" sz="1600" b="1" dirty="0"/>
              <a:t> with acute </a:t>
            </a:r>
            <a:r>
              <a:rPr lang="it-IT" sz="1600" b="1" dirty="0" err="1"/>
              <a:t>myeloid</a:t>
            </a:r>
            <a:r>
              <a:rPr lang="it-IT" sz="1600" b="1" dirty="0"/>
              <a:t> </a:t>
            </a:r>
            <a:r>
              <a:rPr lang="it-IT" sz="1600" b="1" dirty="0" err="1"/>
              <a:t>leukemia</a:t>
            </a:r>
            <a:r>
              <a:rPr lang="it-IT" sz="1600" b="1" dirty="0"/>
              <a:t> in </a:t>
            </a:r>
            <a:r>
              <a:rPr lang="it-IT" sz="1600" b="1" dirty="0" err="1"/>
              <a:t>remission</a:t>
            </a:r>
            <a:r>
              <a:rPr lang="it-IT" sz="1600" b="1" dirty="0"/>
              <a:t> by </a:t>
            </a:r>
            <a:r>
              <a:rPr lang="it-IT" sz="1600" b="1" dirty="0" err="1"/>
              <a:t>disease</a:t>
            </a:r>
            <a:r>
              <a:rPr lang="it-IT" sz="1600" b="1" dirty="0"/>
              <a:t> </a:t>
            </a:r>
            <a:r>
              <a:rPr lang="it-IT" sz="1600" b="1" dirty="0" err="1"/>
              <a:t>subtype</a:t>
            </a:r>
            <a:r>
              <a:rPr lang="it-IT" sz="1600" b="1" dirty="0"/>
              <a:t>, </a:t>
            </a:r>
            <a:r>
              <a:rPr lang="it-IT" sz="1600" b="1" dirty="0" err="1"/>
              <a:t>cytogenetic</a:t>
            </a:r>
            <a:r>
              <a:rPr lang="it-IT" sz="1600" b="1" dirty="0"/>
              <a:t> </a:t>
            </a:r>
            <a:r>
              <a:rPr lang="it-IT" sz="1600" b="1" dirty="0" err="1"/>
              <a:t>risk</a:t>
            </a:r>
            <a:r>
              <a:rPr lang="it-IT" sz="1600" b="1" dirty="0"/>
              <a:t>, and </a:t>
            </a:r>
            <a:r>
              <a:rPr lang="it-IT" sz="1600" b="1" i="1" dirty="0"/>
              <a:t>NPM1</a:t>
            </a:r>
            <a:r>
              <a:rPr lang="it-IT" sz="1600" b="1" dirty="0"/>
              <a:t> </a:t>
            </a:r>
            <a:r>
              <a:rPr lang="it-IT" sz="1600" b="1" dirty="0" err="1"/>
              <a:t>mutation</a:t>
            </a:r>
            <a:r>
              <a:rPr lang="it-IT" sz="1600" b="1" dirty="0"/>
              <a:t> status </a:t>
            </a:r>
            <a:r>
              <a:rPr lang="it-IT" sz="1600" b="1" dirty="0" err="1"/>
              <a:t>at</a:t>
            </a:r>
            <a:r>
              <a:rPr lang="it-IT" sz="1600" b="1" dirty="0"/>
              <a:t> </a:t>
            </a:r>
            <a:r>
              <a:rPr lang="it-IT" sz="1600" b="1" dirty="0" err="1"/>
              <a:t>diagnosis</a:t>
            </a:r>
            <a:endParaRPr lang="it-IT" sz="1600" b="1" dirty="0"/>
          </a:p>
        </p:txBody>
      </p:sp>
      <p:grpSp>
        <p:nvGrpSpPr>
          <p:cNvPr id="2" name="Gruppo 1">
            <a:extLst>
              <a:ext uri="{FF2B5EF4-FFF2-40B4-BE49-F238E27FC236}">
                <a16:creationId xmlns:a16="http://schemas.microsoft.com/office/drawing/2014/main" id="{0DD79B0A-6150-A841-A5B2-15D1D8866084}"/>
              </a:ext>
            </a:extLst>
          </p:cNvPr>
          <p:cNvGrpSpPr>
            <a:grpSpLocks noChangeAspect="1"/>
          </p:cNvGrpSpPr>
          <p:nvPr/>
        </p:nvGrpSpPr>
        <p:grpSpPr>
          <a:xfrm>
            <a:off x="4305870" y="2376525"/>
            <a:ext cx="5793970" cy="3785963"/>
            <a:chOff x="3925983" y="2039660"/>
            <a:chExt cx="6322413" cy="4131264"/>
          </a:xfrm>
        </p:grpSpPr>
        <p:sp>
          <p:nvSpPr>
            <p:cNvPr id="47" name="CasellaDiTesto 46">
              <a:extLst>
                <a:ext uri="{FF2B5EF4-FFF2-40B4-BE49-F238E27FC236}">
                  <a16:creationId xmlns:a16="http://schemas.microsoft.com/office/drawing/2014/main" id="{0E6DAFA3-8460-4540-8FAC-887D9DAB82DA}"/>
                </a:ext>
              </a:extLst>
            </p:cNvPr>
            <p:cNvSpPr txBox="1"/>
            <p:nvPr/>
          </p:nvSpPr>
          <p:spPr>
            <a:xfrm>
              <a:off x="4440238" y="5395070"/>
              <a:ext cx="3108240" cy="33855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Stratified</a:t>
              </a:r>
              <a:r>
                <a:rPr lang="it-IT" sz="800" dirty="0">
                  <a:latin typeface="Arial" panose="020B0604020202020204" pitchFamily="34" charset="0"/>
                  <a:cs typeface="Arial" panose="020B0604020202020204" pitchFamily="34" charset="0"/>
                </a:rPr>
                <a:t> </a:t>
              </a:r>
              <a:r>
                <a:rPr lang="it-IT" sz="800" dirty="0" err="1">
                  <a:latin typeface="Arial" panose="020B0604020202020204" pitchFamily="34" charset="0"/>
                  <a:cs typeface="Arial" panose="020B0604020202020204" pitchFamily="34" charset="0"/>
                </a:rPr>
                <a:t>p</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value</a:t>
              </a:r>
              <a:r>
                <a:rPr lang="it-IT" sz="800" dirty="0">
                  <a:latin typeface="Arial" panose="020B0604020202020204" pitchFamily="34" charset="0"/>
                  <a:cs typeface="Arial" panose="020B0604020202020204" pitchFamily="34" charset="0"/>
                </a:rPr>
                <a:t>: </a:t>
              </a:r>
              <a:r>
                <a:rPr lang="it-IT" sz="800" b="1" dirty="0">
                  <a:latin typeface="Arial" panose="020B0604020202020204" pitchFamily="34" charset="0"/>
                  <a:cs typeface="Arial" panose="020B0604020202020204" pitchFamily="34" charset="0"/>
                </a:rPr>
                <a:t>0.0009</a:t>
              </a:r>
            </a:p>
            <a:p>
              <a:r>
                <a:rPr lang="it-IT" sz="800" dirty="0" err="1">
                  <a:latin typeface="Arial" panose="020B0604020202020204" pitchFamily="34" charset="0"/>
                  <a:cs typeface="Arial" panose="020B0604020202020204" pitchFamily="34" charset="0"/>
                </a:rPr>
                <a:t>Stratified</a:t>
              </a:r>
              <a:r>
                <a:rPr lang="it-IT" sz="800" dirty="0">
                  <a:latin typeface="Arial" panose="020B0604020202020204" pitchFamily="34" charset="0"/>
                  <a:cs typeface="Arial" panose="020B0604020202020204" pitchFamily="34" charset="0"/>
                </a:rPr>
                <a:t> HR: </a:t>
              </a:r>
              <a:r>
                <a:rPr lang="it-IT" sz="800" b="1" dirty="0">
                  <a:latin typeface="Arial" panose="020B0604020202020204" pitchFamily="34" charset="0"/>
                  <a:cs typeface="Arial" panose="020B0604020202020204" pitchFamily="34" charset="0"/>
                </a:rPr>
                <a:t>0.69 (95% CI 0.55–0.86)</a:t>
              </a:r>
            </a:p>
          </p:txBody>
        </p:sp>
        <p:pic>
          <p:nvPicPr>
            <p:cNvPr id="27" name="Immagine 26">
              <a:extLst>
                <a:ext uri="{FF2B5EF4-FFF2-40B4-BE49-F238E27FC236}">
                  <a16:creationId xmlns:a16="http://schemas.microsoft.com/office/drawing/2014/main" id="{40D4138A-144E-E448-898A-86CFEC568E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22266" y="2039660"/>
              <a:ext cx="5767627" cy="4048222"/>
            </a:xfrm>
            <a:prstGeom prst="rect">
              <a:avLst/>
            </a:prstGeom>
          </p:spPr>
        </p:pic>
        <p:sp>
          <p:nvSpPr>
            <p:cNvPr id="32" name="CasellaDiTesto 31">
              <a:extLst>
                <a:ext uri="{FF2B5EF4-FFF2-40B4-BE49-F238E27FC236}">
                  <a16:creationId xmlns:a16="http://schemas.microsoft.com/office/drawing/2014/main" id="{F2A91EB5-0DF2-7C4A-BC77-87AD4D400794}"/>
                </a:ext>
              </a:extLst>
            </p:cNvPr>
            <p:cNvSpPr txBox="1"/>
            <p:nvPr/>
          </p:nvSpPr>
          <p:spPr>
            <a:xfrm rot="16200000">
              <a:off x="3464958" y="3948891"/>
              <a:ext cx="1152881"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Survival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probability</a:t>
              </a:r>
              <a:endParaRPr lang="it-IT" sz="900" dirty="0">
                <a:latin typeface="Arial" panose="020B0604020202020204" pitchFamily="34" charset="0"/>
                <a:cs typeface="Arial" panose="020B0604020202020204" pitchFamily="34" charset="0"/>
              </a:endParaRPr>
            </a:p>
          </p:txBody>
        </p:sp>
        <p:sp>
          <p:nvSpPr>
            <p:cNvPr id="38" name="CasellaDiTesto 37">
              <a:extLst>
                <a:ext uri="{FF2B5EF4-FFF2-40B4-BE49-F238E27FC236}">
                  <a16:creationId xmlns:a16="http://schemas.microsoft.com/office/drawing/2014/main" id="{A6668448-0F09-D146-8566-0C4ECD7CBE56}"/>
                </a:ext>
              </a:extLst>
            </p:cNvPr>
            <p:cNvSpPr txBox="1"/>
            <p:nvPr/>
          </p:nvSpPr>
          <p:spPr>
            <a:xfrm>
              <a:off x="6158876" y="5952939"/>
              <a:ext cx="1494412" cy="21798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after</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randomization</a:t>
              </a:r>
              <a:endParaRPr lang="it-IT" sz="900" dirty="0">
                <a:latin typeface="Arial" panose="020B0604020202020204" pitchFamily="34" charset="0"/>
                <a:cs typeface="Arial" panose="020B0604020202020204" pitchFamily="34" charset="0"/>
              </a:endParaRPr>
            </a:p>
          </p:txBody>
        </p:sp>
        <p:sp>
          <p:nvSpPr>
            <p:cNvPr id="45" name="CasellaDiTesto 44">
              <a:extLst>
                <a:ext uri="{FF2B5EF4-FFF2-40B4-BE49-F238E27FC236}">
                  <a16:creationId xmlns:a16="http://schemas.microsoft.com/office/drawing/2014/main" id="{06D77930-1A3F-404B-AEF1-C93A8C4250FE}"/>
                </a:ext>
              </a:extLst>
            </p:cNvPr>
            <p:cNvSpPr txBox="1"/>
            <p:nvPr/>
          </p:nvSpPr>
          <p:spPr>
            <a:xfrm>
              <a:off x="6210915" y="3803323"/>
              <a:ext cx="2446716" cy="369332"/>
            </a:xfrm>
            <a:prstGeom prst="rect">
              <a:avLst/>
            </a:prstGeom>
            <a:noFill/>
          </p:spPr>
          <p:txBody>
            <a:bodyPr wrap="square" rtlCol="0">
              <a:spAutoFit/>
            </a:bodyPr>
            <a:lstStyle/>
            <a:p>
              <a:r>
                <a:rPr lang="it-IT" sz="1000" b="1" dirty="0">
                  <a:solidFill>
                    <a:srgbClr val="472165"/>
                  </a:solidFill>
                  <a:latin typeface="Arial" panose="020B0604020202020204" pitchFamily="34" charset="0"/>
                  <a:cs typeface="Arial" panose="020B0604020202020204" pitchFamily="34" charset="0"/>
                </a:rPr>
                <a:t>24.7 </a:t>
              </a:r>
              <a:r>
                <a:rPr lang="it-IT" sz="1000" b="1" dirty="0" err="1">
                  <a:solidFill>
                    <a:srgbClr val="472165"/>
                  </a:solidFill>
                  <a:latin typeface="Arial" panose="020B0604020202020204" pitchFamily="34" charset="0"/>
                  <a:cs typeface="Arial" panose="020B0604020202020204" pitchFamily="34" charset="0"/>
                </a:rPr>
                <a:t>months</a:t>
              </a:r>
              <a:r>
                <a:rPr lang="it-IT" sz="1000" b="1" dirty="0">
                  <a:solidFill>
                    <a:srgbClr val="472165"/>
                  </a:solidFill>
                  <a:latin typeface="Arial" panose="020B0604020202020204" pitchFamily="34" charset="0"/>
                  <a:cs typeface="Arial" panose="020B0604020202020204" pitchFamily="34" charset="0"/>
                </a:rPr>
                <a:t> </a:t>
              </a:r>
            </a:p>
            <a:p>
              <a:r>
                <a:rPr lang="it-IT" sz="800" b="1" dirty="0">
                  <a:solidFill>
                    <a:srgbClr val="472165"/>
                  </a:solidFill>
                  <a:latin typeface="Arial" panose="020B0604020202020204" pitchFamily="34" charset="0"/>
                  <a:cs typeface="Arial" panose="020B0604020202020204" pitchFamily="34" charset="0"/>
                </a:rPr>
                <a:t>(95% CI 18.7–30.5)</a:t>
              </a:r>
              <a:endParaRPr lang="it-IT" sz="1000" b="1" dirty="0">
                <a:solidFill>
                  <a:srgbClr val="472165"/>
                </a:solidFill>
                <a:latin typeface="Arial" panose="020B0604020202020204" pitchFamily="34" charset="0"/>
                <a:cs typeface="Arial" panose="020B0604020202020204" pitchFamily="34" charset="0"/>
              </a:endParaRPr>
            </a:p>
          </p:txBody>
        </p:sp>
        <p:sp>
          <p:nvSpPr>
            <p:cNvPr id="46" name="CasellaDiTesto 45">
              <a:extLst>
                <a:ext uri="{FF2B5EF4-FFF2-40B4-BE49-F238E27FC236}">
                  <a16:creationId xmlns:a16="http://schemas.microsoft.com/office/drawing/2014/main" id="{6CED7FFE-F5BA-DE4A-8CEF-E5F1B00A0F64}"/>
                </a:ext>
              </a:extLst>
            </p:cNvPr>
            <p:cNvSpPr txBox="1"/>
            <p:nvPr/>
          </p:nvSpPr>
          <p:spPr>
            <a:xfrm>
              <a:off x="4380613" y="4068285"/>
              <a:ext cx="1171919" cy="369332"/>
            </a:xfrm>
            <a:prstGeom prst="rect">
              <a:avLst/>
            </a:prstGeom>
            <a:noFill/>
          </p:spPr>
          <p:txBody>
            <a:bodyPr wrap="square" rtlCol="0">
              <a:spAutoFit/>
            </a:bodyPr>
            <a:lstStyle/>
            <a:p>
              <a:pPr algn="ctr"/>
              <a:r>
                <a:rPr lang="it-IT" sz="1000" b="1" dirty="0">
                  <a:solidFill>
                    <a:srgbClr val="FBB038"/>
                  </a:solidFill>
                  <a:latin typeface="Arial" panose="020B0604020202020204" pitchFamily="34" charset="0"/>
                  <a:cs typeface="Arial" panose="020B0604020202020204" pitchFamily="34" charset="0"/>
                </a:rPr>
                <a:t>14.8 </a:t>
              </a:r>
              <a:r>
                <a:rPr lang="it-IT" sz="1000" b="1" dirty="0" err="1">
                  <a:solidFill>
                    <a:srgbClr val="FBB038"/>
                  </a:solidFill>
                  <a:latin typeface="Arial" panose="020B0604020202020204" pitchFamily="34" charset="0"/>
                  <a:cs typeface="Arial" panose="020B0604020202020204" pitchFamily="34" charset="0"/>
                </a:rPr>
                <a:t>months</a:t>
              </a:r>
              <a:endParaRPr lang="it-IT" sz="1000" b="1" dirty="0">
                <a:solidFill>
                  <a:srgbClr val="FBB038"/>
                </a:solidFill>
                <a:latin typeface="Arial" panose="020B0604020202020204" pitchFamily="34" charset="0"/>
                <a:cs typeface="Arial" panose="020B0604020202020204" pitchFamily="34" charset="0"/>
              </a:endParaRPr>
            </a:p>
            <a:p>
              <a:pPr algn="ctr"/>
              <a:r>
                <a:rPr lang="it-IT" sz="800" b="1" dirty="0">
                  <a:solidFill>
                    <a:srgbClr val="FBB038"/>
                  </a:solidFill>
                  <a:latin typeface="Arial" panose="020B0604020202020204" pitchFamily="34" charset="0"/>
                  <a:cs typeface="Arial" panose="020B0604020202020204" pitchFamily="34" charset="0"/>
                </a:rPr>
                <a:t>(95% CI 11.7–17.6)</a:t>
              </a:r>
            </a:p>
          </p:txBody>
        </p:sp>
        <p:sp>
          <p:nvSpPr>
            <p:cNvPr id="48" name="CasellaDiTesto 47">
              <a:extLst>
                <a:ext uri="{FF2B5EF4-FFF2-40B4-BE49-F238E27FC236}">
                  <a16:creationId xmlns:a16="http://schemas.microsoft.com/office/drawing/2014/main" id="{C27F1C0C-C297-D74A-BEA4-E75ED000C3C7}"/>
                </a:ext>
              </a:extLst>
            </p:cNvPr>
            <p:cNvSpPr txBox="1"/>
            <p:nvPr/>
          </p:nvSpPr>
          <p:spPr>
            <a:xfrm>
              <a:off x="5523942" y="3398889"/>
              <a:ext cx="1453910" cy="232518"/>
            </a:xfrm>
            <a:prstGeom prst="rect">
              <a:avLst/>
            </a:prstGeom>
            <a:noFill/>
          </p:spPr>
          <p:txBody>
            <a:bodyPr wrap="square" rtlCol="0">
              <a:spAutoFit/>
            </a:bodyPr>
            <a:lstStyle/>
            <a:p>
              <a:r>
                <a:rPr lang="el-GR" sz="1000" b="1" dirty="0">
                  <a:solidFill>
                    <a:srgbClr val="F16530"/>
                  </a:solidFill>
                  <a:latin typeface="Arial" panose="020B0604020202020204" pitchFamily="34" charset="0"/>
                  <a:cs typeface="Arial" panose="020B0604020202020204" pitchFamily="34" charset="0"/>
                </a:rPr>
                <a:t>Δ</a:t>
              </a:r>
              <a:r>
                <a:rPr lang="it-IT" sz="1000" b="1" dirty="0">
                  <a:solidFill>
                    <a:srgbClr val="F16530"/>
                  </a:solidFill>
                  <a:latin typeface="Arial" panose="020B0604020202020204" pitchFamily="34" charset="0"/>
                  <a:cs typeface="Arial" panose="020B0604020202020204" pitchFamily="34" charset="0"/>
                </a:rPr>
                <a:t> 9.9 </a:t>
              </a:r>
              <a:r>
                <a:rPr lang="it-IT" sz="1000" b="1" dirty="0" err="1">
                  <a:solidFill>
                    <a:srgbClr val="F16530"/>
                  </a:solidFill>
                  <a:latin typeface="Arial" panose="020B0604020202020204" pitchFamily="34" charset="0"/>
                  <a:cs typeface="Arial" panose="020B0604020202020204" pitchFamily="34" charset="0"/>
                </a:rPr>
                <a:t>months</a:t>
              </a:r>
              <a:endParaRPr lang="it-IT" sz="1000" b="1" dirty="0">
                <a:solidFill>
                  <a:srgbClr val="F16530"/>
                </a:solidFill>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7B5E0F5D-FDAD-5949-B346-C2553DC7FB4E}"/>
                </a:ext>
              </a:extLst>
            </p:cNvPr>
            <p:cNvSpPr txBox="1"/>
            <p:nvPr/>
          </p:nvSpPr>
          <p:spPr>
            <a:xfrm>
              <a:off x="8599328" y="2289977"/>
              <a:ext cx="1649068" cy="33855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CC-486 (n=238)</a:t>
              </a:r>
            </a:p>
            <a:p>
              <a:r>
                <a:rPr lang="it-IT" sz="800" dirty="0">
                  <a:latin typeface="Arial" panose="020B0604020202020204" pitchFamily="34" charset="0"/>
                  <a:cs typeface="Arial" panose="020B0604020202020204" pitchFamily="34" charset="0"/>
                </a:rPr>
                <a:t>Placebo (</a:t>
              </a:r>
              <a:r>
                <a:rPr lang="it-IT" sz="800" dirty="0" err="1">
                  <a:latin typeface="Arial" panose="020B0604020202020204" pitchFamily="34" charset="0"/>
                  <a:cs typeface="Arial" panose="020B0604020202020204" pitchFamily="34" charset="0"/>
                </a:rPr>
                <a:t>n</a:t>
              </a:r>
              <a:r>
                <a:rPr lang="it-IT" sz="800" dirty="0">
                  <a:latin typeface="Arial" panose="020B0604020202020204" pitchFamily="34" charset="0"/>
                  <a:cs typeface="Arial" panose="020B0604020202020204" pitchFamily="34" charset="0"/>
                </a:rPr>
                <a:t>=234)</a:t>
              </a:r>
            </a:p>
          </p:txBody>
        </p:sp>
        <p:cxnSp>
          <p:nvCxnSpPr>
            <p:cNvPr id="25" name="Connettore 1 24">
              <a:extLst>
                <a:ext uri="{FF2B5EF4-FFF2-40B4-BE49-F238E27FC236}">
                  <a16:creationId xmlns:a16="http://schemas.microsoft.com/office/drawing/2014/main" id="{BE0BA635-7035-B544-9BB2-B82A30B1CD60}"/>
                </a:ext>
              </a:extLst>
            </p:cNvPr>
            <p:cNvCxnSpPr/>
            <p:nvPr/>
          </p:nvCxnSpPr>
          <p:spPr>
            <a:xfrm>
              <a:off x="8520571" y="2401511"/>
              <a:ext cx="101510"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02F61C0B-F95A-FD49-8914-349BDBA96A23}"/>
                </a:ext>
              </a:extLst>
            </p:cNvPr>
            <p:cNvCxnSpPr/>
            <p:nvPr/>
          </p:nvCxnSpPr>
          <p:spPr>
            <a:xfrm>
              <a:off x="8520571" y="2529321"/>
              <a:ext cx="101510"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grpSp>
      <p:sp>
        <p:nvSpPr>
          <p:cNvPr id="28" name="Rettangolo 27">
            <a:extLst>
              <a:ext uri="{FF2B5EF4-FFF2-40B4-BE49-F238E27FC236}">
                <a16:creationId xmlns:a16="http://schemas.microsoft.com/office/drawing/2014/main" id="{BD1F06C6-6D89-7A40-BA6A-8C7B53E18C0D}"/>
              </a:ext>
            </a:extLst>
          </p:cNvPr>
          <p:cNvSpPr/>
          <p:nvPr/>
        </p:nvSpPr>
        <p:spPr>
          <a:xfrm>
            <a:off x="9674901" y="6627168"/>
            <a:ext cx="251709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Döhner</a:t>
            </a:r>
            <a:r>
              <a:rPr lang="it-IT" sz="800" i="1" dirty="0">
                <a:latin typeface="Arial" panose="020B0604020202020204" pitchFamily="34" charset="0"/>
                <a:cs typeface="Arial" panose="020B0604020202020204" pitchFamily="34" charset="0"/>
                <a:hlinkClick r:id="rId4"/>
              </a:rPr>
              <a:t> H,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S131</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1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graphicFrame>
        <p:nvGraphicFramePr>
          <p:cNvPr id="49" name="Tabella 48">
            <a:extLst>
              <a:ext uri="{FF2B5EF4-FFF2-40B4-BE49-F238E27FC236}">
                <a16:creationId xmlns:a16="http://schemas.microsoft.com/office/drawing/2014/main" id="{6B81DF67-194D-0943-9CCB-7B5EAB07DBEC}"/>
              </a:ext>
            </a:extLst>
          </p:cNvPr>
          <p:cNvGraphicFramePr>
            <a:graphicFrameLocks noGrp="1"/>
          </p:cNvGraphicFramePr>
          <p:nvPr>
            <p:extLst>
              <p:ext uri="{D42A27DB-BD31-4B8C-83A1-F6EECF244321}">
                <p14:modId xmlns:p14="http://schemas.microsoft.com/office/powerpoint/2010/main" val="493745059"/>
              </p:ext>
            </p:extLst>
          </p:nvPr>
        </p:nvGraphicFramePr>
        <p:xfrm>
          <a:off x="3559249" y="1684369"/>
          <a:ext cx="6938901" cy="3481431"/>
        </p:xfrm>
        <a:graphic>
          <a:graphicData uri="http://schemas.openxmlformats.org/drawingml/2006/table">
            <a:tbl>
              <a:tblPr firstRow="1" bandRow="1">
                <a:tableStyleId>{BC89EF96-8CEA-46FF-86C4-4CE0E7609802}</a:tableStyleId>
              </a:tblPr>
              <a:tblGrid>
                <a:gridCol w="1431549">
                  <a:extLst>
                    <a:ext uri="{9D8B030D-6E8A-4147-A177-3AD203B41FA5}">
                      <a16:colId xmlns:a16="http://schemas.microsoft.com/office/drawing/2014/main" val="20000"/>
                    </a:ext>
                  </a:extLst>
                </a:gridCol>
                <a:gridCol w="786765">
                  <a:extLst>
                    <a:ext uri="{9D8B030D-6E8A-4147-A177-3AD203B41FA5}">
                      <a16:colId xmlns:a16="http://schemas.microsoft.com/office/drawing/2014/main" val="20001"/>
                    </a:ext>
                  </a:extLst>
                </a:gridCol>
                <a:gridCol w="786765">
                  <a:extLst>
                    <a:ext uri="{9D8B030D-6E8A-4147-A177-3AD203B41FA5}">
                      <a16:colId xmlns:a16="http://schemas.microsoft.com/office/drawing/2014/main" val="20002"/>
                    </a:ext>
                  </a:extLst>
                </a:gridCol>
                <a:gridCol w="557292">
                  <a:extLst>
                    <a:ext uri="{9D8B030D-6E8A-4147-A177-3AD203B41FA5}">
                      <a16:colId xmlns:a16="http://schemas.microsoft.com/office/drawing/2014/main" val="20003"/>
                    </a:ext>
                  </a:extLst>
                </a:gridCol>
                <a:gridCol w="557292">
                  <a:extLst>
                    <a:ext uri="{9D8B030D-6E8A-4147-A177-3AD203B41FA5}">
                      <a16:colId xmlns:a16="http://schemas.microsoft.com/office/drawing/2014/main" val="20004"/>
                    </a:ext>
                  </a:extLst>
                </a:gridCol>
                <a:gridCol w="819546">
                  <a:extLst>
                    <a:ext uri="{9D8B030D-6E8A-4147-A177-3AD203B41FA5}">
                      <a16:colId xmlns:a16="http://schemas.microsoft.com/office/drawing/2014/main" val="20005"/>
                    </a:ext>
                  </a:extLst>
                </a:gridCol>
                <a:gridCol w="819546">
                  <a:extLst>
                    <a:ext uri="{9D8B030D-6E8A-4147-A177-3AD203B41FA5}">
                      <a16:colId xmlns:a16="http://schemas.microsoft.com/office/drawing/2014/main" val="20006"/>
                    </a:ext>
                  </a:extLst>
                </a:gridCol>
                <a:gridCol w="590073">
                  <a:extLst>
                    <a:ext uri="{9D8B030D-6E8A-4147-A177-3AD203B41FA5}">
                      <a16:colId xmlns:a16="http://schemas.microsoft.com/office/drawing/2014/main" val="20007"/>
                    </a:ext>
                  </a:extLst>
                </a:gridCol>
                <a:gridCol w="590073">
                  <a:extLst>
                    <a:ext uri="{9D8B030D-6E8A-4147-A177-3AD203B41FA5}">
                      <a16:colId xmlns:a16="http://schemas.microsoft.com/office/drawing/2014/main" val="20008"/>
                    </a:ext>
                  </a:extLst>
                </a:gridCol>
              </a:tblGrid>
              <a:tr h="646977">
                <a:tc>
                  <a:txBody>
                    <a:bodyPr/>
                    <a:lstStyle/>
                    <a:p>
                      <a:r>
                        <a:rPr lang="it-IT" sz="1000" dirty="0">
                          <a:solidFill>
                            <a:schemeClr val="bg1"/>
                          </a:solidFill>
                          <a:latin typeface="Arial" panose="020B0604020202020204" pitchFamily="34" charset="0"/>
                          <a:cs typeface="Arial" panose="020B0604020202020204" pitchFamily="34" charset="0"/>
                        </a:rPr>
                        <a:t>472 pazienti </a:t>
                      </a:r>
                    </a:p>
                    <a:p>
                      <a:r>
                        <a:rPr lang="it-IT" sz="1000" dirty="0">
                          <a:solidFill>
                            <a:schemeClr val="bg1"/>
                          </a:solidFill>
                          <a:latin typeface="Arial" panose="020B0604020202020204" pitchFamily="34" charset="0"/>
                          <a:cs typeface="Arial" panose="020B0604020202020204" pitchFamily="34" charset="0"/>
                        </a:rPr>
                        <a:t>&gt;55 anni</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OS AZA mediana</a:t>
                      </a:r>
                      <a:r>
                        <a:rPr lang="it-IT" sz="1000" baseline="0" dirty="0">
                          <a:solidFill>
                            <a:schemeClr val="bg1"/>
                          </a:solidFill>
                          <a:latin typeface="Arial" panose="020B0604020202020204" pitchFamily="34" charset="0"/>
                          <a:cs typeface="Arial" panose="020B0604020202020204" pitchFamily="34" charset="0"/>
                        </a:rPr>
                        <a:t> mesi</a:t>
                      </a:r>
                      <a:endParaRPr lang="it-IT" sz="1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OS PBO mediana </a:t>
                      </a:r>
                      <a:br>
                        <a:rPr lang="it-IT" sz="1000" dirty="0">
                          <a:solidFill>
                            <a:schemeClr val="bg1"/>
                          </a:solidFill>
                          <a:latin typeface="Arial" panose="020B0604020202020204" pitchFamily="34" charset="0"/>
                          <a:cs typeface="Arial" panose="020B0604020202020204" pitchFamily="34" charset="0"/>
                        </a:rPr>
                      </a:br>
                      <a:r>
                        <a:rPr lang="it-IT" sz="1000" dirty="0">
                          <a:solidFill>
                            <a:schemeClr val="bg1"/>
                          </a:solidFill>
                          <a:latin typeface="Arial" panose="020B0604020202020204" pitchFamily="34" charset="0"/>
                          <a:cs typeface="Arial" panose="020B0604020202020204" pitchFamily="34" charset="0"/>
                        </a:rPr>
                        <a:t>mesi</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HR</a:t>
                      </a:r>
                    </a:p>
                  </a:txBody>
                  <a:tcPr marL="0" marR="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p</a:t>
                      </a:r>
                    </a:p>
                  </a:txBody>
                  <a:tcPr marL="0" marR="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RFS</a:t>
                      </a:r>
                      <a:r>
                        <a:rPr lang="it-IT" sz="1000" baseline="0" dirty="0">
                          <a:solidFill>
                            <a:schemeClr val="bg1"/>
                          </a:solidFill>
                          <a:latin typeface="Arial" panose="020B0604020202020204" pitchFamily="34" charset="0"/>
                          <a:cs typeface="Arial" panose="020B0604020202020204" pitchFamily="34" charset="0"/>
                        </a:rPr>
                        <a:t> </a:t>
                      </a:r>
                      <a:r>
                        <a:rPr lang="it-IT" sz="1000" dirty="0">
                          <a:solidFill>
                            <a:schemeClr val="bg1"/>
                          </a:solidFill>
                          <a:latin typeface="Arial" panose="020B0604020202020204" pitchFamily="34" charset="0"/>
                          <a:cs typeface="Arial" panose="020B0604020202020204" pitchFamily="34" charset="0"/>
                        </a:rPr>
                        <a:t>AZA mediana</a:t>
                      </a:r>
                      <a:r>
                        <a:rPr lang="it-IT" sz="1000" baseline="0" dirty="0">
                          <a:solidFill>
                            <a:schemeClr val="bg1"/>
                          </a:solidFill>
                          <a:latin typeface="Arial" panose="020B0604020202020204" pitchFamily="34" charset="0"/>
                          <a:cs typeface="Arial" panose="020B0604020202020204" pitchFamily="34" charset="0"/>
                        </a:rPr>
                        <a:t> mesi</a:t>
                      </a:r>
                      <a:endParaRPr lang="it-IT" sz="1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RFS</a:t>
                      </a:r>
                      <a:r>
                        <a:rPr lang="it-IT" sz="1000" baseline="0" dirty="0">
                          <a:solidFill>
                            <a:schemeClr val="bg1"/>
                          </a:solidFill>
                          <a:latin typeface="Arial" panose="020B0604020202020204" pitchFamily="34" charset="0"/>
                          <a:cs typeface="Arial" panose="020B0604020202020204" pitchFamily="34" charset="0"/>
                        </a:rPr>
                        <a:t> PBO</a:t>
                      </a:r>
                      <a:r>
                        <a:rPr lang="it-IT" sz="1000" dirty="0">
                          <a:solidFill>
                            <a:schemeClr val="bg1"/>
                          </a:solidFill>
                          <a:latin typeface="Arial" panose="020B0604020202020204" pitchFamily="34" charset="0"/>
                          <a:cs typeface="Arial" panose="020B0604020202020204" pitchFamily="34" charset="0"/>
                        </a:rPr>
                        <a:t> mediana</a:t>
                      </a:r>
                      <a:r>
                        <a:rPr lang="it-IT" sz="1000" baseline="0" dirty="0">
                          <a:solidFill>
                            <a:schemeClr val="bg1"/>
                          </a:solidFill>
                          <a:latin typeface="Arial" panose="020B0604020202020204" pitchFamily="34" charset="0"/>
                          <a:cs typeface="Arial" panose="020B0604020202020204" pitchFamily="34" charset="0"/>
                        </a:rPr>
                        <a:t> mesi</a:t>
                      </a:r>
                      <a:endParaRPr lang="it-IT" sz="10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HR</a:t>
                      </a:r>
                    </a:p>
                  </a:txBody>
                  <a:tcPr marL="0" marR="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p</a:t>
                      </a:r>
                    </a:p>
                  </a:txBody>
                  <a:tcPr marL="0" marR="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472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b="1" i="1" dirty="0">
                          <a:latin typeface="Arial" panose="020B0604020202020204" pitchFamily="34" charset="0"/>
                          <a:cs typeface="Arial" panose="020B0604020202020204" pitchFamily="34" charset="0"/>
                        </a:rPr>
                        <a:t>De</a:t>
                      </a:r>
                      <a:r>
                        <a:rPr lang="it-IT" sz="1000" b="1" i="1" baseline="0" dirty="0">
                          <a:latin typeface="Arial" panose="020B0604020202020204" pitchFamily="34" charset="0"/>
                          <a:cs typeface="Arial" panose="020B0604020202020204" pitchFamily="34" charset="0"/>
                        </a:rPr>
                        <a:t> novo </a:t>
                      </a:r>
                      <a:r>
                        <a:rPr lang="it-IT" sz="1000" b="1" baseline="0" dirty="0">
                          <a:latin typeface="Arial" panose="020B0604020202020204" pitchFamily="34" charset="0"/>
                          <a:cs typeface="Arial" panose="020B0604020202020204" pitchFamily="34" charset="0"/>
                        </a:rPr>
                        <a:t>AML (90,9%)</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23,2</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latin typeface="Arial" panose="020B0604020202020204" pitchFamily="34" charset="0"/>
                          <a:cs typeface="Arial" panose="020B0604020202020204" pitchFamily="34" charset="0"/>
                        </a:rPr>
                        <a:t>14,6</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0,73</a:t>
                      </a:r>
                    </a:p>
                  </a:txBody>
                  <a:tcPr marL="0" marR="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0,0068</a:t>
                      </a:r>
                    </a:p>
                  </a:txBody>
                  <a:tcPr marL="0" marR="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10,2</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4,9</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0,66</a:t>
                      </a:r>
                    </a:p>
                  </a:txBody>
                  <a:tcPr marL="0" marR="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0,0002</a:t>
                      </a:r>
                    </a:p>
                  </a:txBody>
                  <a:tcPr marL="0" marR="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72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err="1">
                          <a:latin typeface="Arial" panose="020B0604020202020204" pitchFamily="34" charset="0"/>
                          <a:cs typeface="Arial" panose="020B0604020202020204" pitchFamily="34" charset="0"/>
                        </a:rPr>
                        <a:t>s</a:t>
                      </a:r>
                      <a:r>
                        <a:rPr lang="it-IT" sz="1000" dirty="0">
                          <a:latin typeface="Arial" panose="020B0604020202020204" pitchFamily="34" charset="0"/>
                          <a:cs typeface="Arial" panose="020B0604020202020204" pitchFamily="34" charset="0"/>
                        </a:rPr>
                        <a:t>-AML</a:t>
                      </a:r>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a:latin typeface="Arial" panose="020B0604020202020204" pitchFamily="34" charset="0"/>
                          <a:cs typeface="Arial" panose="020B0604020202020204" pitchFamily="34" charset="0"/>
                        </a:rPr>
                        <a:t>(9,1%)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0,58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0,11</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0,47</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0,0118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2409">
                <a:tc>
                  <a:txBody>
                    <a:bodyPr/>
                    <a:lstStyle/>
                    <a:p>
                      <a:r>
                        <a:rPr lang="it-IT" sz="1000" b="1" i="0" dirty="0">
                          <a:latin typeface="Arial" panose="020B0604020202020204" pitchFamily="34" charset="0"/>
                          <a:cs typeface="Arial" panose="020B0604020202020204" pitchFamily="34" charset="0"/>
                        </a:rPr>
                        <a:t>Rischio intermedio </a:t>
                      </a:r>
                      <a:r>
                        <a:rPr lang="it-IT" sz="1000" b="1" baseline="0" dirty="0">
                          <a:latin typeface="Arial" panose="020B0604020202020204" pitchFamily="34" charset="0"/>
                          <a:cs typeface="Arial" panose="020B0604020202020204" pitchFamily="34" charset="0"/>
                        </a:rPr>
                        <a:t>citogenetico (88%)</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0,73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0,0093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0,66</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0,0004</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72409">
                <a:tc>
                  <a:txBody>
                    <a:bodyPr/>
                    <a:lstStyle/>
                    <a:p>
                      <a:r>
                        <a:rPr lang="it-IT" sz="1000" i="0" dirty="0">
                          <a:latin typeface="Arial" panose="020B0604020202020204" pitchFamily="34" charset="0"/>
                          <a:cs typeface="Arial" panose="020B0604020202020204" pitchFamily="34" charset="0"/>
                        </a:rPr>
                        <a:t>Rischio sfavorevole</a:t>
                      </a:r>
                    </a:p>
                    <a:p>
                      <a:r>
                        <a:rPr lang="it-IT" sz="1000" dirty="0">
                          <a:latin typeface="Arial" panose="020B0604020202020204" pitchFamily="34" charset="0"/>
                          <a:cs typeface="Arial" panose="020B0604020202020204" pitchFamily="34" charset="0"/>
                        </a:rPr>
                        <a:t>citogenetico (14%)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0,61</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0,06</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0,63</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0,08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2409">
                <a:tc>
                  <a:txBody>
                    <a:bodyPr/>
                    <a:lstStyle/>
                    <a:p>
                      <a:r>
                        <a:rPr lang="it-IT" sz="1000" b="1" i="1" dirty="0">
                          <a:latin typeface="Arial" panose="020B0604020202020204" pitchFamily="34" charset="0"/>
                          <a:cs typeface="Arial" panose="020B0604020202020204" pitchFamily="34" charset="0"/>
                        </a:rPr>
                        <a:t>NPM1</a:t>
                      </a:r>
                      <a:r>
                        <a:rPr lang="it-IT" sz="1000" b="1" baseline="30000" dirty="0">
                          <a:latin typeface="Arial" panose="020B0604020202020204" pitchFamily="34" charset="0"/>
                          <a:cs typeface="Arial" panose="020B0604020202020204" pitchFamily="34" charset="0"/>
                        </a:rPr>
                        <a:t>mut</a:t>
                      </a:r>
                      <a:r>
                        <a:rPr lang="it-IT" sz="1000" b="1" baseline="0" dirty="0">
                          <a:latin typeface="Arial" panose="020B0604020202020204" pitchFamily="34" charset="0"/>
                          <a:cs typeface="Arial" panose="020B0604020202020204" pitchFamily="34" charset="0"/>
                        </a:rPr>
                        <a:t> (29%)</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46,1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0,57</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0,0138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0,55</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b="1" dirty="0">
                          <a:latin typeface="Arial" panose="020B0604020202020204" pitchFamily="34" charset="0"/>
                          <a:cs typeface="Arial" panose="020B0604020202020204" pitchFamily="34" charset="0"/>
                        </a:rPr>
                        <a:t>0,0098</a:t>
                      </a: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472409">
                <a:tc>
                  <a:txBody>
                    <a:bodyPr/>
                    <a:lstStyle/>
                    <a:p>
                      <a:r>
                        <a:rPr lang="it-IT" sz="1000" i="1" dirty="0">
                          <a:latin typeface="Arial" panose="020B0604020202020204" pitchFamily="34" charset="0"/>
                          <a:cs typeface="Arial" panose="020B0604020202020204" pitchFamily="34" charset="0"/>
                        </a:rPr>
                        <a:t>NPM1</a:t>
                      </a:r>
                      <a:r>
                        <a:rPr lang="it-IT" sz="1000" baseline="30000" dirty="0">
                          <a:latin typeface="Arial" panose="020B0604020202020204" pitchFamily="34" charset="0"/>
                          <a:cs typeface="Arial" panose="020B0604020202020204" pitchFamily="34" charset="0"/>
                        </a:rPr>
                        <a:t>wt</a:t>
                      </a:r>
                    </a:p>
                  </a:txBody>
                  <a:tcPr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19,6</a:t>
                      </a:r>
                    </a:p>
                  </a:txBody>
                  <a:tcPr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14,6</a:t>
                      </a:r>
                    </a:p>
                  </a:txBody>
                  <a:tcPr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0,77</a:t>
                      </a:r>
                    </a:p>
                  </a:txBody>
                  <a:tcPr marL="0" marR="0"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b="1" dirty="0">
                          <a:latin typeface="Arial" panose="020B0604020202020204" pitchFamily="34" charset="0"/>
                          <a:cs typeface="Arial" panose="020B0604020202020204" pitchFamily="34" charset="0"/>
                        </a:rPr>
                        <a:t>0,0365</a:t>
                      </a:r>
                    </a:p>
                  </a:txBody>
                  <a:tcPr marL="0" marR="0"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7,7</a:t>
                      </a:r>
                    </a:p>
                  </a:txBody>
                  <a:tcPr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4,6</a:t>
                      </a:r>
                    </a:p>
                  </a:txBody>
                  <a:tcPr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0,69</a:t>
                      </a:r>
                    </a:p>
                  </a:txBody>
                  <a:tcPr marL="0" marR="0"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0,0029</a:t>
                      </a:r>
                    </a:p>
                  </a:txBody>
                  <a:tcPr marL="0" marR="0" anchor="ctr">
                    <a:lnL w="12700" cmpd="sng">
                      <a:noFill/>
                    </a:lnL>
                    <a:lnR w="12700" cmpd="sng">
                      <a:noFill/>
                    </a:lnR>
                    <a:lnT w="12700" cmpd="sng">
                      <a:noFill/>
                    </a:lnT>
                    <a:lnB w="952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Rettangolo 5">
            <a:extLst>
              <a:ext uri="{FF2B5EF4-FFF2-40B4-BE49-F238E27FC236}">
                <a16:creationId xmlns:a16="http://schemas.microsoft.com/office/drawing/2014/main" id="{2505311F-94CF-BB43-B579-E39C63586878}"/>
              </a:ext>
            </a:extLst>
          </p:cNvPr>
          <p:cNvSpPr/>
          <p:nvPr/>
        </p:nvSpPr>
        <p:spPr>
          <a:xfrm>
            <a:off x="9674901" y="6627168"/>
            <a:ext cx="251709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Döhner</a:t>
            </a:r>
            <a:r>
              <a:rPr lang="it-IT" sz="800" i="1" dirty="0">
                <a:latin typeface="Arial" panose="020B0604020202020204" pitchFamily="34" charset="0"/>
                <a:cs typeface="Arial" panose="020B0604020202020204" pitchFamily="34" charset="0"/>
                <a:hlinkClick r:id="rId3"/>
              </a:rPr>
              <a:t> H,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S131</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CD5A207C-35A8-E944-BF02-7F8765EDE4CF}"/>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AZA: </a:t>
            </a:r>
            <a:r>
              <a:rPr lang="it-IT" sz="800" i="1" dirty="0" err="1">
                <a:latin typeface="Arial" panose="020B0604020202020204" pitchFamily="34" charset="0"/>
                <a:cs typeface="Arial" panose="020B0604020202020204" pitchFamily="34" charset="0"/>
              </a:rPr>
              <a:t>azacitadine</a:t>
            </a:r>
            <a:r>
              <a:rPr lang="it-IT" sz="800" i="1" dirty="0">
                <a:latin typeface="Arial" panose="020B0604020202020204" pitchFamily="34" charset="0"/>
                <a:cs typeface="Arial" panose="020B0604020202020204" pitchFamily="34" charset="0"/>
              </a:rPr>
              <a:t>; PBO: placebo </a:t>
            </a:r>
          </a:p>
        </p:txBody>
      </p:sp>
      <p:sp>
        <p:nvSpPr>
          <p:cNvPr id="10" name="Titolo 1">
            <a:extLst>
              <a:ext uri="{FF2B5EF4-FFF2-40B4-BE49-F238E27FC236}">
                <a16:creationId xmlns:a16="http://schemas.microsoft.com/office/drawing/2014/main" id="{F6BE7742-66BC-6347-8988-917681ED53C8}"/>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Survival</a:t>
            </a:r>
            <a:r>
              <a:rPr lang="it-IT" sz="1600" b="1" dirty="0"/>
              <a:t> </a:t>
            </a:r>
            <a:r>
              <a:rPr lang="it-IT" sz="1600" b="1" dirty="0" err="1"/>
              <a:t>outcomes</a:t>
            </a:r>
            <a:r>
              <a:rPr lang="it-IT" sz="1600" b="1" dirty="0"/>
              <a:t> from the QUAZAR AML-001 trial with </a:t>
            </a:r>
            <a:r>
              <a:rPr lang="it-IT" sz="1600" b="1" dirty="0" err="1"/>
              <a:t>oral</a:t>
            </a:r>
            <a:r>
              <a:rPr lang="it-IT" sz="1600" b="1" dirty="0"/>
              <a:t> </a:t>
            </a:r>
            <a:r>
              <a:rPr lang="it-IT" sz="1600" b="1" dirty="0" err="1"/>
              <a:t>azacitidine</a:t>
            </a:r>
            <a:r>
              <a:rPr lang="it-IT" sz="1600" b="1" dirty="0"/>
              <a:t> for </a:t>
            </a:r>
            <a:r>
              <a:rPr lang="it-IT" sz="1600" b="1" dirty="0" err="1"/>
              <a:t>patients</a:t>
            </a:r>
            <a:r>
              <a:rPr lang="it-IT" sz="1600" b="1" dirty="0"/>
              <a:t> with acute </a:t>
            </a:r>
            <a:r>
              <a:rPr lang="it-IT" sz="1600" b="1" dirty="0" err="1"/>
              <a:t>myeloid</a:t>
            </a:r>
            <a:r>
              <a:rPr lang="it-IT" sz="1600" b="1" dirty="0"/>
              <a:t> </a:t>
            </a:r>
            <a:r>
              <a:rPr lang="it-IT" sz="1600" b="1" dirty="0" err="1"/>
              <a:t>leukemia</a:t>
            </a:r>
            <a:r>
              <a:rPr lang="it-IT" sz="1600" b="1" dirty="0"/>
              <a:t> in </a:t>
            </a:r>
            <a:r>
              <a:rPr lang="it-IT" sz="1600" b="1" dirty="0" err="1"/>
              <a:t>remission</a:t>
            </a:r>
            <a:r>
              <a:rPr lang="it-IT" sz="1600" b="1" dirty="0"/>
              <a:t> by </a:t>
            </a:r>
            <a:r>
              <a:rPr lang="it-IT" sz="1600" b="1" dirty="0" err="1"/>
              <a:t>disease</a:t>
            </a:r>
            <a:r>
              <a:rPr lang="it-IT" sz="1600" b="1" dirty="0"/>
              <a:t> </a:t>
            </a:r>
            <a:r>
              <a:rPr lang="it-IT" sz="1600" b="1" dirty="0" err="1"/>
              <a:t>subtype</a:t>
            </a:r>
            <a:r>
              <a:rPr lang="it-IT" sz="1600" b="1" dirty="0"/>
              <a:t>, </a:t>
            </a:r>
            <a:r>
              <a:rPr lang="it-IT" sz="1600" b="1" dirty="0" err="1"/>
              <a:t>cytogenetic</a:t>
            </a:r>
            <a:r>
              <a:rPr lang="it-IT" sz="1600" b="1" dirty="0"/>
              <a:t> </a:t>
            </a:r>
            <a:r>
              <a:rPr lang="it-IT" sz="1600" b="1" dirty="0" err="1"/>
              <a:t>risk</a:t>
            </a:r>
            <a:r>
              <a:rPr lang="it-IT" sz="1600" b="1" dirty="0"/>
              <a:t>, and </a:t>
            </a:r>
            <a:r>
              <a:rPr lang="it-IT" sz="1600" b="1" i="1" dirty="0"/>
              <a:t>NPM1</a:t>
            </a:r>
            <a:r>
              <a:rPr lang="it-IT" sz="1600" b="1" dirty="0"/>
              <a:t> </a:t>
            </a:r>
            <a:r>
              <a:rPr lang="it-IT" sz="1600" b="1" dirty="0" err="1"/>
              <a:t>mutation</a:t>
            </a:r>
            <a:r>
              <a:rPr lang="it-IT" sz="1600" b="1" dirty="0"/>
              <a:t> status </a:t>
            </a:r>
            <a:r>
              <a:rPr lang="it-IT" sz="1600" b="1" dirty="0" err="1"/>
              <a:t>at</a:t>
            </a:r>
            <a:r>
              <a:rPr lang="it-IT" sz="1600" b="1" dirty="0"/>
              <a:t> </a:t>
            </a:r>
            <a:r>
              <a:rPr lang="it-IT" sz="1600" b="1" dirty="0" err="1"/>
              <a:t>diagnosis</a:t>
            </a:r>
            <a:endParaRPr lang="it-IT" sz="1600" b="1" dirty="0"/>
          </a:p>
        </p:txBody>
      </p:sp>
    </p:spTree>
    <p:extLst>
      <p:ext uri="{BB962C8B-B14F-4D97-AF65-F5344CB8AC3E}">
        <p14:creationId xmlns:p14="http://schemas.microsoft.com/office/powerpoint/2010/main" val="96341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114303"/>
            <a:ext cx="10071673" cy="591671"/>
          </a:xfrm>
        </p:spPr>
        <p:txBody>
          <a:bodyPr>
            <a:noAutofit/>
          </a:bodyPr>
          <a:lstStyle/>
          <a:p>
            <a:r>
              <a:rPr lang="it-IT" sz="1600" b="1" dirty="0" err="1"/>
              <a:t>Survival</a:t>
            </a:r>
            <a:r>
              <a:rPr lang="it-IT" sz="1600" b="1" dirty="0"/>
              <a:t> </a:t>
            </a:r>
            <a:r>
              <a:rPr lang="it-IT" sz="1600" b="1" dirty="0" err="1"/>
              <a:t>outcomes</a:t>
            </a:r>
            <a:r>
              <a:rPr lang="it-IT" sz="1600" b="1" dirty="0"/>
              <a:t> from the QUAZAR AML-001 trial with </a:t>
            </a:r>
            <a:r>
              <a:rPr lang="it-IT" sz="1600" b="1" dirty="0" err="1"/>
              <a:t>oral</a:t>
            </a:r>
            <a:r>
              <a:rPr lang="it-IT" sz="1600" b="1" dirty="0"/>
              <a:t> </a:t>
            </a:r>
            <a:r>
              <a:rPr lang="it-IT" sz="1600" b="1" dirty="0" err="1"/>
              <a:t>azacitidine</a:t>
            </a:r>
            <a:r>
              <a:rPr lang="it-IT" sz="1600" b="1" dirty="0"/>
              <a:t> for </a:t>
            </a:r>
            <a:r>
              <a:rPr lang="it-IT" sz="1600" b="1" dirty="0" err="1"/>
              <a:t>patients</a:t>
            </a:r>
            <a:r>
              <a:rPr lang="it-IT" sz="1600" b="1" dirty="0"/>
              <a:t> with acute </a:t>
            </a:r>
            <a:r>
              <a:rPr lang="it-IT" sz="1600" b="1" dirty="0" err="1"/>
              <a:t>myeloid</a:t>
            </a:r>
            <a:r>
              <a:rPr lang="it-IT" sz="1600" b="1" dirty="0"/>
              <a:t> </a:t>
            </a:r>
            <a:r>
              <a:rPr lang="it-IT" sz="1600" b="1" dirty="0" err="1"/>
              <a:t>leukemia</a:t>
            </a:r>
            <a:r>
              <a:rPr lang="it-IT" sz="1600" b="1" dirty="0"/>
              <a:t> in </a:t>
            </a:r>
            <a:r>
              <a:rPr lang="it-IT" sz="1600" b="1" dirty="0" err="1"/>
              <a:t>remission</a:t>
            </a:r>
            <a:r>
              <a:rPr lang="it-IT" sz="1600" b="1" dirty="0"/>
              <a:t> by </a:t>
            </a:r>
            <a:r>
              <a:rPr lang="it-IT" sz="1600" b="1" dirty="0" err="1"/>
              <a:t>disease</a:t>
            </a:r>
            <a:r>
              <a:rPr lang="it-IT" sz="1600" b="1" dirty="0"/>
              <a:t> </a:t>
            </a:r>
            <a:r>
              <a:rPr lang="it-IT" sz="1600" b="1" dirty="0" err="1"/>
              <a:t>subtype</a:t>
            </a:r>
            <a:r>
              <a:rPr lang="it-IT" sz="1600" b="1" dirty="0"/>
              <a:t>, </a:t>
            </a:r>
            <a:r>
              <a:rPr lang="it-IT" sz="1600" b="1" dirty="0" err="1"/>
              <a:t>cytogenetic</a:t>
            </a:r>
            <a:r>
              <a:rPr lang="it-IT" sz="1600" b="1" dirty="0"/>
              <a:t> </a:t>
            </a:r>
            <a:r>
              <a:rPr lang="it-IT" sz="1600" b="1" dirty="0" err="1"/>
              <a:t>risk</a:t>
            </a:r>
            <a:r>
              <a:rPr lang="it-IT" sz="1600" b="1" dirty="0"/>
              <a:t>, and </a:t>
            </a:r>
            <a:r>
              <a:rPr lang="it-IT" sz="1600" b="1" i="1" dirty="0"/>
              <a:t>NPM1</a:t>
            </a:r>
            <a:r>
              <a:rPr lang="it-IT" sz="1600" b="1" dirty="0"/>
              <a:t> </a:t>
            </a:r>
            <a:r>
              <a:rPr lang="it-IT" sz="1600" b="1" dirty="0" err="1"/>
              <a:t>mutation</a:t>
            </a:r>
            <a:r>
              <a:rPr lang="it-IT" sz="1600" b="1" dirty="0"/>
              <a:t> status </a:t>
            </a:r>
            <a:r>
              <a:rPr lang="it-IT" sz="1600" b="1" dirty="0" err="1"/>
              <a:t>at</a:t>
            </a:r>
            <a:r>
              <a:rPr lang="it-IT" sz="1600" b="1" dirty="0"/>
              <a:t> </a:t>
            </a:r>
            <a:r>
              <a:rPr lang="it-IT" sz="1600" b="1" dirty="0" err="1"/>
              <a:t>diagnosis</a:t>
            </a:r>
            <a:endParaRPr lang="it-IT" sz="1600" b="1" dirty="0"/>
          </a:p>
        </p:txBody>
      </p:sp>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sp>
        <p:nvSpPr>
          <p:cNvPr id="12" name="Rettangolo con angoli arrotondati 11">
            <a:extLst>
              <a:ext uri="{FF2B5EF4-FFF2-40B4-BE49-F238E27FC236}">
                <a16:creationId xmlns:a16="http://schemas.microsoft.com/office/drawing/2014/main" id="{B322E8BB-49B1-7345-B107-19985A110F1A}"/>
              </a:ext>
            </a:extLst>
          </p:cNvPr>
          <p:cNvSpPr/>
          <p:nvPr/>
        </p:nvSpPr>
        <p:spPr>
          <a:xfrm>
            <a:off x="3805794" y="1562678"/>
            <a:ext cx="2261978" cy="223697"/>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chemeClr val="tx1"/>
                </a:solidFill>
                <a:latin typeface="Arial" panose="020B0604020202020204" pitchFamily="34" charset="0"/>
                <a:cs typeface="Arial" panose="020B0604020202020204" pitchFamily="34" charset="0"/>
              </a:rPr>
              <a:t>Overall</a:t>
            </a:r>
            <a:r>
              <a:rPr lang="it-IT" sz="1000" b="1" dirty="0">
                <a:solidFill>
                  <a:schemeClr val="tx1"/>
                </a:solidFill>
                <a:latin typeface="Arial" panose="020B0604020202020204" pitchFamily="34" charset="0"/>
                <a:cs typeface="Arial" panose="020B0604020202020204" pitchFamily="34" charset="0"/>
              </a:rPr>
              <a:t> </a:t>
            </a:r>
            <a:r>
              <a:rPr lang="it-IT" sz="1000" b="1" dirty="0" err="1">
                <a:solidFill>
                  <a:schemeClr val="tx1"/>
                </a:solidFill>
                <a:latin typeface="Arial" panose="020B0604020202020204" pitchFamily="34" charset="0"/>
                <a:cs typeface="Arial" panose="020B0604020202020204" pitchFamily="34" charset="0"/>
              </a:rPr>
              <a:t>survival</a:t>
            </a:r>
            <a:endParaRPr lang="it-IT" sz="1000" b="1" dirty="0">
              <a:solidFill>
                <a:schemeClr val="tx1"/>
              </a:solidFill>
              <a:latin typeface="Arial" panose="020B0604020202020204" pitchFamily="34" charset="0"/>
              <a:cs typeface="Arial" panose="020B0604020202020204" pitchFamily="34" charset="0"/>
            </a:endParaRPr>
          </a:p>
        </p:txBody>
      </p:sp>
      <p:pic>
        <p:nvPicPr>
          <p:cNvPr id="14" name="Immagine 13">
            <a:extLst>
              <a:ext uri="{FF2B5EF4-FFF2-40B4-BE49-F238E27FC236}">
                <a16:creationId xmlns:a16="http://schemas.microsoft.com/office/drawing/2014/main" id="{35EA294F-04B1-674D-8B60-734C8A2D1F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95247" y="1937898"/>
            <a:ext cx="3415908" cy="2226288"/>
          </a:xfrm>
          <a:prstGeom prst="rect">
            <a:avLst/>
          </a:prstGeom>
        </p:spPr>
      </p:pic>
      <p:pic>
        <p:nvPicPr>
          <p:cNvPr id="16" name="Immagine 15">
            <a:extLst>
              <a:ext uri="{FF2B5EF4-FFF2-40B4-BE49-F238E27FC236}">
                <a16:creationId xmlns:a16="http://schemas.microsoft.com/office/drawing/2014/main" id="{0A70F53E-06C3-9446-96C3-3E6815333B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59264" y="1940661"/>
            <a:ext cx="3415907" cy="2220764"/>
          </a:xfrm>
          <a:prstGeom prst="rect">
            <a:avLst/>
          </a:prstGeom>
        </p:spPr>
      </p:pic>
      <p:sp>
        <p:nvSpPr>
          <p:cNvPr id="18" name="Rettangolo con angoli arrotondati 17">
            <a:extLst>
              <a:ext uri="{FF2B5EF4-FFF2-40B4-BE49-F238E27FC236}">
                <a16:creationId xmlns:a16="http://schemas.microsoft.com/office/drawing/2014/main" id="{D0871729-CCA3-AF41-AE4D-F019A8D11AE8}"/>
              </a:ext>
            </a:extLst>
          </p:cNvPr>
          <p:cNvSpPr/>
          <p:nvPr/>
        </p:nvSpPr>
        <p:spPr>
          <a:xfrm>
            <a:off x="8086681" y="1562678"/>
            <a:ext cx="2261978" cy="223697"/>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Relapse-free </a:t>
            </a:r>
            <a:r>
              <a:rPr lang="it-IT" sz="1000" b="1" dirty="0" err="1">
                <a:solidFill>
                  <a:schemeClr val="tx1"/>
                </a:solidFill>
                <a:latin typeface="Arial" panose="020B0604020202020204" pitchFamily="34" charset="0"/>
                <a:cs typeface="Arial" panose="020B0604020202020204" pitchFamily="34" charset="0"/>
              </a:rPr>
              <a:t>survival</a:t>
            </a:r>
            <a:endParaRPr lang="it-IT" sz="1000" b="1" dirty="0">
              <a:solidFill>
                <a:schemeClr val="tx1"/>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970C7217-5DB7-7243-AF53-1445E7CC5A1B}"/>
              </a:ext>
            </a:extLst>
          </p:cNvPr>
          <p:cNvSpPr txBox="1"/>
          <p:nvPr/>
        </p:nvSpPr>
        <p:spPr>
          <a:xfrm>
            <a:off x="4232149" y="4056741"/>
            <a:ext cx="1409271" cy="20556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 from </a:t>
            </a:r>
            <a:r>
              <a:rPr lang="it-IT" sz="900" dirty="0" err="1">
                <a:latin typeface="Arial" panose="020B0604020202020204" pitchFamily="34" charset="0"/>
                <a:cs typeface="Arial" panose="020B0604020202020204" pitchFamily="34" charset="0"/>
              </a:rPr>
              <a:t>randomization</a:t>
            </a:r>
            <a:endParaRPr lang="it-IT" sz="900" dirty="0">
              <a:latin typeface="Arial" panose="020B0604020202020204" pitchFamily="34" charset="0"/>
              <a:cs typeface="Arial" panose="020B0604020202020204" pitchFamily="34" charset="0"/>
            </a:endParaRPr>
          </a:p>
        </p:txBody>
      </p:sp>
      <p:sp>
        <p:nvSpPr>
          <p:cNvPr id="28" name="CasellaDiTesto 27">
            <a:extLst>
              <a:ext uri="{FF2B5EF4-FFF2-40B4-BE49-F238E27FC236}">
                <a16:creationId xmlns:a16="http://schemas.microsoft.com/office/drawing/2014/main" id="{FF6CFA4F-887F-804D-9A20-664F839FC08A}"/>
              </a:ext>
            </a:extLst>
          </p:cNvPr>
          <p:cNvSpPr txBox="1"/>
          <p:nvPr/>
        </p:nvSpPr>
        <p:spPr>
          <a:xfrm rot="16200000">
            <a:off x="2598976" y="2860470"/>
            <a:ext cx="1026689" cy="20556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Survival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probability</a:t>
            </a:r>
            <a:endParaRPr lang="it-IT" sz="900" dirty="0">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25001349-C4E5-A241-81F7-6B3EDA09A238}"/>
              </a:ext>
            </a:extLst>
          </p:cNvPr>
          <p:cNvSpPr txBox="1"/>
          <p:nvPr/>
        </p:nvSpPr>
        <p:spPr>
          <a:xfrm>
            <a:off x="4839412" y="1993743"/>
            <a:ext cx="1826822" cy="559392"/>
          </a:xfrm>
          <a:prstGeom prst="rect">
            <a:avLst/>
          </a:prstGeom>
          <a:noFill/>
        </p:spPr>
        <p:txBody>
          <a:bodyPr wrap="square" rtlCol="0">
            <a:spAutoFit/>
          </a:bodyPr>
          <a:lstStyle/>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mut</a:t>
            </a:r>
            <a:r>
              <a:rPr lang="it-IT" sz="800" b="1" dirty="0">
                <a:latin typeface="Arial" panose="020B0604020202020204" pitchFamily="34" charset="0"/>
                <a:cs typeface="Arial" panose="020B0604020202020204" pitchFamily="34" charset="0"/>
              </a:rPr>
              <a:t> </a:t>
            </a:r>
            <a:r>
              <a:rPr lang="it-IT" sz="800" b="1" dirty="0" err="1">
                <a:latin typeface="Arial" panose="020B0604020202020204" pitchFamily="34" charset="0"/>
                <a:cs typeface="Arial" panose="020B0604020202020204" pitchFamily="34" charset="0"/>
              </a:rPr>
              <a:t>oral</a:t>
            </a:r>
            <a:r>
              <a:rPr lang="it-IT" sz="800" b="1" dirty="0">
                <a:latin typeface="Arial" panose="020B0604020202020204" pitchFamily="34" charset="0"/>
                <a:cs typeface="Arial" panose="020B0604020202020204" pitchFamily="34" charset="0"/>
              </a:rPr>
              <a:t>-AZA</a:t>
            </a:r>
          </a:p>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mut</a:t>
            </a:r>
            <a:r>
              <a:rPr lang="it-IT" sz="800" b="1" dirty="0">
                <a:latin typeface="Arial" panose="020B0604020202020204" pitchFamily="34" charset="0"/>
                <a:cs typeface="Arial" panose="020B0604020202020204" pitchFamily="34" charset="0"/>
              </a:rPr>
              <a:t> PBO</a:t>
            </a:r>
          </a:p>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WT</a:t>
            </a:r>
            <a:r>
              <a:rPr lang="it-IT" sz="800" b="1" dirty="0">
                <a:latin typeface="Arial" panose="020B0604020202020204" pitchFamily="34" charset="0"/>
                <a:cs typeface="Arial" panose="020B0604020202020204" pitchFamily="34" charset="0"/>
              </a:rPr>
              <a:t> </a:t>
            </a:r>
            <a:r>
              <a:rPr lang="it-IT" sz="800" b="1" dirty="0" err="1">
                <a:latin typeface="Arial" panose="020B0604020202020204" pitchFamily="34" charset="0"/>
                <a:cs typeface="Arial" panose="020B0604020202020204" pitchFamily="34" charset="0"/>
              </a:rPr>
              <a:t>oral</a:t>
            </a:r>
            <a:r>
              <a:rPr lang="it-IT" sz="800" b="1" dirty="0">
                <a:latin typeface="Arial" panose="020B0604020202020204" pitchFamily="34" charset="0"/>
                <a:cs typeface="Arial" panose="020B0604020202020204" pitchFamily="34" charset="0"/>
              </a:rPr>
              <a:t>-AZA</a:t>
            </a:r>
          </a:p>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WT</a:t>
            </a:r>
            <a:r>
              <a:rPr lang="it-IT" sz="800" b="1" dirty="0">
                <a:latin typeface="Arial" panose="020B0604020202020204" pitchFamily="34" charset="0"/>
                <a:cs typeface="Arial" panose="020B0604020202020204" pitchFamily="34" charset="0"/>
              </a:rPr>
              <a:t> PBO</a:t>
            </a:r>
          </a:p>
        </p:txBody>
      </p:sp>
      <p:cxnSp>
        <p:nvCxnSpPr>
          <p:cNvPr id="33" name="Connettore 1 32">
            <a:extLst>
              <a:ext uri="{FF2B5EF4-FFF2-40B4-BE49-F238E27FC236}">
                <a16:creationId xmlns:a16="http://schemas.microsoft.com/office/drawing/2014/main" id="{D0232B9B-174F-0741-9CE7-F1CA7972DC2F}"/>
              </a:ext>
            </a:extLst>
          </p:cNvPr>
          <p:cNvCxnSpPr/>
          <p:nvPr/>
        </p:nvCxnSpPr>
        <p:spPr>
          <a:xfrm>
            <a:off x="4752167" y="2098595"/>
            <a:ext cx="112452"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34" name="Connettore 1 33">
            <a:extLst>
              <a:ext uri="{FF2B5EF4-FFF2-40B4-BE49-F238E27FC236}">
                <a16:creationId xmlns:a16="http://schemas.microsoft.com/office/drawing/2014/main" id="{B8AA5116-6CC3-A24A-A27B-E71B0944D56B}"/>
              </a:ext>
            </a:extLst>
          </p:cNvPr>
          <p:cNvCxnSpPr/>
          <p:nvPr/>
        </p:nvCxnSpPr>
        <p:spPr>
          <a:xfrm>
            <a:off x="4752167" y="2214925"/>
            <a:ext cx="112452"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38" name="Connettore 1 37">
            <a:extLst>
              <a:ext uri="{FF2B5EF4-FFF2-40B4-BE49-F238E27FC236}">
                <a16:creationId xmlns:a16="http://schemas.microsoft.com/office/drawing/2014/main" id="{D61C5EE3-0099-0147-9AD7-A471B1CE4B0D}"/>
              </a:ext>
            </a:extLst>
          </p:cNvPr>
          <p:cNvCxnSpPr/>
          <p:nvPr/>
        </p:nvCxnSpPr>
        <p:spPr>
          <a:xfrm>
            <a:off x="4752167" y="2336102"/>
            <a:ext cx="112452" cy="0"/>
          </a:xfrm>
          <a:prstGeom prst="line">
            <a:avLst/>
          </a:prstGeom>
          <a:ln w="34925">
            <a:solidFill>
              <a:srgbClr val="472165"/>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ttore 1 38">
            <a:extLst>
              <a:ext uri="{FF2B5EF4-FFF2-40B4-BE49-F238E27FC236}">
                <a16:creationId xmlns:a16="http://schemas.microsoft.com/office/drawing/2014/main" id="{71CA93B3-BF15-A04A-B9FC-E16379C927FF}"/>
              </a:ext>
            </a:extLst>
          </p:cNvPr>
          <p:cNvCxnSpPr/>
          <p:nvPr/>
        </p:nvCxnSpPr>
        <p:spPr>
          <a:xfrm>
            <a:off x="4752167" y="2452432"/>
            <a:ext cx="112452" cy="0"/>
          </a:xfrm>
          <a:prstGeom prst="line">
            <a:avLst/>
          </a:prstGeom>
          <a:ln w="34925">
            <a:solidFill>
              <a:srgbClr val="FBB038"/>
            </a:solidFill>
            <a:prstDash val="sysDot"/>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70315DDE-C095-F240-BF27-1E07DEB9849D}"/>
              </a:ext>
            </a:extLst>
          </p:cNvPr>
          <p:cNvSpPr txBox="1"/>
          <p:nvPr/>
        </p:nvSpPr>
        <p:spPr>
          <a:xfrm>
            <a:off x="5951437" y="2046514"/>
            <a:ext cx="732392"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=0.0138</a:t>
            </a:r>
          </a:p>
        </p:txBody>
      </p:sp>
      <p:cxnSp>
        <p:nvCxnSpPr>
          <p:cNvPr id="6" name="Connettore 4 5">
            <a:extLst>
              <a:ext uri="{FF2B5EF4-FFF2-40B4-BE49-F238E27FC236}">
                <a16:creationId xmlns:a16="http://schemas.microsoft.com/office/drawing/2014/main" id="{C8A9EC5D-9025-BD45-9556-6F027042BEF9}"/>
              </a:ext>
            </a:extLst>
          </p:cNvPr>
          <p:cNvCxnSpPr>
            <a:cxnSpLocks/>
            <a:stCxn id="41" idx="3"/>
            <a:endCxn id="7" idx="3"/>
          </p:cNvCxnSpPr>
          <p:nvPr/>
        </p:nvCxnSpPr>
        <p:spPr>
          <a:xfrm>
            <a:off x="5867515" y="2069165"/>
            <a:ext cx="11310" cy="162862"/>
          </a:xfrm>
          <a:prstGeom prst="bentConnector3">
            <a:avLst>
              <a:gd name="adj1" fmla="val 1183953"/>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A4F67190-094E-5342-BA9F-6F29B2DF03A5}"/>
              </a:ext>
            </a:extLst>
          </p:cNvPr>
          <p:cNvSpPr/>
          <p:nvPr/>
        </p:nvSpPr>
        <p:spPr>
          <a:xfrm>
            <a:off x="5719852" y="2158196"/>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DB2E6FD8-709A-6741-AE79-C3C9B53630A1}"/>
              </a:ext>
            </a:extLst>
          </p:cNvPr>
          <p:cNvSpPr/>
          <p:nvPr/>
        </p:nvSpPr>
        <p:spPr>
          <a:xfrm>
            <a:off x="5719852" y="1995334"/>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D584B00C-B9A1-BF4A-90FC-F7D17A0DF756}"/>
              </a:ext>
            </a:extLst>
          </p:cNvPr>
          <p:cNvSpPr txBox="1"/>
          <p:nvPr/>
        </p:nvSpPr>
        <p:spPr>
          <a:xfrm>
            <a:off x="5947655" y="2304224"/>
            <a:ext cx="690398"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=0.0365</a:t>
            </a:r>
          </a:p>
        </p:txBody>
      </p:sp>
      <p:cxnSp>
        <p:nvCxnSpPr>
          <p:cNvPr id="45" name="Connettore 4 44">
            <a:extLst>
              <a:ext uri="{FF2B5EF4-FFF2-40B4-BE49-F238E27FC236}">
                <a16:creationId xmlns:a16="http://schemas.microsoft.com/office/drawing/2014/main" id="{054A4B69-B265-6342-916F-097E31A268A5}"/>
              </a:ext>
            </a:extLst>
          </p:cNvPr>
          <p:cNvCxnSpPr>
            <a:cxnSpLocks/>
          </p:cNvCxnSpPr>
          <p:nvPr/>
        </p:nvCxnSpPr>
        <p:spPr>
          <a:xfrm>
            <a:off x="5834145" y="2325155"/>
            <a:ext cx="11310" cy="162862"/>
          </a:xfrm>
          <a:prstGeom prst="bentConnector3">
            <a:avLst>
              <a:gd name="adj1" fmla="val 1183953"/>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ttangolo 45">
            <a:extLst>
              <a:ext uri="{FF2B5EF4-FFF2-40B4-BE49-F238E27FC236}">
                <a16:creationId xmlns:a16="http://schemas.microsoft.com/office/drawing/2014/main" id="{C7837B5E-3CAD-0C46-B604-816886458181}"/>
              </a:ext>
            </a:extLst>
          </p:cNvPr>
          <p:cNvSpPr/>
          <p:nvPr/>
        </p:nvSpPr>
        <p:spPr>
          <a:xfrm>
            <a:off x="5435274" y="2414186"/>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42546026-F7F4-2145-B244-741B1778B3E8}"/>
              </a:ext>
            </a:extLst>
          </p:cNvPr>
          <p:cNvSpPr/>
          <p:nvPr/>
        </p:nvSpPr>
        <p:spPr>
          <a:xfrm>
            <a:off x="5435274" y="2251323"/>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EDB4D228-BC09-0145-B151-85AF2EB40120}"/>
              </a:ext>
            </a:extLst>
          </p:cNvPr>
          <p:cNvSpPr txBox="1"/>
          <p:nvPr/>
        </p:nvSpPr>
        <p:spPr>
          <a:xfrm>
            <a:off x="3853543" y="2035629"/>
            <a:ext cx="693457"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=0.0006</a:t>
            </a:r>
          </a:p>
        </p:txBody>
      </p:sp>
      <p:sp>
        <p:nvSpPr>
          <p:cNvPr id="49" name="CasellaDiTesto 48">
            <a:extLst>
              <a:ext uri="{FF2B5EF4-FFF2-40B4-BE49-F238E27FC236}">
                <a16:creationId xmlns:a16="http://schemas.microsoft.com/office/drawing/2014/main" id="{942BADC8-95CF-6E45-B0ED-BC147039EC80}"/>
              </a:ext>
            </a:extLst>
          </p:cNvPr>
          <p:cNvSpPr txBox="1"/>
          <p:nvPr/>
        </p:nvSpPr>
        <p:spPr>
          <a:xfrm>
            <a:off x="3875315" y="2231571"/>
            <a:ext cx="678734" cy="214682"/>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=0.0953</a:t>
            </a:r>
          </a:p>
        </p:txBody>
      </p:sp>
      <p:cxnSp>
        <p:nvCxnSpPr>
          <p:cNvPr id="50" name="Connettore 4 49">
            <a:extLst>
              <a:ext uri="{FF2B5EF4-FFF2-40B4-BE49-F238E27FC236}">
                <a16:creationId xmlns:a16="http://schemas.microsoft.com/office/drawing/2014/main" id="{323E5541-D061-B749-BF30-0F31A929B045}"/>
              </a:ext>
            </a:extLst>
          </p:cNvPr>
          <p:cNvCxnSpPr>
            <a:cxnSpLocks/>
          </p:cNvCxnSpPr>
          <p:nvPr/>
        </p:nvCxnSpPr>
        <p:spPr>
          <a:xfrm rot="10800000" flipV="1">
            <a:off x="4724532" y="2096447"/>
            <a:ext cx="11310" cy="236591"/>
          </a:xfrm>
          <a:prstGeom prst="bentConnector3">
            <a:avLst>
              <a:gd name="adj1" fmla="val 1021622"/>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ttangolo 24">
            <a:extLst>
              <a:ext uri="{FF2B5EF4-FFF2-40B4-BE49-F238E27FC236}">
                <a16:creationId xmlns:a16="http://schemas.microsoft.com/office/drawing/2014/main" id="{A0E982E1-B938-9E4B-833A-AAF3FCA57B5F}"/>
              </a:ext>
            </a:extLst>
          </p:cNvPr>
          <p:cNvSpPr/>
          <p:nvPr/>
        </p:nvSpPr>
        <p:spPr>
          <a:xfrm>
            <a:off x="4753357" y="2031690"/>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13973018-2B47-0143-A8E7-2D486E746BA4}"/>
              </a:ext>
            </a:extLst>
          </p:cNvPr>
          <p:cNvSpPr/>
          <p:nvPr/>
        </p:nvSpPr>
        <p:spPr>
          <a:xfrm>
            <a:off x="4753357" y="2268281"/>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4" name="Connettore 4 53">
            <a:extLst>
              <a:ext uri="{FF2B5EF4-FFF2-40B4-BE49-F238E27FC236}">
                <a16:creationId xmlns:a16="http://schemas.microsoft.com/office/drawing/2014/main" id="{66F3AB97-E191-5744-B2A5-D9D6CEE204CB}"/>
              </a:ext>
            </a:extLst>
          </p:cNvPr>
          <p:cNvCxnSpPr>
            <a:cxnSpLocks/>
          </p:cNvCxnSpPr>
          <p:nvPr/>
        </p:nvCxnSpPr>
        <p:spPr>
          <a:xfrm rot="10800000" flipV="1">
            <a:off x="4579490" y="2232027"/>
            <a:ext cx="11310" cy="236591"/>
          </a:xfrm>
          <a:prstGeom prst="bentConnector3">
            <a:avLst>
              <a:gd name="adj1" fmla="val 1021622"/>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ttangolo 54">
            <a:extLst>
              <a:ext uri="{FF2B5EF4-FFF2-40B4-BE49-F238E27FC236}">
                <a16:creationId xmlns:a16="http://schemas.microsoft.com/office/drawing/2014/main" id="{ABE9CFBC-4BD2-0344-99C2-781EF4C01339}"/>
              </a:ext>
            </a:extLst>
          </p:cNvPr>
          <p:cNvSpPr/>
          <p:nvPr/>
        </p:nvSpPr>
        <p:spPr>
          <a:xfrm>
            <a:off x="4604712" y="2167270"/>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CasellaDiTesto 56">
            <a:extLst>
              <a:ext uri="{FF2B5EF4-FFF2-40B4-BE49-F238E27FC236}">
                <a16:creationId xmlns:a16="http://schemas.microsoft.com/office/drawing/2014/main" id="{E5CA31EB-B097-1048-A8BD-BB56CA52A6F9}"/>
              </a:ext>
            </a:extLst>
          </p:cNvPr>
          <p:cNvSpPr txBox="1"/>
          <p:nvPr/>
        </p:nvSpPr>
        <p:spPr>
          <a:xfrm>
            <a:off x="8485433" y="4056741"/>
            <a:ext cx="1409271" cy="20556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 from </a:t>
            </a:r>
            <a:r>
              <a:rPr lang="it-IT" sz="900" dirty="0" err="1">
                <a:latin typeface="Arial" panose="020B0604020202020204" pitchFamily="34" charset="0"/>
                <a:cs typeface="Arial" panose="020B0604020202020204" pitchFamily="34" charset="0"/>
              </a:rPr>
              <a:t>randomization</a:t>
            </a:r>
            <a:endParaRPr lang="it-IT" sz="900" dirty="0">
              <a:latin typeface="Arial" panose="020B0604020202020204" pitchFamily="34" charset="0"/>
              <a:cs typeface="Arial" panose="020B0604020202020204" pitchFamily="34" charset="0"/>
            </a:endParaRPr>
          </a:p>
        </p:txBody>
      </p:sp>
      <p:sp>
        <p:nvSpPr>
          <p:cNvPr id="58" name="CasellaDiTesto 57">
            <a:extLst>
              <a:ext uri="{FF2B5EF4-FFF2-40B4-BE49-F238E27FC236}">
                <a16:creationId xmlns:a16="http://schemas.microsoft.com/office/drawing/2014/main" id="{7DBB430C-D3DE-E342-8D19-D256D91A4E82}"/>
              </a:ext>
            </a:extLst>
          </p:cNvPr>
          <p:cNvSpPr txBox="1"/>
          <p:nvPr/>
        </p:nvSpPr>
        <p:spPr>
          <a:xfrm rot="16200000">
            <a:off x="6852260" y="2860470"/>
            <a:ext cx="1026689" cy="20556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Survival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probability</a:t>
            </a:r>
            <a:endParaRPr lang="it-IT" sz="900" dirty="0">
              <a:latin typeface="Arial" panose="020B0604020202020204" pitchFamily="34" charset="0"/>
              <a:cs typeface="Arial" panose="020B0604020202020204" pitchFamily="34" charset="0"/>
            </a:endParaRPr>
          </a:p>
        </p:txBody>
      </p:sp>
      <p:sp>
        <p:nvSpPr>
          <p:cNvPr id="59" name="CasellaDiTesto 58">
            <a:extLst>
              <a:ext uri="{FF2B5EF4-FFF2-40B4-BE49-F238E27FC236}">
                <a16:creationId xmlns:a16="http://schemas.microsoft.com/office/drawing/2014/main" id="{26EDFC4C-3100-8C44-BF6D-0ED11049841B}"/>
              </a:ext>
            </a:extLst>
          </p:cNvPr>
          <p:cNvSpPr txBox="1"/>
          <p:nvPr/>
        </p:nvSpPr>
        <p:spPr>
          <a:xfrm>
            <a:off x="8962406" y="1993743"/>
            <a:ext cx="1826822" cy="559392"/>
          </a:xfrm>
          <a:prstGeom prst="rect">
            <a:avLst/>
          </a:prstGeom>
          <a:noFill/>
        </p:spPr>
        <p:txBody>
          <a:bodyPr wrap="square" rtlCol="0">
            <a:spAutoFit/>
          </a:bodyPr>
          <a:lstStyle/>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mut</a:t>
            </a:r>
            <a:r>
              <a:rPr lang="it-IT" sz="800" b="1" dirty="0">
                <a:latin typeface="Arial" panose="020B0604020202020204" pitchFamily="34" charset="0"/>
                <a:cs typeface="Arial" panose="020B0604020202020204" pitchFamily="34" charset="0"/>
              </a:rPr>
              <a:t> </a:t>
            </a:r>
            <a:r>
              <a:rPr lang="it-IT" sz="800" b="1" dirty="0" err="1">
                <a:latin typeface="Arial" panose="020B0604020202020204" pitchFamily="34" charset="0"/>
                <a:cs typeface="Arial" panose="020B0604020202020204" pitchFamily="34" charset="0"/>
              </a:rPr>
              <a:t>oral</a:t>
            </a:r>
            <a:r>
              <a:rPr lang="it-IT" sz="800" b="1" dirty="0">
                <a:latin typeface="Arial" panose="020B0604020202020204" pitchFamily="34" charset="0"/>
                <a:cs typeface="Arial" panose="020B0604020202020204" pitchFamily="34" charset="0"/>
              </a:rPr>
              <a:t>-AZA</a:t>
            </a:r>
          </a:p>
          <a:p>
            <a:r>
              <a:rPr lang="it-IT" sz="800" b="1" i="1" dirty="0">
                <a:latin typeface="Arial" panose="020B0604020202020204" pitchFamily="34" charset="0"/>
                <a:cs typeface="Arial" panose="020B0604020202020204" pitchFamily="34" charset="0"/>
              </a:rPr>
              <a:t>NPM1</a:t>
            </a:r>
            <a:r>
              <a:rPr lang="it-IT" sz="800" b="1" baseline="30000" dirty="0">
                <a:latin typeface="Arial" panose="020B0604020202020204" pitchFamily="34" charset="0"/>
                <a:cs typeface="Arial" panose="020B0604020202020204" pitchFamily="34" charset="0"/>
              </a:rPr>
              <a:t>mut</a:t>
            </a:r>
            <a:r>
              <a:rPr lang="it-IT" sz="800" b="1" dirty="0">
                <a:latin typeface="Arial" panose="020B0604020202020204" pitchFamily="34" charset="0"/>
                <a:cs typeface="Arial" panose="020B0604020202020204" pitchFamily="34" charset="0"/>
              </a:rPr>
              <a:t> PBO</a:t>
            </a:r>
          </a:p>
          <a:p>
            <a:r>
              <a:rPr lang="it-IT" sz="800" b="1" dirty="0">
                <a:latin typeface="Arial" panose="020B0604020202020204" pitchFamily="34" charset="0"/>
                <a:cs typeface="Arial" panose="020B0604020202020204" pitchFamily="34" charset="0"/>
              </a:rPr>
              <a:t>WT </a:t>
            </a:r>
            <a:r>
              <a:rPr lang="it-IT" sz="800" b="1" dirty="0" err="1">
                <a:latin typeface="Arial" panose="020B0604020202020204" pitchFamily="34" charset="0"/>
                <a:cs typeface="Arial" panose="020B0604020202020204" pitchFamily="34" charset="0"/>
              </a:rPr>
              <a:t>oral</a:t>
            </a:r>
            <a:r>
              <a:rPr lang="it-IT" sz="800" b="1" dirty="0">
                <a:latin typeface="Arial" panose="020B0604020202020204" pitchFamily="34" charset="0"/>
                <a:cs typeface="Arial" panose="020B0604020202020204" pitchFamily="34" charset="0"/>
              </a:rPr>
              <a:t>-AZA</a:t>
            </a:r>
          </a:p>
          <a:p>
            <a:r>
              <a:rPr lang="it-IT" sz="800" b="1" dirty="0">
                <a:latin typeface="Arial" panose="020B0604020202020204" pitchFamily="34" charset="0"/>
                <a:cs typeface="Arial" panose="020B0604020202020204" pitchFamily="34" charset="0"/>
              </a:rPr>
              <a:t>WT PBO</a:t>
            </a:r>
          </a:p>
        </p:txBody>
      </p:sp>
      <p:cxnSp>
        <p:nvCxnSpPr>
          <p:cNvPr id="60" name="Connettore 1 59">
            <a:extLst>
              <a:ext uri="{FF2B5EF4-FFF2-40B4-BE49-F238E27FC236}">
                <a16:creationId xmlns:a16="http://schemas.microsoft.com/office/drawing/2014/main" id="{69E3C83C-77D7-2542-9F1E-7DA97BC97939}"/>
              </a:ext>
            </a:extLst>
          </p:cNvPr>
          <p:cNvCxnSpPr/>
          <p:nvPr/>
        </p:nvCxnSpPr>
        <p:spPr>
          <a:xfrm>
            <a:off x="8875161" y="2098595"/>
            <a:ext cx="112452"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61" name="Connettore 1 60">
            <a:extLst>
              <a:ext uri="{FF2B5EF4-FFF2-40B4-BE49-F238E27FC236}">
                <a16:creationId xmlns:a16="http://schemas.microsoft.com/office/drawing/2014/main" id="{AF1A745F-9E76-0A4A-AC4B-69872E34FEFD}"/>
              </a:ext>
            </a:extLst>
          </p:cNvPr>
          <p:cNvCxnSpPr/>
          <p:nvPr/>
        </p:nvCxnSpPr>
        <p:spPr>
          <a:xfrm>
            <a:off x="8875161" y="2214925"/>
            <a:ext cx="112452"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62" name="Connettore 1 61">
            <a:extLst>
              <a:ext uri="{FF2B5EF4-FFF2-40B4-BE49-F238E27FC236}">
                <a16:creationId xmlns:a16="http://schemas.microsoft.com/office/drawing/2014/main" id="{CF854D4D-74F1-AE4C-B26E-74B3B55AAD1C}"/>
              </a:ext>
            </a:extLst>
          </p:cNvPr>
          <p:cNvCxnSpPr/>
          <p:nvPr/>
        </p:nvCxnSpPr>
        <p:spPr>
          <a:xfrm>
            <a:off x="8875161" y="2336102"/>
            <a:ext cx="112452" cy="0"/>
          </a:xfrm>
          <a:prstGeom prst="line">
            <a:avLst/>
          </a:prstGeom>
          <a:ln w="34925">
            <a:solidFill>
              <a:srgbClr val="472165"/>
            </a:solidFill>
            <a:prstDash val="sysDot"/>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1AB96E5-77E4-1D49-A5D7-5A65F10E5344}"/>
              </a:ext>
            </a:extLst>
          </p:cNvPr>
          <p:cNvCxnSpPr/>
          <p:nvPr/>
        </p:nvCxnSpPr>
        <p:spPr>
          <a:xfrm>
            <a:off x="8875161" y="2452432"/>
            <a:ext cx="112452" cy="0"/>
          </a:xfrm>
          <a:prstGeom prst="line">
            <a:avLst/>
          </a:prstGeom>
          <a:ln w="34925">
            <a:solidFill>
              <a:srgbClr val="FBB038"/>
            </a:solidFill>
            <a:prstDash val="sysDot"/>
          </a:ln>
        </p:spPr>
        <p:style>
          <a:lnRef idx="1">
            <a:schemeClr val="accent1"/>
          </a:lnRef>
          <a:fillRef idx="0">
            <a:schemeClr val="accent1"/>
          </a:fillRef>
          <a:effectRef idx="0">
            <a:schemeClr val="accent1"/>
          </a:effectRef>
          <a:fontRef idx="minor">
            <a:schemeClr val="tx1"/>
          </a:fontRef>
        </p:style>
      </p:cxnSp>
      <p:sp>
        <p:nvSpPr>
          <p:cNvPr id="64" name="CasellaDiTesto 63">
            <a:extLst>
              <a:ext uri="{FF2B5EF4-FFF2-40B4-BE49-F238E27FC236}">
                <a16:creationId xmlns:a16="http://schemas.microsoft.com/office/drawing/2014/main" id="{5B39B382-3737-824D-B7B4-1BC0BA5C2B2B}"/>
              </a:ext>
            </a:extLst>
          </p:cNvPr>
          <p:cNvSpPr txBox="1"/>
          <p:nvPr/>
        </p:nvSpPr>
        <p:spPr>
          <a:xfrm>
            <a:off x="10074430" y="2046514"/>
            <a:ext cx="702427"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=0.0098</a:t>
            </a:r>
          </a:p>
        </p:txBody>
      </p:sp>
      <p:cxnSp>
        <p:nvCxnSpPr>
          <p:cNvPr id="65" name="Connettore 4 64">
            <a:extLst>
              <a:ext uri="{FF2B5EF4-FFF2-40B4-BE49-F238E27FC236}">
                <a16:creationId xmlns:a16="http://schemas.microsoft.com/office/drawing/2014/main" id="{6AA26DB3-C817-DF4E-B042-F14CB99BA39A}"/>
              </a:ext>
            </a:extLst>
          </p:cNvPr>
          <p:cNvCxnSpPr>
            <a:cxnSpLocks/>
            <a:stCxn id="67" idx="3"/>
            <a:endCxn id="66" idx="3"/>
          </p:cNvCxnSpPr>
          <p:nvPr/>
        </p:nvCxnSpPr>
        <p:spPr>
          <a:xfrm>
            <a:off x="9990508" y="2069165"/>
            <a:ext cx="11310" cy="162862"/>
          </a:xfrm>
          <a:prstGeom prst="bentConnector3">
            <a:avLst>
              <a:gd name="adj1" fmla="val 1183953"/>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ttangolo 65">
            <a:extLst>
              <a:ext uri="{FF2B5EF4-FFF2-40B4-BE49-F238E27FC236}">
                <a16:creationId xmlns:a16="http://schemas.microsoft.com/office/drawing/2014/main" id="{786D564B-62BB-6440-8DA0-51D7C1A985D7}"/>
              </a:ext>
            </a:extLst>
          </p:cNvPr>
          <p:cNvSpPr/>
          <p:nvPr/>
        </p:nvSpPr>
        <p:spPr>
          <a:xfrm>
            <a:off x="9842847" y="2158196"/>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37653AD3-4377-D948-AB15-BD8707F0F77F}"/>
              </a:ext>
            </a:extLst>
          </p:cNvPr>
          <p:cNvSpPr/>
          <p:nvPr/>
        </p:nvSpPr>
        <p:spPr>
          <a:xfrm>
            <a:off x="9842847" y="1995334"/>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a:extLst>
              <a:ext uri="{FF2B5EF4-FFF2-40B4-BE49-F238E27FC236}">
                <a16:creationId xmlns:a16="http://schemas.microsoft.com/office/drawing/2014/main" id="{8EF78936-C6E1-FB4B-93B7-D62E6ED2F89D}"/>
              </a:ext>
            </a:extLst>
          </p:cNvPr>
          <p:cNvSpPr txBox="1"/>
          <p:nvPr/>
        </p:nvSpPr>
        <p:spPr>
          <a:xfrm>
            <a:off x="9789852" y="2282452"/>
            <a:ext cx="812834"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=0.0029</a:t>
            </a:r>
          </a:p>
        </p:txBody>
      </p:sp>
      <p:cxnSp>
        <p:nvCxnSpPr>
          <p:cNvPr id="69" name="Connettore 4 68">
            <a:extLst>
              <a:ext uri="{FF2B5EF4-FFF2-40B4-BE49-F238E27FC236}">
                <a16:creationId xmlns:a16="http://schemas.microsoft.com/office/drawing/2014/main" id="{90FDE60E-AA6F-1A48-888B-B6D54C5DEEF9}"/>
              </a:ext>
            </a:extLst>
          </p:cNvPr>
          <p:cNvCxnSpPr>
            <a:cxnSpLocks/>
            <a:stCxn id="71" idx="3"/>
            <a:endCxn id="70" idx="3"/>
          </p:cNvCxnSpPr>
          <p:nvPr/>
        </p:nvCxnSpPr>
        <p:spPr>
          <a:xfrm>
            <a:off x="9705930" y="2325155"/>
            <a:ext cx="11310" cy="162862"/>
          </a:xfrm>
          <a:prstGeom prst="bentConnector3">
            <a:avLst>
              <a:gd name="adj1" fmla="val 1183953"/>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0" name="Rettangolo 69">
            <a:extLst>
              <a:ext uri="{FF2B5EF4-FFF2-40B4-BE49-F238E27FC236}">
                <a16:creationId xmlns:a16="http://schemas.microsoft.com/office/drawing/2014/main" id="{BAA0A58F-17C3-6743-B500-E83B404729D4}"/>
              </a:ext>
            </a:extLst>
          </p:cNvPr>
          <p:cNvSpPr/>
          <p:nvPr/>
        </p:nvSpPr>
        <p:spPr>
          <a:xfrm>
            <a:off x="9558268" y="2414186"/>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6494A2BF-6681-FC41-9E93-C8F8F5B8320E}"/>
              </a:ext>
            </a:extLst>
          </p:cNvPr>
          <p:cNvSpPr/>
          <p:nvPr/>
        </p:nvSpPr>
        <p:spPr>
          <a:xfrm>
            <a:off x="9558268" y="2251323"/>
            <a:ext cx="147663" cy="147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CasellaDiTesto 71">
            <a:extLst>
              <a:ext uri="{FF2B5EF4-FFF2-40B4-BE49-F238E27FC236}">
                <a16:creationId xmlns:a16="http://schemas.microsoft.com/office/drawing/2014/main" id="{433DDC31-315B-9E47-B202-9CB3789FC688}"/>
              </a:ext>
            </a:extLst>
          </p:cNvPr>
          <p:cNvSpPr txBox="1"/>
          <p:nvPr/>
        </p:nvSpPr>
        <p:spPr>
          <a:xfrm>
            <a:off x="7924802" y="2090057"/>
            <a:ext cx="799793"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 &lt;0.0001</a:t>
            </a:r>
          </a:p>
        </p:txBody>
      </p:sp>
      <p:sp>
        <p:nvSpPr>
          <p:cNvPr id="73" name="CasellaDiTesto 72">
            <a:extLst>
              <a:ext uri="{FF2B5EF4-FFF2-40B4-BE49-F238E27FC236}">
                <a16:creationId xmlns:a16="http://schemas.microsoft.com/office/drawing/2014/main" id="{641A4BB6-DD5D-B842-955C-A81FEDA9EFFB}"/>
              </a:ext>
            </a:extLst>
          </p:cNvPr>
          <p:cNvSpPr txBox="1"/>
          <p:nvPr/>
        </p:nvSpPr>
        <p:spPr>
          <a:xfrm>
            <a:off x="7935686" y="2286000"/>
            <a:ext cx="712707"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=0.0083</a:t>
            </a:r>
          </a:p>
        </p:txBody>
      </p:sp>
      <p:cxnSp>
        <p:nvCxnSpPr>
          <p:cNvPr id="74" name="Connettore 4 73">
            <a:extLst>
              <a:ext uri="{FF2B5EF4-FFF2-40B4-BE49-F238E27FC236}">
                <a16:creationId xmlns:a16="http://schemas.microsoft.com/office/drawing/2014/main" id="{33739D52-FC4E-E94C-99D1-A81B7E928EAE}"/>
              </a:ext>
            </a:extLst>
          </p:cNvPr>
          <p:cNvCxnSpPr>
            <a:cxnSpLocks/>
          </p:cNvCxnSpPr>
          <p:nvPr/>
        </p:nvCxnSpPr>
        <p:spPr>
          <a:xfrm rot="10800000" flipV="1">
            <a:off x="8847526" y="2096447"/>
            <a:ext cx="11310" cy="236591"/>
          </a:xfrm>
          <a:prstGeom prst="bentConnector3">
            <a:avLst>
              <a:gd name="adj1" fmla="val 1021622"/>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5" name="Rettangolo 74">
            <a:extLst>
              <a:ext uri="{FF2B5EF4-FFF2-40B4-BE49-F238E27FC236}">
                <a16:creationId xmlns:a16="http://schemas.microsoft.com/office/drawing/2014/main" id="{E5D3C49A-463A-F143-8CC9-9EB6A483415C}"/>
              </a:ext>
            </a:extLst>
          </p:cNvPr>
          <p:cNvSpPr/>
          <p:nvPr/>
        </p:nvSpPr>
        <p:spPr>
          <a:xfrm>
            <a:off x="8876351" y="2031690"/>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6" name="Rettangolo 75">
            <a:extLst>
              <a:ext uri="{FF2B5EF4-FFF2-40B4-BE49-F238E27FC236}">
                <a16:creationId xmlns:a16="http://schemas.microsoft.com/office/drawing/2014/main" id="{EB32BEB0-D5FF-AE4E-9141-490326976F33}"/>
              </a:ext>
            </a:extLst>
          </p:cNvPr>
          <p:cNvSpPr/>
          <p:nvPr/>
        </p:nvSpPr>
        <p:spPr>
          <a:xfrm>
            <a:off x="8876351" y="2268281"/>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7" name="Connettore 4 76">
            <a:extLst>
              <a:ext uri="{FF2B5EF4-FFF2-40B4-BE49-F238E27FC236}">
                <a16:creationId xmlns:a16="http://schemas.microsoft.com/office/drawing/2014/main" id="{6CE51F0A-2F24-6E40-A681-4F3727A87B80}"/>
              </a:ext>
            </a:extLst>
          </p:cNvPr>
          <p:cNvCxnSpPr>
            <a:cxnSpLocks/>
          </p:cNvCxnSpPr>
          <p:nvPr/>
        </p:nvCxnSpPr>
        <p:spPr>
          <a:xfrm rot="10800000" flipV="1">
            <a:off x="8702484" y="2232027"/>
            <a:ext cx="11310" cy="236591"/>
          </a:xfrm>
          <a:prstGeom prst="bentConnector3">
            <a:avLst>
              <a:gd name="adj1" fmla="val 1021622"/>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8" name="Rettangolo 77">
            <a:extLst>
              <a:ext uri="{FF2B5EF4-FFF2-40B4-BE49-F238E27FC236}">
                <a16:creationId xmlns:a16="http://schemas.microsoft.com/office/drawing/2014/main" id="{BA0BCAA4-F7E2-1442-8C13-9F370E70038B}"/>
              </a:ext>
            </a:extLst>
          </p:cNvPr>
          <p:cNvSpPr/>
          <p:nvPr/>
        </p:nvSpPr>
        <p:spPr>
          <a:xfrm>
            <a:off x="8727706" y="2167270"/>
            <a:ext cx="129513" cy="129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a:extLst>
              <a:ext uri="{FF2B5EF4-FFF2-40B4-BE49-F238E27FC236}">
                <a16:creationId xmlns:a16="http://schemas.microsoft.com/office/drawing/2014/main" id="{85265C31-2C4C-9947-A047-BFD1933F61EB}"/>
              </a:ext>
            </a:extLst>
          </p:cNvPr>
          <p:cNvSpPr/>
          <p:nvPr/>
        </p:nvSpPr>
        <p:spPr>
          <a:xfrm>
            <a:off x="3259742" y="4844570"/>
            <a:ext cx="7690620" cy="113877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Vantaggio di sopravvivenza nei pazienti con AML </a:t>
            </a:r>
            <a:r>
              <a:rPr lang="it-IT" sz="1200" i="1" dirty="0">
                <a:latin typeface="Arial" panose="020B0604020202020204" pitchFamily="34" charset="0"/>
                <a:cs typeface="Arial" panose="020B0604020202020204" pitchFamily="34" charset="0"/>
                <a:sym typeface="Wingdings" pitchFamily="2" charset="2"/>
              </a:rPr>
              <a:t>de novo </a:t>
            </a:r>
            <a:r>
              <a:rPr lang="it-IT" sz="1200" dirty="0">
                <a:latin typeface="Arial" panose="020B0604020202020204" pitchFamily="34" charset="0"/>
                <a:cs typeface="Arial" panose="020B0604020202020204" pitchFamily="34" charset="0"/>
                <a:sym typeface="Wingdings" pitchFamily="2" charset="2"/>
              </a:rPr>
              <a:t>e rischio citogenetico intermedio</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Nei pazienti con mutazione di </a:t>
            </a:r>
            <a:r>
              <a:rPr lang="it-IT" sz="1200" b="1" i="1" dirty="0">
                <a:latin typeface="Arial" panose="020B0604020202020204" pitchFamily="34" charset="0"/>
                <a:cs typeface="Arial" panose="020B0604020202020204" pitchFamily="34" charset="0"/>
                <a:sym typeface="Wingdings" pitchFamily="2" charset="2"/>
              </a:rPr>
              <a:t>NPM1</a:t>
            </a:r>
            <a:r>
              <a:rPr lang="it-IT" sz="1200" b="1" dirty="0">
                <a:latin typeface="Arial" panose="020B0604020202020204" pitchFamily="34" charset="0"/>
                <a:cs typeface="Arial" panose="020B0604020202020204" pitchFamily="34" charset="0"/>
                <a:sym typeface="Wingdings" pitchFamily="2" charset="2"/>
              </a:rPr>
              <a:t>, vantaggio di sopravvivenza di 2,5 anni per </a:t>
            </a:r>
            <a:r>
              <a:rPr lang="it-IT" sz="1200" b="1" dirty="0" err="1">
                <a:latin typeface="Arial" panose="020B0604020202020204" pitchFamily="34" charset="0"/>
                <a:cs typeface="Arial" panose="020B0604020202020204" pitchFamily="34" charset="0"/>
                <a:sym typeface="Wingdings" pitchFamily="2" charset="2"/>
              </a:rPr>
              <a:t>azacitadina</a:t>
            </a:r>
            <a:r>
              <a:rPr lang="it-IT" sz="1200" b="1" dirty="0">
                <a:latin typeface="Arial" panose="020B0604020202020204" pitchFamily="34" charset="0"/>
                <a:cs typeface="Arial" panose="020B0604020202020204" pitchFamily="34" charset="0"/>
                <a:sym typeface="Wingdings" pitchFamily="2" charset="2"/>
              </a:rPr>
              <a:t> orale vs placebo</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MRD- nel 61,7% dei pazienti </a:t>
            </a:r>
            <a:r>
              <a:rPr lang="it-IT" sz="1200" b="1" i="1" dirty="0">
                <a:latin typeface="Arial" panose="020B0604020202020204" pitchFamily="34" charset="0"/>
                <a:cs typeface="Arial" panose="020B0604020202020204" pitchFamily="34" charset="0"/>
                <a:sym typeface="Wingdings" pitchFamily="2" charset="2"/>
              </a:rPr>
              <a:t>NPM1</a:t>
            </a:r>
            <a:r>
              <a:rPr lang="it-IT" sz="1200" b="1" dirty="0">
                <a:latin typeface="Arial" panose="020B0604020202020204" pitchFamily="34" charset="0"/>
                <a:cs typeface="Arial" panose="020B0604020202020204" pitchFamily="34" charset="0"/>
                <a:sym typeface="Wingdings" pitchFamily="2" charset="2"/>
              </a:rPr>
              <a:t>-mutati con MRD+ allo screening (34,8%) (</a:t>
            </a:r>
            <a:r>
              <a:rPr lang="it-IT" sz="1200" b="1" dirty="0" err="1">
                <a:latin typeface="Arial" panose="020B0604020202020204" pitchFamily="34" charset="0"/>
                <a:cs typeface="Arial" panose="020B0604020202020204" pitchFamily="34" charset="0"/>
                <a:sym typeface="Wingdings" pitchFamily="2" charset="2"/>
              </a:rPr>
              <a:t>p</a:t>
            </a:r>
            <a:r>
              <a:rPr lang="it-IT" sz="1200" b="1" dirty="0">
                <a:latin typeface="Arial" panose="020B0604020202020204" pitchFamily="34" charset="0"/>
                <a:cs typeface="Arial" panose="020B0604020202020204" pitchFamily="34" charset="0"/>
                <a:sym typeface="Wingdings" pitchFamily="2" charset="2"/>
              </a:rPr>
              <a:t>=0,0178)</a:t>
            </a:r>
            <a:endParaRPr lang="it-IT" sz="1200" dirty="0">
              <a:latin typeface="Arial" panose="020B0604020202020204" pitchFamily="34" charset="0"/>
              <a:cs typeface="Arial" panose="020B0604020202020204" pitchFamily="34" charset="0"/>
              <a:sym typeface="Wingdings" pitchFamily="2" charset="2"/>
            </a:endParaRPr>
          </a:p>
        </p:txBody>
      </p:sp>
      <p:cxnSp>
        <p:nvCxnSpPr>
          <p:cNvPr id="81" name="Connettore 1 80">
            <a:extLst>
              <a:ext uri="{FF2B5EF4-FFF2-40B4-BE49-F238E27FC236}">
                <a16:creationId xmlns:a16="http://schemas.microsoft.com/office/drawing/2014/main" id="{2E7B71CE-960D-8F40-AC83-89F883912D73}"/>
              </a:ext>
            </a:extLst>
          </p:cNvPr>
          <p:cNvCxnSpPr>
            <a:cxnSpLocks/>
          </p:cNvCxnSpPr>
          <p:nvPr/>
        </p:nvCxnSpPr>
        <p:spPr>
          <a:xfrm flipV="1">
            <a:off x="3255077" y="6047846"/>
            <a:ext cx="7488040" cy="6996"/>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82" name="Connettore 1 81">
            <a:extLst>
              <a:ext uri="{FF2B5EF4-FFF2-40B4-BE49-F238E27FC236}">
                <a16:creationId xmlns:a16="http://schemas.microsoft.com/office/drawing/2014/main" id="{765EA7F7-0657-FB4F-AB34-9BBEB7D90371}"/>
              </a:ext>
            </a:extLst>
          </p:cNvPr>
          <p:cNvCxnSpPr>
            <a:cxnSpLocks/>
          </p:cNvCxnSpPr>
          <p:nvPr/>
        </p:nvCxnSpPr>
        <p:spPr>
          <a:xfrm>
            <a:off x="3253557" y="4763213"/>
            <a:ext cx="7446601" cy="40598"/>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83" name="Rettangolo 82">
            <a:extLst>
              <a:ext uri="{FF2B5EF4-FFF2-40B4-BE49-F238E27FC236}">
                <a16:creationId xmlns:a16="http://schemas.microsoft.com/office/drawing/2014/main" id="{09627DA3-BFB2-D842-BD90-B3C9068A56ED}"/>
              </a:ext>
            </a:extLst>
          </p:cNvPr>
          <p:cNvSpPr/>
          <p:nvPr/>
        </p:nvSpPr>
        <p:spPr>
          <a:xfrm>
            <a:off x="9674901" y="6627168"/>
            <a:ext cx="251709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5"/>
              </a:rPr>
              <a:t>Döhner</a:t>
            </a:r>
            <a:r>
              <a:rPr lang="it-IT" sz="800" i="1" dirty="0">
                <a:latin typeface="Arial" panose="020B0604020202020204" pitchFamily="34" charset="0"/>
                <a:cs typeface="Arial" panose="020B0604020202020204" pitchFamily="34" charset="0"/>
                <a:hlinkClick r:id="rId5"/>
              </a:rPr>
              <a:t> H, et al. EHA 2021; </a:t>
            </a:r>
            <a:r>
              <a:rPr lang="it-IT" sz="800" i="1" dirty="0" err="1">
                <a:latin typeface="Arial" panose="020B0604020202020204" pitchFamily="34" charset="0"/>
                <a:cs typeface="Arial" panose="020B0604020202020204" pitchFamily="34" charset="0"/>
                <a:hlinkClick r:id="rId5"/>
              </a:rPr>
              <a:t>Abstract</a:t>
            </a:r>
            <a:r>
              <a:rPr lang="it-IT" sz="800" i="1" dirty="0">
                <a:latin typeface="Arial" panose="020B0604020202020204" pitchFamily="34" charset="0"/>
                <a:cs typeface="Arial" panose="020B0604020202020204" pitchFamily="34" charset="0"/>
                <a:hlinkClick r:id="rId5"/>
              </a:rPr>
              <a:t> S131</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114303"/>
            <a:ext cx="10071673" cy="591671"/>
          </a:xfrm>
        </p:spPr>
        <p:txBody>
          <a:bodyPr>
            <a:noAutofit/>
          </a:bodyPr>
          <a:lstStyle/>
          <a:p>
            <a:r>
              <a:rPr lang="it-IT" sz="1600" b="1" dirty="0" err="1"/>
              <a:t>Hematologic</a:t>
            </a:r>
            <a:r>
              <a:rPr lang="it-IT" sz="1600" b="1" dirty="0"/>
              <a:t> </a:t>
            </a:r>
            <a:r>
              <a:rPr lang="it-IT" sz="1600" b="1" dirty="0" err="1"/>
              <a:t>adverse</a:t>
            </a:r>
            <a:r>
              <a:rPr lang="it-IT" sz="1600" b="1" dirty="0"/>
              <a:t> </a:t>
            </a:r>
            <a:r>
              <a:rPr lang="it-IT" sz="1600" b="1" dirty="0" err="1"/>
              <a:t>events</a:t>
            </a:r>
            <a:r>
              <a:rPr lang="it-IT" sz="1600" b="1" dirty="0"/>
              <a:t> and management </a:t>
            </a:r>
            <a:r>
              <a:rPr lang="it-IT" sz="1600" b="1" dirty="0" err="1"/>
              <a:t>strategies</a:t>
            </a:r>
            <a:r>
              <a:rPr lang="it-IT" sz="1600" b="1" dirty="0"/>
              <a:t> for </a:t>
            </a:r>
            <a:r>
              <a:rPr lang="it-IT" sz="1600" b="1" dirty="0" err="1"/>
              <a:t>patients</a:t>
            </a:r>
            <a:r>
              <a:rPr lang="it-IT" sz="1600" b="1" dirty="0"/>
              <a:t> with acute </a:t>
            </a:r>
            <a:r>
              <a:rPr lang="it-IT" sz="1600" b="1" dirty="0" err="1"/>
              <a:t>myeloid</a:t>
            </a:r>
            <a:r>
              <a:rPr lang="it-IT" sz="1600" b="1" dirty="0"/>
              <a:t> </a:t>
            </a:r>
            <a:r>
              <a:rPr lang="it-IT" sz="1600" b="1" dirty="0" err="1"/>
              <a:t>leukemia</a:t>
            </a:r>
            <a:r>
              <a:rPr lang="it-IT" sz="1600" b="1" dirty="0"/>
              <a:t> (AML) in first </a:t>
            </a:r>
            <a:r>
              <a:rPr lang="it-IT" sz="1600" b="1" dirty="0" err="1"/>
              <a:t>remission</a:t>
            </a:r>
            <a:r>
              <a:rPr lang="it-IT" sz="1600" b="1" dirty="0"/>
              <a:t> </a:t>
            </a:r>
            <a:r>
              <a:rPr lang="it-IT" sz="1600" b="1" dirty="0" err="1"/>
              <a:t>receiving</a:t>
            </a:r>
            <a:r>
              <a:rPr lang="it-IT" sz="1600" b="1" dirty="0"/>
              <a:t> </a:t>
            </a:r>
            <a:r>
              <a:rPr lang="it-IT" sz="1600" b="1" dirty="0" err="1"/>
              <a:t>oral</a:t>
            </a:r>
            <a:r>
              <a:rPr lang="it-IT" sz="1600" b="1" dirty="0"/>
              <a:t> </a:t>
            </a:r>
            <a:r>
              <a:rPr lang="it-IT" sz="1600" b="1" dirty="0" err="1"/>
              <a:t>azacitidine</a:t>
            </a:r>
            <a:r>
              <a:rPr lang="it-IT" sz="1600" b="1" dirty="0"/>
              <a:t> (</a:t>
            </a:r>
            <a:r>
              <a:rPr lang="it-IT" sz="1600" b="1" dirty="0" err="1"/>
              <a:t>oral</a:t>
            </a:r>
            <a:r>
              <a:rPr lang="it-IT" sz="1600" b="1" dirty="0"/>
              <a:t>-AZA) in the </a:t>
            </a:r>
            <a:r>
              <a:rPr lang="it-IT" sz="1600" b="1" dirty="0" err="1"/>
              <a:t>phase</a:t>
            </a:r>
            <a:r>
              <a:rPr lang="it-IT" sz="1600" b="1" dirty="0"/>
              <a:t> 3 QUAZAR AML-001 trial</a:t>
            </a:r>
          </a:p>
        </p:txBody>
      </p:sp>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cxnSp>
        <p:nvCxnSpPr>
          <p:cNvPr id="82" name="Connettore 1 81">
            <a:extLst>
              <a:ext uri="{FF2B5EF4-FFF2-40B4-BE49-F238E27FC236}">
                <a16:creationId xmlns:a16="http://schemas.microsoft.com/office/drawing/2014/main" id="{616B100A-4757-5E49-92C1-E99C5A3C7414}"/>
              </a:ext>
            </a:extLst>
          </p:cNvPr>
          <p:cNvCxnSpPr>
            <a:cxnSpLocks/>
          </p:cNvCxnSpPr>
          <p:nvPr/>
        </p:nvCxnSpPr>
        <p:spPr>
          <a:xfrm>
            <a:off x="2244242" y="6405869"/>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B7CA2A67-C3BC-CB47-9A6B-93409B3D88CB}"/>
              </a:ext>
            </a:extLst>
          </p:cNvPr>
          <p:cNvCxnSpPr>
            <a:cxnSpLocks/>
          </p:cNvCxnSpPr>
          <p:nvPr/>
        </p:nvCxnSpPr>
        <p:spPr>
          <a:xfrm flipV="1">
            <a:off x="2244242" y="5652432"/>
            <a:ext cx="9036000" cy="1"/>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9FDA8CF8-63F2-6D4C-AA5C-A42A476969E4}"/>
              </a:ext>
            </a:extLst>
          </p:cNvPr>
          <p:cNvSpPr txBox="1"/>
          <p:nvPr/>
        </p:nvSpPr>
        <p:spPr>
          <a:xfrm>
            <a:off x="1944388" y="1128659"/>
            <a:ext cx="10247612" cy="261610"/>
          </a:xfrm>
          <a:prstGeom prst="rect">
            <a:avLst/>
          </a:prstGeom>
          <a:noFill/>
        </p:spPr>
        <p:txBody>
          <a:bodyPr wrap="square" rtlCol="0">
            <a:spAutoFit/>
          </a:bodyPr>
          <a:lstStyle/>
          <a:p>
            <a:pPr algn="ctr"/>
            <a:r>
              <a:rPr lang="it-IT" sz="1100" dirty="0" err="1">
                <a:solidFill>
                  <a:srgbClr val="0070C0"/>
                </a:solidFill>
                <a:latin typeface="Arial" panose="020B0604020202020204" pitchFamily="34" charset="0"/>
                <a:cs typeface="Arial" panose="020B0604020202020204" pitchFamily="34" charset="0"/>
              </a:rPr>
              <a:t>Changes</a:t>
            </a:r>
            <a:r>
              <a:rPr lang="it-IT" sz="1100" dirty="0">
                <a:solidFill>
                  <a:srgbClr val="0070C0"/>
                </a:solidFill>
                <a:latin typeface="Arial" panose="020B0604020202020204" pitchFamily="34" charset="0"/>
                <a:cs typeface="Arial" panose="020B0604020202020204" pitchFamily="34" charset="0"/>
              </a:rPr>
              <a:t> in </a:t>
            </a:r>
            <a:r>
              <a:rPr lang="it-IT" sz="1100" dirty="0" err="1">
                <a:solidFill>
                  <a:srgbClr val="0070C0"/>
                </a:solidFill>
                <a:latin typeface="Arial" panose="020B0604020202020204" pitchFamily="34" charset="0"/>
                <a:cs typeface="Arial" panose="020B0604020202020204" pitchFamily="34" charset="0"/>
              </a:rPr>
              <a:t>platelet</a:t>
            </a:r>
            <a:r>
              <a:rPr lang="it-IT" sz="1100" dirty="0">
                <a:solidFill>
                  <a:srgbClr val="0070C0"/>
                </a:solidFill>
                <a:latin typeface="Arial" panose="020B0604020202020204" pitchFamily="34" charset="0"/>
                <a:cs typeface="Arial" panose="020B0604020202020204" pitchFamily="34" charset="0"/>
              </a:rPr>
              <a:t> and </a:t>
            </a:r>
            <a:r>
              <a:rPr lang="it-IT" sz="1100" dirty="0" err="1">
                <a:solidFill>
                  <a:srgbClr val="0070C0"/>
                </a:solidFill>
                <a:latin typeface="Arial" panose="020B0604020202020204" pitchFamily="34" charset="0"/>
                <a:cs typeface="Arial" panose="020B0604020202020204" pitchFamily="34" charset="0"/>
              </a:rPr>
              <a:t>neutrophil</a:t>
            </a:r>
            <a:r>
              <a:rPr lang="it-IT" sz="1100" dirty="0">
                <a:solidFill>
                  <a:srgbClr val="0070C0"/>
                </a:solidFill>
                <a:latin typeface="Arial" panose="020B0604020202020204" pitchFamily="34" charset="0"/>
                <a:cs typeface="Arial" panose="020B0604020202020204" pitchFamily="34" charset="0"/>
              </a:rPr>
              <a:t> </a:t>
            </a:r>
            <a:r>
              <a:rPr lang="it-IT" sz="1100" dirty="0" err="1">
                <a:solidFill>
                  <a:srgbClr val="0070C0"/>
                </a:solidFill>
                <a:latin typeface="Arial" panose="020B0604020202020204" pitchFamily="34" charset="0"/>
                <a:cs typeface="Arial" panose="020B0604020202020204" pitchFamily="34" charset="0"/>
              </a:rPr>
              <a:t>counts</a:t>
            </a:r>
            <a:r>
              <a:rPr lang="it-IT" sz="1100" dirty="0">
                <a:solidFill>
                  <a:srgbClr val="0070C0"/>
                </a:solidFill>
                <a:latin typeface="Arial" panose="020B0604020202020204" pitchFamily="34" charset="0"/>
                <a:cs typeface="Arial" panose="020B0604020202020204" pitchFamily="34" charset="0"/>
              </a:rPr>
              <a:t> over time </a:t>
            </a:r>
            <a:r>
              <a:rPr lang="it-IT" sz="1100" dirty="0" err="1">
                <a:solidFill>
                  <a:srgbClr val="0070C0"/>
                </a:solidFill>
                <a:latin typeface="Arial" panose="020B0604020202020204" pitchFamily="34" charset="0"/>
                <a:cs typeface="Arial" panose="020B0604020202020204" pitchFamily="34" charset="0"/>
              </a:rPr>
              <a:t>during</a:t>
            </a:r>
            <a:r>
              <a:rPr lang="it-IT" sz="1100" dirty="0">
                <a:solidFill>
                  <a:srgbClr val="0070C0"/>
                </a:solidFill>
                <a:latin typeface="Arial" panose="020B0604020202020204" pitchFamily="34" charset="0"/>
                <a:cs typeface="Arial" panose="020B0604020202020204" pitchFamily="34" charset="0"/>
              </a:rPr>
              <a:t> treatment in non-</a:t>
            </a:r>
            <a:r>
              <a:rPr lang="it-IT" sz="1100" dirty="0" err="1">
                <a:solidFill>
                  <a:srgbClr val="0070C0"/>
                </a:solidFill>
                <a:latin typeface="Arial" panose="020B0604020202020204" pitchFamily="34" charset="0"/>
                <a:cs typeface="Arial" panose="020B0604020202020204" pitchFamily="34" charset="0"/>
              </a:rPr>
              <a:t>relapsing</a:t>
            </a:r>
            <a:r>
              <a:rPr lang="it-IT" sz="1100" dirty="0">
                <a:solidFill>
                  <a:srgbClr val="0070C0"/>
                </a:solidFill>
                <a:latin typeface="Arial" panose="020B0604020202020204" pitchFamily="34" charset="0"/>
                <a:cs typeface="Arial" panose="020B0604020202020204" pitchFamily="34" charset="0"/>
              </a:rPr>
              <a:t> </a:t>
            </a:r>
            <a:r>
              <a:rPr lang="it-IT" sz="1100" dirty="0" err="1">
                <a:solidFill>
                  <a:srgbClr val="0070C0"/>
                </a:solidFill>
                <a:latin typeface="Arial" panose="020B0604020202020204" pitchFamily="34" charset="0"/>
                <a:cs typeface="Arial" panose="020B0604020202020204" pitchFamily="34" charset="0"/>
              </a:rPr>
              <a:t>patients</a:t>
            </a:r>
            <a:endParaRPr lang="it-IT" sz="1100" dirty="0">
              <a:solidFill>
                <a:srgbClr val="0070C0"/>
              </a:solidFill>
              <a:latin typeface="Arial" panose="020B0604020202020204" pitchFamily="34" charset="0"/>
              <a:cs typeface="Arial" panose="020B0604020202020204" pitchFamily="34" charset="0"/>
            </a:endParaRPr>
          </a:p>
        </p:txBody>
      </p:sp>
      <p:sp>
        <p:nvSpPr>
          <p:cNvPr id="39" name="CasellaDiTesto 38">
            <a:extLst>
              <a:ext uri="{FF2B5EF4-FFF2-40B4-BE49-F238E27FC236}">
                <a16:creationId xmlns:a16="http://schemas.microsoft.com/office/drawing/2014/main" id="{5E1D91F4-FD17-ED46-B9CE-B75D5A9CBF27}"/>
              </a:ext>
            </a:extLst>
          </p:cNvPr>
          <p:cNvSpPr txBox="1"/>
          <p:nvPr/>
        </p:nvSpPr>
        <p:spPr>
          <a:xfrm>
            <a:off x="1941222" y="5109460"/>
            <a:ext cx="10247612" cy="261610"/>
          </a:xfrm>
          <a:prstGeom prst="rect">
            <a:avLst/>
          </a:prstGeom>
          <a:noFill/>
        </p:spPr>
        <p:txBody>
          <a:bodyPr wrap="square" rtlCol="0">
            <a:spAutoFit/>
          </a:bodyPr>
          <a:lstStyle/>
          <a:p>
            <a:pPr algn="ctr"/>
            <a:r>
              <a:rPr lang="it-IT" sz="1100" dirty="0" err="1">
                <a:solidFill>
                  <a:srgbClr val="C00000"/>
                </a:solidFill>
                <a:latin typeface="Arial" panose="020B0604020202020204" pitchFamily="34" charset="0"/>
                <a:cs typeface="Arial" panose="020B0604020202020204" pitchFamily="34" charset="0"/>
              </a:rPr>
              <a:t>Changes</a:t>
            </a:r>
            <a:r>
              <a:rPr lang="it-IT" sz="1100" dirty="0">
                <a:solidFill>
                  <a:srgbClr val="C00000"/>
                </a:solidFill>
                <a:latin typeface="Arial" panose="020B0604020202020204" pitchFamily="34" charset="0"/>
                <a:cs typeface="Arial" panose="020B0604020202020204" pitchFamily="34" charset="0"/>
              </a:rPr>
              <a:t> in </a:t>
            </a:r>
            <a:r>
              <a:rPr lang="it-IT" sz="1100" dirty="0" err="1">
                <a:solidFill>
                  <a:srgbClr val="C00000"/>
                </a:solidFill>
                <a:latin typeface="Arial" panose="020B0604020202020204" pitchFamily="34" charset="0"/>
                <a:cs typeface="Arial" panose="020B0604020202020204" pitchFamily="34" charset="0"/>
              </a:rPr>
              <a:t>platelet</a:t>
            </a:r>
            <a:r>
              <a:rPr lang="it-IT" sz="1100" dirty="0">
                <a:solidFill>
                  <a:srgbClr val="C00000"/>
                </a:solidFill>
                <a:latin typeface="Arial" panose="020B0604020202020204" pitchFamily="34" charset="0"/>
                <a:cs typeface="Arial" panose="020B0604020202020204" pitchFamily="34" charset="0"/>
              </a:rPr>
              <a:t> and </a:t>
            </a:r>
            <a:r>
              <a:rPr lang="it-IT" sz="1100" dirty="0" err="1">
                <a:solidFill>
                  <a:srgbClr val="C00000"/>
                </a:solidFill>
                <a:latin typeface="Arial" panose="020B0604020202020204" pitchFamily="34" charset="0"/>
                <a:cs typeface="Arial" panose="020B0604020202020204" pitchFamily="34" charset="0"/>
              </a:rPr>
              <a:t>neutrophil</a:t>
            </a:r>
            <a:r>
              <a:rPr lang="it-IT" sz="1100" dirty="0">
                <a:solidFill>
                  <a:srgbClr val="C00000"/>
                </a:solidFill>
                <a:latin typeface="Arial" panose="020B0604020202020204" pitchFamily="34" charset="0"/>
                <a:cs typeface="Arial" panose="020B0604020202020204" pitchFamily="34" charset="0"/>
              </a:rPr>
              <a:t> </a:t>
            </a:r>
            <a:r>
              <a:rPr lang="it-IT" sz="1100" dirty="0" err="1">
                <a:solidFill>
                  <a:srgbClr val="C00000"/>
                </a:solidFill>
                <a:latin typeface="Arial" panose="020B0604020202020204" pitchFamily="34" charset="0"/>
                <a:cs typeface="Arial" panose="020B0604020202020204" pitchFamily="34" charset="0"/>
              </a:rPr>
              <a:t>counts</a:t>
            </a:r>
            <a:r>
              <a:rPr lang="it-IT" sz="1100" dirty="0">
                <a:solidFill>
                  <a:srgbClr val="C00000"/>
                </a:solidFill>
                <a:latin typeface="Arial" panose="020B0604020202020204" pitchFamily="34" charset="0"/>
                <a:cs typeface="Arial" panose="020B0604020202020204" pitchFamily="34" charset="0"/>
              </a:rPr>
              <a:t> over time </a:t>
            </a:r>
            <a:r>
              <a:rPr lang="it-IT" sz="1100" dirty="0" err="1">
                <a:solidFill>
                  <a:srgbClr val="C00000"/>
                </a:solidFill>
                <a:latin typeface="Arial" panose="020B0604020202020204" pitchFamily="34" charset="0"/>
                <a:cs typeface="Arial" panose="020B0604020202020204" pitchFamily="34" charset="0"/>
              </a:rPr>
              <a:t>during</a:t>
            </a:r>
            <a:r>
              <a:rPr lang="it-IT" sz="1100" dirty="0">
                <a:solidFill>
                  <a:srgbClr val="C00000"/>
                </a:solidFill>
                <a:latin typeface="Arial" panose="020B0604020202020204" pitchFamily="34" charset="0"/>
                <a:cs typeface="Arial" panose="020B0604020202020204" pitchFamily="34" charset="0"/>
              </a:rPr>
              <a:t> treatment in </a:t>
            </a:r>
            <a:r>
              <a:rPr lang="it-IT" sz="1100" dirty="0" err="1">
                <a:solidFill>
                  <a:srgbClr val="C00000"/>
                </a:solidFill>
                <a:latin typeface="Arial" panose="020B0604020202020204" pitchFamily="34" charset="0"/>
                <a:cs typeface="Arial" panose="020B0604020202020204" pitchFamily="34" charset="0"/>
              </a:rPr>
              <a:t>relapsing</a:t>
            </a:r>
            <a:r>
              <a:rPr lang="it-IT" sz="1100" dirty="0">
                <a:solidFill>
                  <a:srgbClr val="C00000"/>
                </a:solidFill>
                <a:latin typeface="Arial" panose="020B0604020202020204" pitchFamily="34" charset="0"/>
                <a:cs typeface="Arial" panose="020B0604020202020204" pitchFamily="34" charset="0"/>
              </a:rPr>
              <a:t> </a:t>
            </a:r>
            <a:r>
              <a:rPr lang="it-IT" sz="1100" dirty="0" err="1">
                <a:solidFill>
                  <a:srgbClr val="C00000"/>
                </a:solidFill>
                <a:latin typeface="Arial" panose="020B0604020202020204" pitchFamily="34" charset="0"/>
                <a:cs typeface="Arial" panose="020B0604020202020204" pitchFamily="34" charset="0"/>
              </a:rPr>
              <a:t>patients</a:t>
            </a:r>
            <a:endParaRPr lang="it-IT" sz="1100" dirty="0">
              <a:solidFill>
                <a:srgbClr val="C00000"/>
              </a:solidFill>
              <a:latin typeface="Arial" panose="020B0604020202020204" pitchFamily="34" charset="0"/>
              <a:cs typeface="Arial" panose="020B0604020202020204" pitchFamily="34" charset="0"/>
            </a:endParaRPr>
          </a:p>
        </p:txBody>
      </p:sp>
      <p:sp>
        <p:nvSpPr>
          <p:cNvPr id="27" name="Rettangolo 26">
            <a:extLst>
              <a:ext uri="{FF2B5EF4-FFF2-40B4-BE49-F238E27FC236}">
                <a16:creationId xmlns:a16="http://schemas.microsoft.com/office/drawing/2014/main" id="{67EA67FA-E394-0A4C-989E-AA398022B851}"/>
              </a:ext>
            </a:extLst>
          </p:cNvPr>
          <p:cNvSpPr/>
          <p:nvPr/>
        </p:nvSpPr>
        <p:spPr>
          <a:xfrm>
            <a:off x="2261314" y="5734121"/>
            <a:ext cx="7767398" cy="61555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ematologici, nelle fasi iniziali di terapia, di solito scompaiono dopo i primi tre cicli</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Gestibili con temporanee sospensioni, raro uso di G-CSF e rare interruzioni del trattamento</a:t>
            </a:r>
            <a:endParaRPr lang="it-IT" sz="1200" dirty="0">
              <a:latin typeface="Arial" panose="020B0604020202020204" pitchFamily="34" charset="0"/>
              <a:cs typeface="Arial" panose="020B0604020202020204" pitchFamily="34" charset="0"/>
              <a:sym typeface="Wingdings" pitchFamily="2" charset="2"/>
            </a:endParaRPr>
          </a:p>
        </p:txBody>
      </p:sp>
      <p:sp>
        <p:nvSpPr>
          <p:cNvPr id="30" name="Rettangolo 29">
            <a:extLst>
              <a:ext uri="{FF2B5EF4-FFF2-40B4-BE49-F238E27FC236}">
                <a16:creationId xmlns:a16="http://schemas.microsoft.com/office/drawing/2014/main" id="{1AE5862D-A5BB-EA48-ABDF-7B9B7B40E3BA}"/>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AE: </a:t>
            </a:r>
            <a:r>
              <a:rPr lang="it-IT" sz="800" i="1" dirty="0" err="1">
                <a:latin typeface="Arial" panose="020B0604020202020204" pitchFamily="34" charset="0"/>
                <a:cs typeface="Arial" panose="020B0604020202020204" pitchFamily="34" charset="0"/>
              </a:rPr>
              <a:t>adverse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event</a:t>
            </a:r>
            <a:r>
              <a:rPr lang="it-IT" sz="800" i="1" dirty="0">
                <a:latin typeface="Arial" panose="020B0604020202020204" pitchFamily="34" charset="0"/>
                <a:cs typeface="Arial" panose="020B0604020202020204" pitchFamily="34" charset="0"/>
              </a:rPr>
              <a:t>; SE: standard </a:t>
            </a:r>
            <a:r>
              <a:rPr lang="it-IT" sz="800" i="1" dirty="0" err="1">
                <a:latin typeface="Arial" panose="020B0604020202020204" pitchFamily="34" charset="0"/>
                <a:cs typeface="Arial" panose="020B0604020202020204" pitchFamily="34" charset="0"/>
              </a:rPr>
              <a:t>error</a:t>
            </a:r>
            <a:r>
              <a:rPr lang="it-IT" sz="800" i="1" dirty="0">
                <a:latin typeface="Arial" panose="020B0604020202020204" pitchFamily="34" charset="0"/>
                <a:cs typeface="Arial" panose="020B0604020202020204" pitchFamily="34" charset="0"/>
              </a:rPr>
              <a:t>; ANC: absolute neutrophil count</a:t>
            </a:r>
          </a:p>
        </p:txBody>
      </p:sp>
      <p:sp>
        <p:nvSpPr>
          <p:cNvPr id="31" name="Rettangolo 30">
            <a:extLst>
              <a:ext uri="{FF2B5EF4-FFF2-40B4-BE49-F238E27FC236}">
                <a16:creationId xmlns:a16="http://schemas.microsoft.com/office/drawing/2014/main" id="{3802E0DB-1CD4-B240-8771-C0D858A86618}"/>
              </a:ext>
            </a:extLst>
          </p:cNvPr>
          <p:cNvSpPr/>
          <p:nvPr/>
        </p:nvSpPr>
        <p:spPr>
          <a:xfrm>
            <a:off x="9577118" y="6627168"/>
            <a:ext cx="2614882"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Ravandi</a:t>
            </a:r>
            <a:r>
              <a:rPr lang="it-IT" sz="800" i="1" dirty="0">
                <a:latin typeface="Arial" panose="020B0604020202020204" pitchFamily="34" charset="0"/>
                <a:cs typeface="Arial" panose="020B0604020202020204" pitchFamily="34" charset="0"/>
                <a:hlinkClick r:id="rId3"/>
              </a:rPr>
              <a:t> </a:t>
            </a:r>
            <a:r>
              <a:rPr lang="it-IT" sz="800" i="1" dirty="0" err="1">
                <a:latin typeface="Arial" panose="020B0604020202020204" pitchFamily="34" charset="0"/>
                <a:cs typeface="Arial" panose="020B0604020202020204" pitchFamily="34" charset="0"/>
                <a:hlinkClick r:id="rId3"/>
              </a:rPr>
              <a:t>F</a:t>
            </a:r>
            <a:r>
              <a:rPr lang="it-IT" sz="800" i="1" dirty="0">
                <a:latin typeface="Arial" panose="020B0604020202020204" pitchFamily="34" charset="0"/>
                <a:cs typeface="Arial" panose="020B0604020202020204" pitchFamily="34" charset="0"/>
                <a:hlinkClick r:id="rId3"/>
              </a:rPr>
              <a:t>,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EP445</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9" name="Rettangolo con angoli arrotondati 8">
            <a:extLst>
              <a:ext uri="{FF2B5EF4-FFF2-40B4-BE49-F238E27FC236}">
                <a16:creationId xmlns:a16="http://schemas.microsoft.com/office/drawing/2014/main" id="{74166EAC-D464-E84F-A12B-101E6B6D88FA}"/>
              </a:ext>
            </a:extLst>
          </p:cNvPr>
          <p:cNvSpPr/>
          <p:nvPr/>
        </p:nvSpPr>
        <p:spPr>
          <a:xfrm>
            <a:off x="3459556" y="1599085"/>
            <a:ext cx="2262410" cy="223739"/>
          </a:xfrm>
          <a:prstGeom prst="roundRect">
            <a:avLst>
              <a:gd name="adj" fmla="val 42454"/>
            </a:avLst>
          </a:prstGeom>
          <a:solidFill>
            <a:srgbClr val="017AFF">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rgbClr val="0070C0"/>
                </a:solidFill>
                <a:latin typeface="Arial" panose="020B0604020202020204" pitchFamily="34" charset="0"/>
                <a:cs typeface="Arial" panose="020B0604020202020204" pitchFamily="34" charset="0"/>
              </a:rPr>
              <a:t>Non-</a:t>
            </a:r>
            <a:r>
              <a:rPr lang="it-IT" sz="1000" b="1" dirty="0" err="1">
                <a:solidFill>
                  <a:srgbClr val="0070C0"/>
                </a:solidFill>
                <a:latin typeface="Arial" panose="020B0604020202020204" pitchFamily="34" charset="0"/>
                <a:cs typeface="Arial" panose="020B0604020202020204" pitchFamily="34" charset="0"/>
              </a:rPr>
              <a:t>relapsing</a:t>
            </a:r>
            <a:r>
              <a:rPr lang="it-IT" sz="1000" b="1" dirty="0">
                <a:solidFill>
                  <a:srgbClr val="0070C0"/>
                </a:solidFill>
                <a:latin typeface="Arial" panose="020B0604020202020204" pitchFamily="34" charset="0"/>
                <a:cs typeface="Arial" panose="020B0604020202020204" pitchFamily="34" charset="0"/>
              </a:rPr>
              <a:t> </a:t>
            </a:r>
            <a:r>
              <a:rPr lang="it-IT" sz="1000" b="1" dirty="0" err="1">
                <a:solidFill>
                  <a:srgbClr val="0070C0"/>
                </a:solidFill>
                <a:latin typeface="Arial" panose="020B0604020202020204" pitchFamily="34" charset="0"/>
                <a:cs typeface="Arial" panose="020B0604020202020204" pitchFamily="34" charset="0"/>
              </a:rPr>
              <a:t>patients</a:t>
            </a:r>
            <a:endParaRPr lang="it-IT" sz="1000" b="1" dirty="0">
              <a:solidFill>
                <a:srgbClr val="0070C0"/>
              </a:solidFill>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6042B094-5186-224A-A502-620ABF5EE6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89186" y="2037499"/>
            <a:ext cx="2879431" cy="2449386"/>
          </a:xfrm>
          <a:prstGeom prst="rect">
            <a:avLst/>
          </a:prstGeom>
        </p:spPr>
      </p:pic>
      <p:sp>
        <p:nvSpPr>
          <p:cNvPr id="12" name="CasellaDiTesto 11">
            <a:extLst>
              <a:ext uri="{FF2B5EF4-FFF2-40B4-BE49-F238E27FC236}">
                <a16:creationId xmlns:a16="http://schemas.microsoft.com/office/drawing/2014/main" id="{C3214DA4-0D11-E645-802B-5686090AF6F6}"/>
              </a:ext>
            </a:extLst>
          </p:cNvPr>
          <p:cNvSpPr txBox="1"/>
          <p:nvPr/>
        </p:nvSpPr>
        <p:spPr>
          <a:xfrm rot="16200000">
            <a:off x="2360459" y="3018551"/>
            <a:ext cx="1478075" cy="205605"/>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Platelets</a:t>
            </a:r>
            <a:r>
              <a:rPr lang="it-IT" sz="900" dirty="0">
                <a:latin typeface="Arial" panose="020B0604020202020204" pitchFamily="34" charset="0"/>
                <a:cs typeface="Arial" panose="020B0604020202020204" pitchFamily="34" charset="0"/>
              </a:rPr>
              <a:t> (10</a:t>
            </a:r>
            <a:r>
              <a:rPr lang="it-IT" sz="900" baseline="30000" dirty="0">
                <a:latin typeface="Arial" panose="020B0604020202020204" pitchFamily="34" charset="0"/>
                <a:cs typeface="Arial" panose="020B0604020202020204" pitchFamily="34" charset="0"/>
              </a:rPr>
              <a:t>9</a:t>
            </a:r>
            <a:r>
              <a:rPr lang="it-IT" sz="900" dirty="0">
                <a:latin typeface="Arial" panose="020B0604020202020204" pitchFamily="34" charset="0"/>
                <a:cs typeface="Arial" panose="020B0604020202020204" pitchFamily="34" charset="0"/>
              </a:rPr>
              <a:t>/L), </a:t>
            </a:r>
            <a:r>
              <a:rPr lang="it-IT" sz="900" dirty="0" err="1">
                <a:latin typeface="Arial" panose="020B0604020202020204" pitchFamily="34" charset="0"/>
                <a:cs typeface="Arial" panose="020B0604020202020204" pitchFamily="34" charset="0"/>
              </a:rPr>
              <a:t>mean</a:t>
            </a:r>
            <a:r>
              <a:rPr lang="it-IT" sz="900" dirty="0">
                <a:latin typeface="Arial" panose="020B0604020202020204" pitchFamily="34" charset="0"/>
                <a:cs typeface="Arial" panose="020B0604020202020204" pitchFamily="34" charset="0"/>
              </a:rPr>
              <a:t> ±SE </a:t>
            </a:r>
          </a:p>
        </p:txBody>
      </p:sp>
      <p:sp>
        <p:nvSpPr>
          <p:cNvPr id="4" name="CasellaDiTesto 3">
            <a:extLst>
              <a:ext uri="{FF2B5EF4-FFF2-40B4-BE49-F238E27FC236}">
                <a16:creationId xmlns:a16="http://schemas.microsoft.com/office/drawing/2014/main" id="{DC414023-2FDB-F247-B36C-7488A4817011}"/>
              </a:ext>
            </a:extLst>
          </p:cNvPr>
          <p:cNvSpPr txBox="1"/>
          <p:nvPr/>
        </p:nvSpPr>
        <p:spPr>
          <a:xfrm>
            <a:off x="4268647" y="1794148"/>
            <a:ext cx="697627" cy="230832"/>
          </a:xfrm>
          <a:prstGeom prst="rect">
            <a:avLst/>
          </a:prstGeom>
          <a:noFill/>
        </p:spPr>
        <p:txBody>
          <a:bodyPr wrap="none" rtlCol="0">
            <a:spAutoFit/>
          </a:bodyPr>
          <a:lstStyle/>
          <a:p>
            <a:r>
              <a:rPr lang="it-IT" sz="900" dirty="0" err="1">
                <a:solidFill>
                  <a:srgbClr val="0070C0"/>
                </a:solidFill>
                <a:latin typeface="Arial" panose="020B0604020202020204" pitchFamily="34" charset="0"/>
                <a:cs typeface="Arial" panose="020B0604020202020204" pitchFamily="34" charset="0"/>
              </a:rPr>
              <a:t>Visit</a:t>
            </a:r>
            <a:r>
              <a:rPr lang="it-IT" sz="900" dirty="0">
                <a:solidFill>
                  <a:srgbClr val="0070C0"/>
                </a:solidFill>
                <a:latin typeface="Arial" panose="020B0604020202020204" pitchFamily="34" charset="0"/>
                <a:cs typeface="Arial" panose="020B0604020202020204" pitchFamily="34" charset="0"/>
              </a:rPr>
              <a:t>/</a:t>
            </a:r>
            <a:r>
              <a:rPr lang="it-IT" sz="900" dirty="0" err="1">
                <a:solidFill>
                  <a:srgbClr val="0070C0"/>
                </a:solidFill>
                <a:latin typeface="Arial" panose="020B0604020202020204" pitchFamily="34" charset="0"/>
                <a:cs typeface="Arial" panose="020B0604020202020204" pitchFamily="34" charset="0"/>
              </a:rPr>
              <a:t>cycle</a:t>
            </a:r>
            <a:endParaRPr lang="it-IT" sz="900" dirty="0">
              <a:solidFill>
                <a:srgbClr val="0070C0"/>
              </a:solidFill>
              <a:latin typeface="Arial" panose="020B0604020202020204" pitchFamily="34" charset="0"/>
              <a:cs typeface="Arial" panose="020B0604020202020204" pitchFamily="34" charset="0"/>
            </a:endParaRPr>
          </a:p>
        </p:txBody>
      </p:sp>
      <p:sp>
        <p:nvSpPr>
          <p:cNvPr id="35" name="Rettangolo con angoli arrotondati 34">
            <a:extLst>
              <a:ext uri="{FF2B5EF4-FFF2-40B4-BE49-F238E27FC236}">
                <a16:creationId xmlns:a16="http://schemas.microsoft.com/office/drawing/2014/main" id="{FF45DD7C-5608-8648-A8D0-D44DA6BC7755}"/>
              </a:ext>
            </a:extLst>
          </p:cNvPr>
          <p:cNvSpPr/>
          <p:nvPr/>
        </p:nvSpPr>
        <p:spPr>
          <a:xfrm>
            <a:off x="3459556" y="4578595"/>
            <a:ext cx="2262410" cy="223739"/>
          </a:xfrm>
          <a:prstGeom prst="roundRect">
            <a:avLst>
              <a:gd name="adj" fmla="val 42454"/>
            </a:avLst>
          </a:prstGeom>
          <a:solidFill>
            <a:srgbClr val="C00000">
              <a:alpha val="16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rgbClr val="C00000"/>
                </a:solidFill>
                <a:latin typeface="Arial" panose="020B0604020202020204" pitchFamily="34" charset="0"/>
                <a:cs typeface="Arial" panose="020B0604020202020204" pitchFamily="34" charset="0"/>
              </a:rPr>
              <a:t>Relapsed</a:t>
            </a:r>
            <a:r>
              <a:rPr lang="it-IT" sz="1000" b="1" dirty="0">
                <a:solidFill>
                  <a:srgbClr val="C00000"/>
                </a:solidFill>
                <a:latin typeface="Arial" panose="020B0604020202020204" pitchFamily="34" charset="0"/>
                <a:cs typeface="Arial" panose="020B0604020202020204" pitchFamily="34" charset="0"/>
              </a:rPr>
              <a:t> </a:t>
            </a:r>
            <a:r>
              <a:rPr lang="it-IT" sz="1000" b="1" dirty="0" err="1">
                <a:solidFill>
                  <a:srgbClr val="C00000"/>
                </a:solidFill>
                <a:latin typeface="Arial" panose="020B0604020202020204" pitchFamily="34" charset="0"/>
                <a:cs typeface="Arial" panose="020B0604020202020204" pitchFamily="34" charset="0"/>
              </a:rPr>
              <a:t>patients</a:t>
            </a:r>
            <a:endParaRPr lang="it-IT" sz="1000" b="1" dirty="0">
              <a:solidFill>
                <a:srgbClr val="C00000"/>
              </a:solidFill>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1593336D-F015-AC45-9F65-85FFCCD228A2}"/>
              </a:ext>
            </a:extLst>
          </p:cNvPr>
          <p:cNvSpPr txBox="1"/>
          <p:nvPr/>
        </p:nvSpPr>
        <p:spPr>
          <a:xfrm>
            <a:off x="3925971" y="4773657"/>
            <a:ext cx="1454244" cy="230832"/>
          </a:xfrm>
          <a:prstGeom prst="rect">
            <a:avLst/>
          </a:prstGeom>
          <a:noFill/>
        </p:spPr>
        <p:txBody>
          <a:bodyPr wrap="none" rtlCol="0">
            <a:spAutoFit/>
          </a:bodyPr>
          <a:lstStyle/>
          <a:p>
            <a:r>
              <a:rPr lang="it-IT" sz="900" dirty="0" err="1">
                <a:solidFill>
                  <a:srgbClr val="C00000"/>
                </a:solidFill>
                <a:latin typeface="Arial" panose="020B0604020202020204" pitchFamily="34" charset="0"/>
                <a:cs typeface="Arial" panose="020B0604020202020204" pitchFamily="34" charset="0"/>
              </a:rPr>
              <a:t>Visit</a:t>
            </a:r>
            <a:r>
              <a:rPr lang="it-IT" sz="900" dirty="0">
                <a:solidFill>
                  <a:srgbClr val="C00000"/>
                </a:solidFill>
                <a:latin typeface="Arial" panose="020B0604020202020204" pitchFamily="34" charset="0"/>
                <a:cs typeface="Arial" panose="020B0604020202020204" pitchFamily="34" charset="0"/>
              </a:rPr>
              <a:t>/time </a:t>
            </a:r>
            <a:r>
              <a:rPr lang="it-IT" sz="900" dirty="0" err="1">
                <a:solidFill>
                  <a:srgbClr val="C00000"/>
                </a:solidFill>
                <a:latin typeface="Arial" panose="020B0604020202020204" pitchFamily="34" charset="0"/>
                <a:cs typeface="Arial" panose="020B0604020202020204" pitchFamily="34" charset="0"/>
              </a:rPr>
              <a:t>prior</a:t>
            </a:r>
            <a:r>
              <a:rPr lang="it-IT" sz="900" dirty="0">
                <a:solidFill>
                  <a:srgbClr val="C00000"/>
                </a:solidFill>
                <a:latin typeface="Arial" panose="020B0604020202020204" pitchFamily="34" charset="0"/>
                <a:cs typeface="Arial" panose="020B0604020202020204" pitchFamily="34" charset="0"/>
              </a:rPr>
              <a:t> to relapse</a:t>
            </a:r>
          </a:p>
        </p:txBody>
      </p:sp>
      <p:sp>
        <p:nvSpPr>
          <p:cNvPr id="40" name="Rettangolo con angoli arrotondati 39">
            <a:extLst>
              <a:ext uri="{FF2B5EF4-FFF2-40B4-BE49-F238E27FC236}">
                <a16:creationId xmlns:a16="http://schemas.microsoft.com/office/drawing/2014/main" id="{06B9BAB0-7BCC-6641-8482-C997E24FC13F}"/>
              </a:ext>
            </a:extLst>
          </p:cNvPr>
          <p:cNvSpPr/>
          <p:nvPr/>
        </p:nvSpPr>
        <p:spPr>
          <a:xfrm>
            <a:off x="8235258" y="1599085"/>
            <a:ext cx="2262410" cy="223739"/>
          </a:xfrm>
          <a:prstGeom prst="roundRect">
            <a:avLst>
              <a:gd name="adj" fmla="val 42454"/>
            </a:avLst>
          </a:prstGeom>
          <a:solidFill>
            <a:srgbClr val="017AFF">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rgbClr val="0070C0"/>
                </a:solidFill>
                <a:latin typeface="Arial" panose="020B0604020202020204" pitchFamily="34" charset="0"/>
                <a:cs typeface="Arial" panose="020B0604020202020204" pitchFamily="34" charset="0"/>
              </a:rPr>
              <a:t>Non-</a:t>
            </a:r>
            <a:r>
              <a:rPr lang="it-IT" sz="1000" b="1" dirty="0" err="1">
                <a:solidFill>
                  <a:srgbClr val="0070C0"/>
                </a:solidFill>
                <a:latin typeface="Arial" panose="020B0604020202020204" pitchFamily="34" charset="0"/>
                <a:cs typeface="Arial" panose="020B0604020202020204" pitchFamily="34" charset="0"/>
              </a:rPr>
              <a:t>relapsing</a:t>
            </a:r>
            <a:r>
              <a:rPr lang="it-IT" sz="1000" b="1" dirty="0">
                <a:solidFill>
                  <a:srgbClr val="0070C0"/>
                </a:solidFill>
                <a:latin typeface="Arial" panose="020B0604020202020204" pitchFamily="34" charset="0"/>
                <a:cs typeface="Arial" panose="020B0604020202020204" pitchFamily="34" charset="0"/>
              </a:rPr>
              <a:t> </a:t>
            </a:r>
            <a:r>
              <a:rPr lang="it-IT" sz="1000" b="1" dirty="0" err="1">
                <a:solidFill>
                  <a:srgbClr val="0070C0"/>
                </a:solidFill>
                <a:latin typeface="Arial" panose="020B0604020202020204" pitchFamily="34" charset="0"/>
                <a:cs typeface="Arial" panose="020B0604020202020204" pitchFamily="34" charset="0"/>
              </a:rPr>
              <a:t>patients</a:t>
            </a:r>
            <a:endParaRPr lang="it-IT" sz="1000" b="1" dirty="0">
              <a:solidFill>
                <a:srgbClr val="0070C0"/>
              </a:solidFill>
              <a:latin typeface="Arial" panose="020B0604020202020204" pitchFamily="34" charset="0"/>
              <a:cs typeface="Arial" panose="020B0604020202020204" pitchFamily="34" charset="0"/>
            </a:endParaRPr>
          </a:p>
        </p:txBody>
      </p:sp>
      <p:pic>
        <p:nvPicPr>
          <p:cNvPr id="41" name="Immagine 40">
            <a:extLst>
              <a:ext uri="{FF2B5EF4-FFF2-40B4-BE49-F238E27FC236}">
                <a16:creationId xmlns:a16="http://schemas.microsoft.com/office/drawing/2014/main" id="{4EE1867C-B671-534D-84E7-D7E0DB28509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64888" y="2041463"/>
            <a:ext cx="2879430" cy="2441459"/>
          </a:xfrm>
          <a:prstGeom prst="rect">
            <a:avLst/>
          </a:prstGeom>
        </p:spPr>
      </p:pic>
      <p:sp>
        <p:nvSpPr>
          <p:cNvPr id="42" name="CasellaDiTesto 41">
            <a:extLst>
              <a:ext uri="{FF2B5EF4-FFF2-40B4-BE49-F238E27FC236}">
                <a16:creationId xmlns:a16="http://schemas.microsoft.com/office/drawing/2014/main" id="{EE82BC81-2729-F940-B7BA-D3B4B0C14C22}"/>
              </a:ext>
            </a:extLst>
          </p:cNvPr>
          <p:cNvSpPr txBox="1"/>
          <p:nvPr/>
        </p:nvSpPr>
        <p:spPr>
          <a:xfrm rot="16200000">
            <a:off x="7233966" y="3018551"/>
            <a:ext cx="1282464" cy="205605"/>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ANC (10</a:t>
            </a:r>
            <a:r>
              <a:rPr lang="it-IT" sz="900" baseline="30000" dirty="0">
                <a:latin typeface="Arial" panose="020B0604020202020204" pitchFamily="34" charset="0"/>
                <a:cs typeface="Arial" panose="020B0604020202020204" pitchFamily="34" charset="0"/>
              </a:rPr>
              <a:t>9</a:t>
            </a:r>
            <a:r>
              <a:rPr lang="it-IT" sz="900" dirty="0">
                <a:latin typeface="Arial" panose="020B0604020202020204" pitchFamily="34" charset="0"/>
                <a:cs typeface="Arial" panose="020B0604020202020204" pitchFamily="34" charset="0"/>
              </a:rPr>
              <a:t>/L), </a:t>
            </a:r>
            <a:r>
              <a:rPr lang="it-IT" sz="900" dirty="0" err="1">
                <a:latin typeface="Arial" panose="020B0604020202020204" pitchFamily="34" charset="0"/>
                <a:cs typeface="Arial" panose="020B0604020202020204" pitchFamily="34" charset="0"/>
              </a:rPr>
              <a:t>mean</a:t>
            </a:r>
            <a:r>
              <a:rPr lang="it-IT" sz="900" dirty="0">
                <a:latin typeface="Arial" panose="020B0604020202020204" pitchFamily="34" charset="0"/>
                <a:cs typeface="Arial" panose="020B0604020202020204" pitchFamily="34" charset="0"/>
              </a:rPr>
              <a:t> ±SE </a:t>
            </a:r>
          </a:p>
        </p:txBody>
      </p:sp>
      <p:sp>
        <p:nvSpPr>
          <p:cNvPr id="43" name="CasellaDiTesto 42">
            <a:extLst>
              <a:ext uri="{FF2B5EF4-FFF2-40B4-BE49-F238E27FC236}">
                <a16:creationId xmlns:a16="http://schemas.microsoft.com/office/drawing/2014/main" id="{BF1A7B04-CFBB-2B4F-865F-8E0DFE8DA9ED}"/>
              </a:ext>
            </a:extLst>
          </p:cNvPr>
          <p:cNvSpPr txBox="1"/>
          <p:nvPr/>
        </p:nvSpPr>
        <p:spPr>
          <a:xfrm>
            <a:off x="9044349" y="1794148"/>
            <a:ext cx="697627" cy="230832"/>
          </a:xfrm>
          <a:prstGeom prst="rect">
            <a:avLst/>
          </a:prstGeom>
          <a:noFill/>
        </p:spPr>
        <p:txBody>
          <a:bodyPr wrap="none" rtlCol="0">
            <a:spAutoFit/>
          </a:bodyPr>
          <a:lstStyle/>
          <a:p>
            <a:r>
              <a:rPr lang="it-IT" sz="900" dirty="0" err="1">
                <a:solidFill>
                  <a:srgbClr val="0070C0"/>
                </a:solidFill>
                <a:latin typeface="Arial" panose="020B0604020202020204" pitchFamily="34" charset="0"/>
                <a:cs typeface="Arial" panose="020B0604020202020204" pitchFamily="34" charset="0"/>
              </a:rPr>
              <a:t>Visit</a:t>
            </a:r>
            <a:r>
              <a:rPr lang="it-IT" sz="900" dirty="0">
                <a:solidFill>
                  <a:srgbClr val="0070C0"/>
                </a:solidFill>
                <a:latin typeface="Arial" panose="020B0604020202020204" pitchFamily="34" charset="0"/>
                <a:cs typeface="Arial" panose="020B0604020202020204" pitchFamily="34" charset="0"/>
              </a:rPr>
              <a:t>/</a:t>
            </a:r>
            <a:r>
              <a:rPr lang="it-IT" sz="900" dirty="0" err="1">
                <a:solidFill>
                  <a:srgbClr val="0070C0"/>
                </a:solidFill>
                <a:latin typeface="Arial" panose="020B0604020202020204" pitchFamily="34" charset="0"/>
                <a:cs typeface="Arial" panose="020B0604020202020204" pitchFamily="34" charset="0"/>
              </a:rPr>
              <a:t>cycle</a:t>
            </a:r>
            <a:endParaRPr lang="it-IT" sz="900" dirty="0">
              <a:solidFill>
                <a:srgbClr val="0070C0"/>
              </a:solidFill>
              <a:latin typeface="Arial" panose="020B0604020202020204" pitchFamily="34" charset="0"/>
              <a:cs typeface="Arial" panose="020B0604020202020204" pitchFamily="34" charset="0"/>
            </a:endParaRPr>
          </a:p>
        </p:txBody>
      </p:sp>
      <p:sp>
        <p:nvSpPr>
          <p:cNvPr id="44" name="Rettangolo con angoli arrotondati 43">
            <a:extLst>
              <a:ext uri="{FF2B5EF4-FFF2-40B4-BE49-F238E27FC236}">
                <a16:creationId xmlns:a16="http://schemas.microsoft.com/office/drawing/2014/main" id="{CDADDBC9-2696-9C49-848B-0002F524BB0A}"/>
              </a:ext>
            </a:extLst>
          </p:cNvPr>
          <p:cNvSpPr/>
          <p:nvPr/>
        </p:nvSpPr>
        <p:spPr>
          <a:xfrm>
            <a:off x="8235258" y="4578595"/>
            <a:ext cx="2262410" cy="223739"/>
          </a:xfrm>
          <a:prstGeom prst="roundRect">
            <a:avLst>
              <a:gd name="adj" fmla="val 42454"/>
            </a:avLst>
          </a:prstGeom>
          <a:solidFill>
            <a:srgbClr val="C00000">
              <a:alpha val="161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rgbClr val="C00000"/>
                </a:solidFill>
                <a:latin typeface="Arial" panose="020B0604020202020204" pitchFamily="34" charset="0"/>
                <a:cs typeface="Arial" panose="020B0604020202020204" pitchFamily="34" charset="0"/>
              </a:rPr>
              <a:t>Relapsed</a:t>
            </a:r>
            <a:r>
              <a:rPr lang="it-IT" sz="1000" b="1" dirty="0">
                <a:solidFill>
                  <a:srgbClr val="C00000"/>
                </a:solidFill>
                <a:latin typeface="Arial" panose="020B0604020202020204" pitchFamily="34" charset="0"/>
                <a:cs typeface="Arial" panose="020B0604020202020204" pitchFamily="34" charset="0"/>
              </a:rPr>
              <a:t> </a:t>
            </a:r>
            <a:r>
              <a:rPr lang="it-IT" sz="1000" b="1" dirty="0" err="1">
                <a:solidFill>
                  <a:srgbClr val="C00000"/>
                </a:solidFill>
                <a:latin typeface="Arial" panose="020B0604020202020204" pitchFamily="34" charset="0"/>
                <a:cs typeface="Arial" panose="020B0604020202020204" pitchFamily="34" charset="0"/>
              </a:rPr>
              <a:t>patients</a:t>
            </a:r>
            <a:endParaRPr lang="it-IT" sz="1000" b="1" dirty="0">
              <a:solidFill>
                <a:srgbClr val="C00000"/>
              </a:solidFill>
              <a:latin typeface="Arial" panose="020B0604020202020204" pitchFamily="34" charset="0"/>
              <a:cs typeface="Arial" panose="020B0604020202020204" pitchFamily="34" charset="0"/>
            </a:endParaRPr>
          </a:p>
        </p:txBody>
      </p:sp>
      <p:sp>
        <p:nvSpPr>
          <p:cNvPr id="45" name="CasellaDiTesto 44">
            <a:extLst>
              <a:ext uri="{FF2B5EF4-FFF2-40B4-BE49-F238E27FC236}">
                <a16:creationId xmlns:a16="http://schemas.microsoft.com/office/drawing/2014/main" id="{D5E2C889-082F-774E-AB4B-C169A37D26B1}"/>
              </a:ext>
            </a:extLst>
          </p:cNvPr>
          <p:cNvSpPr txBox="1"/>
          <p:nvPr/>
        </p:nvSpPr>
        <p:spPr>
          <a:xfrm>
            <a:off x="8701673" y="4773657"/>
            <a:ext cx="1454244" cy="230832"/>
          </a:xfrm>
          <a:prstGeom prst="rect">
            <a:avLst/>
          </a:prstGeom>
          <a:noFill/>
        </p:spPr>
        <p:txBody>
          <a:bodyPr wrap="none" rtlCol="0">
            <a:spAutoFit/>
          </a:bodyPr>
          <a:lstStyle/>
          <a:p>
            <a:r>
              <a:rPr lang="it-IT" sz="900" dirty="0" err="1">
                <a:solidFill>
                  <a:srgbClr val="C00000"/>
                </a:solidFill>
                <a:latin typeface="Arial" panose="020B0604020202020204" pitchFamily="34" charset="0"/>
                <a:cs typeface="Arial" panose="020B0604020202020204" pitchFamily="34" charset="0"/>
              </a:rPr>
              <a:t>Visit</a:t>
            </a:r>
            <a:r>
              <a:rPr lang="it-IT" sz="900" dirty="0">
                <a:solidFill>
                  <a:srgbClr val="C00000"/>
                </a:solidFill>
                <a:latin typeface="Arial" panose="020B0604020202020204" pitchFamily="34" charset="0"/>
                <a:cs typeface="Arial" panose="020B0604020202020204" pitchFamily="34" charset="0"/>
              </a:rPr>
              <a:t>/time </a:t>
            </a:r>
            <a:r>
              <a:rPr lang="it-IT" sz="900" dirty="0" err="1">
                <a:solidFill>
                  <a:srgbClr val="C00000"/>
                </a:solidFill>
                <a:latin typeface="Arial" panose="020B0604020202020204" pitchFamily="34" charset="0"/>
                <a:cs typeface="Arial" panose="020B0604020202020204" pitchFamily="34" charset="0"/>
              </a:rPr>
              <a:t>prior</a:t>
            </a:r>
            <a:r>
              <a:rPr lang="it-IT" sz="900" dirty="0">
                <a:solidFill>
                  <a:srgbClr val="C00000"/>
                </a:solidFill>
                <a:latin typeface="Arial" panose="020B0604020202020204" pitchFamily="34" charset="0"/>
                <a:cs typeface="Arial" panose="020B0604020202020204" pitchFamily="34" charset="0"/>
              </a:rPr>
              <a:t> to relapse</a:t>
            </a:r>
          </a:p>
        </p:txBody>
      </p:sp>
      <p:sp>
        <p:nvSpPr>
          <p:cNvPr id="46" name="CasellaDiTesto 45">
            <a:extLst>
              <a:ext uri="{FF2B5EF4-FFF2-40B4-BE49-F238E27FC236}">
                <a16:creationId xmlns:a16="http://schemas.microsoft.com/office/drawing/2014/main" id="{820E8668-A1DD-6F4F-95F0-D8E74C6EA346}"/>
              </a:ext>
            </a:extLst>
          </p:cNvPr>
          <p:cNvSpPr txBox="1"/>
          <p:nvPr/>
        </p:nvSpPr>
        <p:spPr>
          <a:xfrm>
            <a:off x="9445993" y="2173216"/>
            <a:ext cx="1313053" cy="584775"/>
          </a:xfrm>
          <a:prstGeom prst="rect">
            <a:avLst/>
          </a:prstGeom>
          <a:noFill/>
        </p:spPr>
        <p:txBody>
          <a:bodyPr wrap="square" rtlCol="0">
            <a:spAutoFit/>
          </a:bodyPr>
          <a:lstStyle/>
          <a:p>
            <a:r>
              <a:rPr lang="it-IT" sz="800" dirty="0" err="1">
                <a:solidFill>
                  <a:srgbClr val="0070C0"/>
                </a:solidFill>
                <a:latin typeface="Arial" panose="020B0604020202020204" pitchFamily="34" charset="0"/>
                <a:cs typeface="Arial" panose="020B0604020202020204" pitchFamily="34" charset="0"/>
              </a:rPr>
              <a:t>Oral</a:t>
            </a:r>
            <a:r>
              <a:rPr lang="it-IT" sz="800" dirty="0">
                <a:solidFill>
                  <a:srgbClr val="0070C0"/>
                </a:solidFill>
                <a:latin typeface="Arial" panose="020B0604020202020204" pitchFamily="34" charset="0"/>
                <a:cs typeface="Arial" panose="020B0604020202020204" pitchFamily="34" charset="0"/>
              </a:rPr>
              <a:t>-AZA: no relapse</a:t>
            </a:r>
          </a:p>
          <a:p>
            <a:r>
              <a:rPr lang="it-IT" sz="800" dirty="0">
                <a:solidFill>
                  <a:srgbClr val="0070C0"/>
                </a:solidFill>
                <a:latin typeface="Arial" panose="020B0604020202020204" pitchFamily="34" charset="0"/>
                <a:cs typeface="Arial" panose="020B0604020202020204" pitchFamily="34" charset="0"/>
              </a:rPr>
              <a:t>PBO: no relapse</a:t>
            </a:r>
          </a:p>
          <a:p>
            <a:r>
              <a:rPr lang="it-IT" sz="800" dirty="0" err="1">
                <a:solidFill>
                  <a:srgbClr val="C00000"/>
                </a:solidFill>
                <a:latin typeface="Arial" panose="020B0604020202020204" pitchFamily="34" charset="0"/>
                <a:cs typeface="Arial" panose="020B0604020202020204" pitchFamily="34" charset="0"/>
              </a:rPr>
              <a:t>Oral</a:t>
            </a:r>
            <a:r>
              <a:rPr lang="it-IT" sz="800" dirty="0">
                <a:solidFill>
                  <a:srgbClr val="C00000"/>
                </a:solidFill>
                <a:latin typeface="Arial" panose="020B0604020202020204" pitchFamily="34" charset="0"/>
                <a:cs typeface="Arial" panose="020B0604020202020204" pitchFamily="34" charset="0"/>
              </a:rPr>
              <a:t>-AZA: AML relapse</a:t>
            </a:r>
          </a:p>
          <a:p>
            <a:r>
              <a:rPr lang="it-IT" sz="800" dirty="0">
                <a:solidFill>
                  <a:srgbClr val="C00000"/>
                </a:solidFill>
                <a:latin typeface="Arial" panose="020B0604020202020204" pitchFamily="34" charset="0"/>
                <a:cs typeface="Arial" panose="020B0604020202020204" pitchFamily="34" charset="0"/>
              </a:rPr>
              <a:t>PBO: AML relapse</a:t>
            </a:r>
          </a:p>
        </p:txBody>
      </p:sp>
      <p:cxnSp>
        <p:nvCxnSpPr>
          <p:cNvPr id="32" name="Connettore 1 31">
            <a:extLst>
              <a:ext uri="{FF2B5EF4-FFF2-40B4-BE49-F238E27FC236}">
                <a16:creationId xmlns:a16="http://schemas.microsoft.com/office/drawing/2014/main" id="{F9B8516F-3AE8-B14D-B4D4-5FE3776E012F}"/>
              </a:ext>
            </a:extLst>
          </p:cNvPr>
          <p:cNvCxnSpPr/>
          <p:nvPr/>
        </p:nvCxnSpPr>
        <p:spPr>
          <a:xfrm>
            <a:off x="9363021" y="2524066"/>
            <a:ext cx="104708"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C4EE851D-78D8-2343-A160-B1E863175EAF}"/>
              </a:ext>
            </a:extLst>
          </p:cNvPr>
          <p:cNvCxnSpPr/>
          <p:nvPr/>
        </p:nvCxnSpPr>
        <p:spPr>
          <a:xfrm>
            <a:off x="9363021" y="2632385"/>
            <a:ext cx="104708"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34" name="Connettore 1 33">
            <a:extLst>
              <a:ext uri="{FF2B5EF4-FFF2-40B4-BE49-F238E27FC236}">
                <a16:creationId xmlns:a16="http://schemas.microsoft.com/office/drawing/2014/main" id="{2986E627-A86B-F641-85E5-5815B2AB7903}"/>
              </a:ext>
            </a:extLst>
          </p:cNvPr>
          <p:cNvCxnSpPr/>
          <p:nvPr/>
        </p:nvCxnSpPr>
        <p:spPr>
          <a:xfrm>
            <a:off x="9354546" y="2284222"/>
            <a:ext cx="104708" cy="0"/>
          </a:xfrm>
          <a:prstGeom prst="line">
            <a:avLst/>
          </a:prstGeom>
          <a:ln w="34925">
            <a:solidFill>
              <a:srgbClr val="472165"/>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ttore 1 37">
            <a:extLst>
              <a:ext uri="{FF2B5EF4-FFF2-40B4-BE49-F238E27FC236}">
                <a16:creationId xmlns:a16="http://schemas.microsoft.com/office/drawing/2014/main" id="{2EC16363-5AB5-A042-ADDB-8D7901A64537}"/>
              </a:ext>
            </a:extLst>
          </p:cNvPr>
          <p:cNvCxnSpPr/>
          <p:nvPr/>
        </p:nvCxnSpPr>
        <p:spPr>
          <a:xfrm>
            <a:off x="9354546" y="2406497"/>
            <a:ext cx="104708" cy="0"/>
          </a:xfrm>
          <a:prstGeom prst="line">
            <a:avLst/>
          </a:prstGeom>
          <a:ln w="34925">
            <a:solidFill>
              <a:srgbClr val="FBB03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5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146959"/>
            <a:ext cx="10071673" cy="591671"/>
          </a:xfrm>
        </p:spPr>
        <p:txBody>
          <a:bodyPr>
            <a:noAutofit/>
          </a:bodyPr>
          <a:lstStyle/>
          <a:p>
            <a:r>
              <a:rPr lang="it-IT" sz="1400" b="1" dirty="0"/>
              <a:t>Comparative </a:t>
            </a:r>
            <a:r>
              <a:rPr lang="it-IT" sz="1400" b="1" dirty="0" err="1"/>
              <a:t>efficacy</a:t>
            </a:r>
            <a:r>
              <a:rPr lang="it-IT" sz="1400" b="1" dirty="0"/>
              <a:t> of </a:t>
            </a:r>
            <a:r>
              <a:rPr lang="it-IT" sz="1400" b="1" dirty="0" err="1"/>
              <a:t>oral</a:t>
            </a:r>
            <a:r>
              <a:rPr lang="it-IT" sz="1400" b="1" dirty="0"/>
              <a:t> versus </a:t>
            </a:r>
            <a:r>
              <a:rPr lang="it-IT" sz="1400" b="1" dirty="0" err="1"/>
              <a:t>injectable</a:t>
            </a:r>
            <a:r>
              <a:rPr lang="it-IT" sz="1400" b="1" dirty="0"/>
              <a:t> </a:t>
            </a:r>
            <a:r>
              <a:rPr lang="it-IT" sz="1400" b="1" dirty="0" err="1"/>
              <a:t>azacitidine</a:t>
            </a:r>
            <a:r>
              <a:rPr lang="it-IT" sz="1400" b="1" dirty="0"/>
              <a:t> in </a:t>
            </a:r>
            <a:r>
              <a:rPr lang="it-IT" sz="1400" b="1" dirty="0" err="1"/>
              <a:t>patients</a:t>
            </a:r>
            <a:r>
              <a:rPr lang="it-IT" sz="1400" b="1" dirty="0"/>
              <a:t> with AML in first </a:t>
            </a:r>
            <a:r>
              <a:rPr lang="it-IT" sz="1400" b="1" dirty="0" err="1"/>
              <a:t>remission</a:t>
            </a:r>
            <a:r>
              <a:rPr lang="it-IT" sz="1400" b="1" dirty="0"/>
              <a:t> </a:t>
            </a:r>
            <a:r>
              <a:rPr lang="it-IT" sz="1400" b="1" dirty="0" err="1"/>
              <a:t>after</a:t>
            </a:r>
            <a:r>
              <a:rPr lang="it-IT" sz="1400" b="1" dirty="0"/>
              <a:t> intensive </a:t>
            </a:r>
            <a:r>
              <a:rPr lang="it-IT" sz="1400" b="1" dirty="0" err="1"/>
              <a:t>chemotherapy</a:t>
            </a:r>
            <a:r>
              <a:rPr lang="it-IT" sz="1400" b="1" dirty="0"/>
              <a:t>: An </a:t>
            </a:r>
            <a:r>
              <a:rPr lang="it-IT" sz="1400" b="1" dirty="0" err="1"/>
              <a:t>indirect</a:t>
            </a:r>
            <a:r>
              <a:rPr lang="it-IT" sz="1400" b="1" dirty="0"/>
              <a:t> treatment </a:t>
            </a:r>
            <a:r>
              <a:rPr lang="it-IT" sz="1400" b="1" dirty="0" err="1"/>
              <a:t>comparison</a:t>
            </a:r>
            <a:r>
              <a:rPr lang="it-IT" sz="1400" b="1" dirty="0"/>
              <a:t> (sub-</a:t>
            </a:r>
            <a:r>
              <a:rPr lang="it-IT" sz="1400" b="1" dirty="0" err="1"/>
              <a:t>analysis</a:t>
            </a:r>
            <a:r>
              <a:rPr lang="it-IT" sz="1400" b="1" dirty="0"/>
              <a:t> update)</a:t>
            </a:r>
          </a:p>
        </p:txBody>
      </p:sp>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grpSp>
        <p:nvGrpSpPr>
          <p:cNvPr id="4" name="Gruppo 3">
            <a:extLst>
              <a:ext uri="{FF2B5EF4-FFF2-40B4-BE49-F238E27FC236}">
                <a16:creationId xmlns:a16="http://schemas.microsoft.com/office/drawing/2014/main" id="{73E8595E-B7CE-BA47-BC01-15273570210B}"/>
              </a:ext>
            </a:extLst>
          </p:cNvPr>
          <p:cNvGrpSpPr>
            <a:grpSpLocks noChangeAspect="1"/>
          </p:cNvGrpSpPr>
          <p:nvPr/>
        </p:nvGrpSpPr>
        <p:grpSpPr>
          <a:xfrm>
            <a:off x="3901180" y="1399237"/>
            <a:ext cx="6038516" cy="3468840"/>
            <a:chOff x="3516169" y="1205672"/>
            <a:chExt cx="6758733" cy="3882570"/>
          </a:xfrm>
        </p:grpSpPr>
        <p:pic>
          <p:nvPicPr>
            <p:cNvPr id="5" name="Immagine 4">
              <a:extLst>
                <a:ext uri="{FF2B5EF4-FFF2-40B4-BE49-F238E27FC236}">
                  <a16:creationId xmlns:a16="http://schemas.microsoft.com/office/drawing/2014/main" id="{E14E52F5-B6FF-204A-A51C-D3F28F89AA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4338" y="1457339"/>
              <a:ext cx="6650564" cy="3549511"/>
            </a:xfrm>
            <a:prstGeom prst="rect">
              <a:avLst/>
            </a:prstGeom>
          </p:spPr>
        </p:pic>
        <p:sp>
          <p:nvSpPr>
            <p:cNvPr id="12" name="CasellaDiTesto 11">
              <a:extLst>
                <a:ext uri="{FF2B5EF4-FFF2-40B4-BE49-F238E27FC236}">
                  <a16:creationId xmlns:a16="http://schemas.microsoft.com/office/drawing/2014/main" id="{9C57D7AC-5ED2-F54E-9B05-29C6F28D76DC}"/>
                </a:ext>
              </a:extLst>
            </p:cNvPr>
            <p:cNvSpPr txBox="1"/>
            <p:nvPr/>
          </p:nvSpPr>
          <p:spPr>
            <a:xfrm>
              <a:off x="6559105" y="4857410"/>
              <a:ext cx="928460"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Time (</a:t>
              </a: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a:t>
              </a:r>
            </a:p>
          </p:txBody>
        </p:sp>
        <p:sp>
          <p:nvSpPr>
            <p:cNvPr id="13" name="CasellaDiTesto 12">
              <a:extLst>
                <a:ext uri="{FF2B5EF4-FFF2-40B4-BE49-F238E27FC236}">
                  <a16:creationId xmlns:a16="http://schemas.microsoft.com/office/drawing/2014/main" id="{9A421BED-01B1-544C-B584-1884AF5EDD0B}"/>
                </a:ext>
              </a:extLst>
            </p:cNvPr>
            <p:cNvSpPr txBox="1"/>
            <p:nvPr/>
          </p:nvSpPr>
          <p:spPr>
            <a:xfrm rot="16200000">
              <a:off x="3125677" y="3211679"/>
              <a:ext cx="1011816"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Relative OS (%)</a:t>
              </a:r>
            </a:p>
          </p:txBody>
        </p:sp>
        <p:sp>
          <p:nvSpPr>
            <p:cNvPr id="14" name="CasellaDiTesto 13">
              <a:extLst>
                <a:ext uri="{FF2B5EF4-FFF2-40B4-BE49-F238E27FC236}">
                  <a16:creationId xmlns:a16="http://schemas.microsoft.com/office/drawing/2014/main" id="{F15E15D2-5ABB-814B-BE74-04DE3FEA40FA}"/>
                </a:ext>
              </a:extLst>
            </p:cNvPr>
            <p:cNvSpPr txBox="1"/>
            <p:nvPr/>
          </p:nvSpPr>
          <p:spPr>
            <a:xfrm>
              <a:off x="4210763" y="1859690"/>
              <a:ext cx="2948320" cy="584775"/>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QUAZAR AML-001 </a:t>
              </a:r>
              <a:r>
                <a:rPr lang="it-IT" sz="800" dirty="0" err="1">
                  <a:latin typeface="Arial" panose="020B0604020202020204" pitchFamily="34" charset="0"/>
                  <a:cs typeface="Arial" panose="020B0604020202020204" pitchFamily="34" charset="0"/>
                </a:rPr>
                <a:t>weighted</a:t>
              </a:r>
              <a:r>
                <a:rPr lang="it-IT" sz="800" dirty="0">
                  <a:latin typeface="Arial" panose="020B0604020202020204" pitchFamily="34" charset="0"/>
                  <a:cs typeface="Arial" panose="020B0604020202020204" pitchFamily="34" charset="0"/>
                </a:rPr>
                <a:t> to </a:t>
              </a:r>
              <a:r>
                <a:rPr lang="it-IT" sz="800" dirty="0" err="1">
                  <a:latin typeface="Arial" panose="020B0604020202020204" pitchFamily="34" charset="0"/>
                  <a:cs typeface="Arial" panose="020B0604020202020204" pitchFamily="34" charset="0"/>
                </a:rPr>
                <a:t>QoLESS</a:t>
              </a:r>
              <a:endParaRPr lang="it-IT" sz="800" dirty="0">
                <a:latin typeface="Arial" panose="020B0604020202020204" pitchFamily="34" charset="0"/>
                <a:cs typeface="Arial" panose="020B0604020202020204" pitchFamily="34" charset="0"/>
              </a:endParaRPr>
            </a:p>
            <a:p>
              <a:r>
                <a:rPr lang="it-IT" sz="800" dirty="0">
                  <a:latin typeface="Arial" panose="020B0604020202020204" pitchFamily="34" charset="0"/>
                  <a:cs typeface="Arial" panose="020B0604020202020204" pitchFamily="34" charset="0"/>
                </a:rPr>
                <a:t>QUAZAR AML-001 </a:t>
              </a:r>
              <a:r>
                <a:rPr lang="it-IT" sz="800" dirty="0" err="1">
                  <a:latin typeface="Arial" panose="020B0604020202020204" pitchFamily="34" charset="0"/>
                  <a:cs typeface="Arial" panose="020B0604020202020204" pitchFamily="34" charset="0"/>
                </a:rPr>
                <a:t>weighted</a:t>
              </a:r>
              <a:r>
                <a:rPr lang="it-IT" sz="800" dirty="0">
                  <a:latin typeface="Arial" panose="020B0604020202020204" pitchFamily="34" charset="0"/>
                  <a:cs typeface="Arial" panose="020B0604020202020204" pitchFamily="34" charset="0"/>
                </a:rPr>
                <a:t> to HOVON97</a:t>
              </a:r>
            </a:p>
            <a:p>
              <a:r>
                <a:rPr lang="it-IT" sz="800" dirty="0" err="1">
                  <a:latin typeface="Arial" panose="020B0604020202020204" pitchFamily="34" charset="0"/>
                  <a:cs typeface="Arial" panose="020B0604020202020204" pitchFamily="34" charset="0"/>
                </a:rPr>
                <a:t>QoLESS</a:t>
              </a:r>
              <a:endParaRPr lang="it-IT" sz="800" dirty="0">
                <a:latin typeface="Arial" panose="020B0604020202020204" pitchFamily="34" charset="0"/>
                <a:cs typeface="Arial" panose="020B0604020202020204" pitchFamily="34" charset="0"/>
              </a:endParaRPr>
            </a:p>
            <a:p>
              <a:r>
                <a:rPr lang="it-IT" sz="800" dirty="0">
                  <a:latin typeface="Arial" panose="020B0604020202020204" pitchFamily="34" charset="0"/>
                  <a:cs typeface="Arial" panose="020B0604020202020204" pitchFamily="34" charset="0"/>
                </a:rPr>
                <a:t>HOVON97</a:t>
              </a:r>
            </a:p>
          </p:txBody>
        </p:sp>
        <p:cxnSp>
          <p:nvCxnSpPr>
            <p:cNvPr id="15" name="Connettore 1 14">
              <a:extLst>
                <a:ext uri="{FF2B5EF4-FFF2-40B4-BE49-F238E27FC236}">
                  <a16:creationId xmlns:a16="http://schemas.microsoft.com/office/drawing/2014/main" id="{F2DEDD40-971E-0A4B-A702-86A4EC7C0BA2}"/>
                </a:ext>
              </a:extLst>
            </p:cNvPr>
            <p:cNvCxnSpPr/>
            <p:nvPr/>
          </p:nvCxnSpPr>
          <p:spPr>
            <a:xfrm>
              <a:off x="4112794" y="1977429"/>
              <a:ext cx="126274"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1557891E-5B3F-6E42-B3C9-FF643551678F}"/>
                </a:ext>
              </a:extLst>
            </p:cNvPr>
            <p:cNvCxnSpPr/>
            <p:nvPr/>
          </p:nvCxnSpPr>
          <p:spPr>
            <a:xfrm>
              <a:off x="4112794" y="2112272"/>
              <a:ext cx="126274"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7F4C20BC-2BA2-9144-B1BD-3344C38A3282}"/>
                </a:ext>
              </a:extLst>
            </p:cNvPr>
            <p:cNvCxnSpPr/>
            <p:nvPr/>
          </p:nvCxnSpPr>
          <p:spPr>
            <a:xfrm>
              <a:off x="4112794" y="2247115"/>
              <a:ext cx="126274" cy="0"/>
            </a:xfrm>
            <a:prstGeom prst="line">
              <a:avLst/>
            </a:prstGeom>
            <a:ln w="34925">
              <a:solidFill>
                <a:srgbClr val="007AFF"/>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BADE7839-553C-0048-9C16-CBF3F88535B5}"/>
                </a:ext>
              </a:extLst>
            </p:cNvPr>
            <p:cNvCxnSpPr/>
            <p:nvPr/>
          </p:nvCxnSpPr>
          <p:spPr>
            <a:xfrm>
              <a:off x="4112794" y="2381957"/>
              <a:ext cx="12627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9B606B51-1972-464E-A8EC-EECFEEFF5E77}"/>
                </a:ext>
              </a:extLst>
            </p:cNvPr>
            <p:cNvSpPr txBox="1"/>
            <p:nvPr/>
          </p:nvSpPr>
          <p:spPr>
            <a:xfrm>
              <a:off x="8217903" y="3975340"/>
              <a:ext cx="1472807" cy="258363"/>
            </a:xfrm>
            <a:prstGeom prst="rect">
              <a:avLst/>
            </a:prstGeom>
            <a:noFill/>
          </p:spPr>
          <p:txBody>
            <a:bodyPr wrap="square" rtlCol="0">
              <a:spAutoFit/>
            </a:bodyPr>
            <a:lstStyle/>
            <a:p>
              <a:r>
                <a:rPr lang="it-IT" sz="900" dirty="0" err="1">
                  <a:latin typeface="Arial" panose="020B0604020202020204" pitchFamily="34" charset="0"/>
                  <a:cs typeface="Arial" panose="020B0604020202020204" pitchFamily="34" charset="0"/>
                </a:rPr>
                <a:t>Favors</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intervention</a:t>
              </a:r>
              <a:endParaRPr lang="it-IT" sz="9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62930FA0-858F-1A48-B781-CE9CB0B1B75C}"/>
                </a:ext>
              </a:extLst>
            </p:cNvPr>
            <p:cNvSpPr txBox="1"/>
            <p:nvPr/>
          </p:nvSpPr>
          <p:spPr>
            <a:xfrm>
              <a:off x="8040913" y="4274774"/>
              <a:ext cx="1703663" cy="258363"/>
            </a:xfrm>
            <a:prstGeom prst="rect">
              <a:avLst/>
            </a:prstGeom>
            <a:noFill/>
          </p:spPr>
          <p:txBody>
            <a:bodyPr wrap="square" rtlCol="0">
              <a:spAutoFit/>
            </a:bodyPr>
            <a:lstStyle/>
            <a:p>
              <a:r>
                <a:rPr lang="it-IT" sz="900" dirty="0" err="1">
                  <a:latin typeface="Arial" panose="020B0604020202020204" pitchFamily="34" charset="0"/>
                  <a:cs typeface="Arial" panose="020B0604020202020204" pitchFamily="34" charset="0"/>
                </a:rPr>
                <a:t>Favors</a:t>
              </a:r>
              <a:r>
                <a:rPr lang="it-IT" sz="900" dirty="0">
                  <a:latin typeface="Arial" panose="020B0604020202020204" pitchFamily="34" charset="0"/>
                  <a:cs typeface="Arial" panose="020B0604020202020204" pitchFamily="34" charset="0"/>
                </a:rPr>
                <a:t> placebo/control</a:t>
              </a:r>
            </a:p>
          </p:txBody>
        </p:sp>
        <p:cxnSp>
          <p:nvCxnSpPr>
            <p:cNvPr id="7" name="Connettore 2 6">
              <a:extLst>
                <a:ext uri="{FF2B5EF4-FFF2-40B4-BE49-F238E27FC236}">
                  <a16:creationId xmlns:a16="http://schemas.microsoft.com/office/drawing/2014/main" id="{F0D4FC68-DB9D-7242-8C23-8A0D0F15A897}"/>
                </a:ext>
              </a:extLst>
            </p:cNvPr>
            <p:cNvCxnSpPr>
              <a:cxnSpLocks/>
            </p:cNvCxnSpPr>
            <p:nvPr/>
          </p:nvCxnSpPr>
          <p:spPr>
            <a:xfrm flipV="1">
              <a:off x="9572706" y="4006303"/>
              <a:ext cx="0" cy="1668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89639E51-A99F-6247-9A74-926218A891E1}"/>
                </a:ext>
              </a:extLst>
            </p:cNvPr>
            <p:cNvCxnSpPr>
              <a:cxnSpLocks/>
            </p:cNvCxnSpPr>
            <p:nvPr/>
          </p:nvCxnSpPr>
          <p:spPr>
            <a:xfrm>
              <a:off x="9567893" y="4323011"/>
              <a:ext cx="0" cy="1718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ttangolo con angoli arrotondati 28">
              <a:extLst>
                <a:ext uri="{FF2B5EF4-FFF2-40B4-BE49-F238E27FC236}">
                  <a16:creationId xmlns:a16="http://schemas.microsoft.com/office/drawing/2014/main" id="{3D12698C-F99F-F54C-A49D-6ABABA00881A}"/>
                </a:ext>
              </a:extLst>
            </p:cNvPr>
            <p:cNvSpPr/>
            <p:nvPr/>
          </p:nvSpPr>
          <p:spPr>
            <a:xfrm>
              <a:off x="4553644" y="1205672"/>
              <a:ext cx="4939383" cy="278886"/>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Relative OS benefit over time (</a:t>
              </a:r>
              <a:r>
                <a:rPr lang="it-IT" sz="1000" b="1" dirty="0" err="1">
                  <a:solidFill>
                    <a:schemeClr val="tx1"/>
                  </a:solidFill>
                  <a:latin typeface="Arial" panose="020B0604020202020204" pitchFamily="34" charset="0"/>
                  <a:cs typeface="Arial" panose="020B0604020202020204" pitchFamily="34" charset="0"/>
                </a:rPr>
                <a:t>intervention</a:t>
              </a:r>
              <a:r>
                <a:rPr lang="it-IT" sz="1000" b="1" dirty="0">
                  <a:solidFill>
                    <a:schemeClr val="tx1"/>
                  </a:solidFill>
                  <a:latin typeface="Arial" panose="020B0604020202020204" pitchFamily="34" charset="0"/>
                  <a:cs typeface="Arial" panose="020B0604020202020204" pitchFamily="34" charset="0"/>
                </a:rPr>
                <a:t> vs placebo/control)</a:t>
              </a:r>
            </a:p>
          </p:txBody>
        </p:sp>
      </p:grpSp>
      <p:sp>
        <p:nvSpPr>
          <p:cNvPr id="23" name="Rettangolo 22">
            <a:extLst>
              <a:ext uri="{FF2B5EF4-FFF2-40B4-BE49-F238E27FC236}">
                <a16:creationId xmlns:a16="http://schemas.microsoft.com/office/drawing/2014/main" id="{6EF877C1-28FB-A040-B76A-598D6B613625}"/>
              </a:ext>
            </a:extLst>
          </p:cNvPr>
          <p:cNvSpPr/>
          <p:nvPr/>
        </p:nvSpPr>
        <p:spPr>
          <a:xfrm>
            <a:off x="4197923" y="5294123"/>
            <a:ext cx="5741720" cy="307777"/>
          </a:xfrm>
          <a:prstGeom prst="rect">
            <a:avLst/>
          </a:prstGeom>
        </p:spPr>
        <p:txBody>
          <a:bodyPr wrap="square">
            <a:spAutoFit/>
          </a:bodyPr>
          <a:lstStyle/>
          <a:p>
            <a:pPr>
              <a:spcBef>
                <a:spcPts val="1200"/>
              </a:spcBef>
              <a:buClr>
                <a:srgbClr val="FBB53C"/>
              </a:buClr>
            </a:pPr>
            <a:r>
              <a:rPr lang="it-IT" sz="1400" dirty="0">
                <a:latin typeface="Arial" panose="020B0604020202020204" pitchFamily="34" charset="0"/>
                <a:cs typeface="Arial" panose="020B0604020202020204" pitchFamily="34" charset="0"/>
                <a:sym typeface="Wingdings" pitchFamily="2" charset="2"/>
              </a:rPr>
              <a:t>Vantaggio di sopravvivenza </a:t>
            </a:r>
            <a:r>
              <a:rPr lang="it-IT" sz="1400" dirty="0" err="1">
                <a:latin typeface="Arial" panose="020B0604020202020204" pitchFamily="34" charset="0"/>
                <a:cs typeface="Arial" panose="020B0604020202020204" pitchFamily="34" charset="0"/>
                <a:sym typeface="Wingdings" pitchFamily="2" charset="2"/>
              </a:rPr>
              <a:t>azacitadina</a:t>
            </a:r>
            <a:r>
              <a:rPr lang="it-IT" sz="1400" dirty="0">
                <a:latin typeface="Arial" panose="020B0604020202020204" pitchFamily="34" charset="0"/>
                <a:cs typeface="Arial" panose="020B0604020202020204" pitchFamily="34" charset="0"/>
                <a:sym typeface="Wingdings" pitchFamily="2" charset="2"/>
              </a:rPr>
              <a:t> orale vs </a:t>
            </a:r>
            <a:r>
              <a:rPr lang="it-IT" sz="1400" dirty="0" err="1">
                <a:latin typeface="Arial" panose="020B0604020202020204" pitchFamily="34" charset="0"/>
                <a:cs typeface="Arial" panose="020B0604020202020204" pitchFamily="34" charset="0"/>
                <a:sym typeface="Wingdings" pitchFamily="2" charset="2"/>
              </a:rPr>
              <a:t>azacitadina</a:t>
            </a:r>
            <a:r>
              <a:rPr lang="it-IT" sz="1400" dirty="0">
                <a:latin typeface="Arial" panose="020B0604020202020204" pitchFamily="34" charset="0"/>
                <a:cs typeface="Arial" panose="020B0604020202020204" pitchFamily="34" charset="0"/>
                <a:sym typeface="Wingdings" pitchFamily="2" charset="2"/>
              </a:rPr>
              <a:t> sottocute</a:t>
            </a:r>
          </a:p>
        </p:txBody>
      </p:sp>
      <p:cxnSp>
        <p:nvCxnSpPr>
          <p:cNvPr id="24" name="Connettore 1 23">
            <a:extLst>
              <a:ext uri="{FF2B5EF4-FFF2-40B4-BE49-F238E27FC236}">
                <a16:creationId xmlns:a16="http://schemas.microsoft.com/office/drawing/2014/main" id="{0C5BA183-7347-DB42-919C-2A2F488CB2EB}"/>
              </a:ext>
            </a:extLst>
          </p:cNvPr>
          <p:cNvCxnSpPr>
            <a:cxnSpLocks/>
          </p:cNvCxnSpPr>
          <p:nvPr/>
        </p:nvCxnSpPr>
        <p:spPr>
          <a:xfrm>
            <a:off x="4224836" y="5212766"/>
            <a:ext cx="5614356"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CBD0EA05-6854-134A-91B7-2F861C386706}"/>
              </a:ext>
            </a:extLst>
          </p:cNvPr>
          <p:cNvCxnSpPr>
            <a:cxnSpLocks/>
          </p:cNvCxnSpPr>
          <p:nvPr/>
        </p:nvCxnSpPr>
        <p:spPr>
          <a:xfrm>
            <a:off x="4224836" y="5669634"/>
            <a:ext cx="5614356"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93EBED52-1952-924B-BF2C-7DD734A01AAA}"/>
              </a:ext>
            </a:extLst>
          </p:cNvPr>
          <p:cNvSpPr/>
          <p:nvPr/>
        </p:nvSpPr>
        <p:spPr>
          <a:xfrm>
            <a:off x="9697343" y="6627168"/>
            <a:ext cx="2494657" cy="461665"/>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a:latin typeface="Arial" panose="020B0604020202020204" pitchFamily="34" charset="0"/>
                <a:cs typeface="Arial" panose="020B0604020202020204" pitchFamily="34" charset="0"/>
                <a:hlinkClick r:id="rId4"/>
              </a:rPr>
              <a:t>Chen C,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EP446</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95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DF76E380-C9C7-2847-B28A-1215A4E56DA4}"/>
              </a:ext>
            </a:extLst>
          </p:cNvPr>
          <p:cNvSpPr>
            <a:spLocks noGrp="1"/>
          </p:cNvSpPr>
          <p:nvPr>
            <p:ph type="title"/>
          </p:nvPr>
        </p:nvSpPr>
        <p:spPr>
          <a:xfrm>
            <a:off x="1998407" y="114300"/>
            <a:ext cx="9980234" cy="591671"/>
          </a:xfrm>
        </p:spPr>
        <p:txBody>
          <a:bodyPr>
            <a:noAutofit/>
          </a:bodyPr>
          <a:lstStyle/>
          <a:p>
            <a:r>
              <a:rPr lang="it-IT" sz="1600" b="1" dirty="0"/>
              <a:t>Conclusioni</a:t>
            </a:r>
          </a:p>
        </p:txBody>
      </p:sp>
      <p:grpSp>
        <p:nvGrpSpPr>
          <p:cNvPr id="7" name="Gruppo 6">
            <a:extLst>
              <a:ext uri="{FF2B5EF4-FFF2-40B4-BE49-F238E27FC236}">
                <a16:creationId xmlns:a16="http://schemas.microsoft.com/office/drawing/2014/main" id="{BA5EDBE4-0F32-F74A-AFF8-F73E94215A97}"/>
              </a:ext>
            </a:extLst>
          </p:cNvPr>
          <p:cNvGrpSpPr/>
          <p:nvPr/>
        </p:nvGrpSpPr>
        <p:grpSpPr>
          <a:xfrm>
            <a:off x="2553197" y="1418277"/>
            <a:ext cx="9054935" cy="2443921"/>
            <a:chOff x="2529446" y="1813941"/>
            <a:chExt cx="9054935" cy="2237860"/>
          </a:xfrm>
        </p:grpSpPr>
        <p:sp>
          <p:nvSpPr>
            <p:cNvPr id="10" name="Rettangolo con angoli arrotondati 9">
              <a:extLst>
                <a:ext uri="{FF2B5EF4-FFF2-40B4-BE49-F238E27FC236}">
                  <a16:creationId xmlns:a16="http://schemas.microsoft.com/office/drawing/2014/main" id="{CF98BE7E-7C98-AC41-AAB7-5C8888DA49E6}"/>
                </a:ext>
              </a:extLst>
            </p:cNvPr>
            <p:cNvSpPr>
              <a:spLocks noChangeAspect="1"/>
            </p:cNvSpPr>
            <p:nvPr/>
          </p:nvSpPr>
          <p:spPr>
            <a:xfrm>
              <a:off x="2529446" y="1813941"/>
              <a:ext cx="9054935" cy="2237860"/>
            </a:xfrm>
            <a:prstGeom prst="roundRect">
              <a:avLst>
                <a:gd name="adj" fmla="val 177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solidFill>
                  <a:schemeClr val="bg1"/>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2F80F3AA-C13A-4545-988B-B606439EB182}"/>
                </a:ext>
              </a:extLst>
            </p:cNvPr>
            <p:cNvSpPr/>
            <p:nvPr/>
          </p:nvSpPr>
          <p:spPr>
            <a:xfrm>
              <a:off x="2852574" y="2255951"/>
              <a:ext cx="8607114" cy="1352766"/>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Si conferma il ruolo della terapia di mantenimento nelle AML in pazienti non eleggibili a trapianto</a:t>
              </a:r>
            </a:p>
            <a:p>
              <a:pPr marL="285750" indent="-285750">
                <a:spcBef>
                  <a:spcPts val="1200"/>
                </a:spcBef>
                <a:buClr>
                  <a:srgbClr val="FBB037"/>
                </a:buClr>
                <a:buFont typeface="Arial" panose="020B0604020202020204" pitchFamily="34" charset="0"/>
                <a:buChar char="•"/>
              </a:pPr>
              <a:r>
                <a:rPr lang="it-IT" sz="1400" dirty="0" err="1">
                  <a:latin typeface="Arial" panose="020B0604020202020204" pitchFamily="34" charset="0"/>
                  <a:cs typeface="Arial" panose="020B0604020202020204" pitchFamily="34" charset="0"/>
                </a:rPr>
                <a:t>Azacitadina</a:t>
              </a:r>
              <a:r>
                <a:rPr lang="it-IT" sz="1400" dirty="0">
                  <a:latin typeface="Arial" panose="020B0604020202020204" pitchFamily="34" charset="0"/>
                  <a:cs typeface="Arial" panose="020B0604020202020204" pitchFamily="34" charset="0"/>
                </a:rPr>
                <a:t> orale offre un vantaggio di sopravvivenza soprattutto in alcuni </a:t>
              </a:r>
              <a:r>
                <a:rPr lang="it-IT" sz="1400" i="1" dirty="0" err="1">
                  <a:latin typeface="Arial" panose="020B0604020202020204" pitchFamily="34" charset="0"/>
                  <a:cs typeface="Arial" panose="020B0604020202020204" pitchFamily="34" charset="0"/>
                </a:rPr>
                <a:t>settings</a:t>
              </a:r>
              <a:r>
                <a:rPr lang="it-IT" sz="1400" dirty="0">
                  <a:latin typeface="Arial" panose="020B0604020202020204" pitchFamily="34" charset="0"/>
                  <a:cs typeface="Arial" panose="020B0604020202020204" pitchFamily="34" charset="0"/>
                </a:rPr>
                <a:t> di pazienti (che ruolo ha oggi con la possibilità di fare GO in induzione? Da considerare il mantenimento solo in chi non riesce a effettuare il consolidamento?)</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Impatto del mantenimento su MRD: un nuovo concetto</a:t>
              </a:r>
            </a:p>
          </p:txBody>
        </p:sp>
      </p:grpSp>
    </p:spTree>
    <p:extLst>
      <p:ext uri="{BB962C8B-B14F-4D97-AF65-F5344CB8AC3E}">
        <p14:creationId xmlns:p14="http://schemas.microsoft.com/office/powerpoint/2010/main" val="3053721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89BD686F-9D1B-2D4C-8ECD-A9A4B76D5BF6}"/>
              </a:ext>
            </a:extLst>
          </p:cNvPr>
          <p:cNvSpPr txBox="1"/>
          <p:nvPr/>
        </p:nvSpPr>
        <p:spPr>
          <a:xfrm>
            <a:off x="2863133" y="2559830"/>
            <a:ext cx="8336280" cy="1138773"/>
          </a:xfrm>
          <a:prstGeom prst="rect">
            <a:avLst/>
          </a:prstGeom>
          <a:noFill/>
        </p:spPr>
        <p:txBody>
          <a:bodyPr wrap="square" rtlCol="0">
            <a:spAutoFit/>
          </a:bodyPr>
          <a:lstStyle/>
          <a:p>
            <a:pPr algn="ctr">
              <a:spcBef>
                <a:spcPts val="600"/>
              </a:spcBef>
            </a:pPr>
            <a:r>
              <a:rPr lang="it-IT" sz="2400" b="1" dirty="0">
                <a:solidFill>
                  <a:srgbClr val="472165"/>
                </a:solidFill>
                <a:latin typeface="Arial" panose="020B0604020202020204" pitchFamily="34" charset="0"/>
                <a:cs typeface="Arial" panose="020B0604020202020204" pitchFamily="34" charset="0"/>
              </a:rPr>
              <a:t>PAZIENTI NON ELEGGIBILI </a:t>
            </a:r>
            <a:br>
              <a:rPr lang="it-IT" sz="2400" b="1" dirty="0">
                <a:solidFill>
                  <a:srgbClr val="472165"/>
                </a:solidFill>
                <a:latin typeface="Arial" panose="020B0604020202020204" pitchFamily="34" charset="0"/>
                <a:cs typeface="Arial" panose="020B0604020202020204" pitchFamily="34" charset="0"/>
              </a:rPr>
            </a:br>
            <a:r>
              <a:rPr lang="it-IT" sz="2400" b="1" dirty="0">
                <a:solidFill>
                  <a:srgbClr val="472165"/>
                </a:solidFill>
                <a:latin typeface="Arial" panose="020B0604020202020204" pitchFamily="34" charset="0"/>
                <a:cs typeface="Arial" panose="020B0604020202020204" pitchFamily="34" charset="0"/>
              </a:rPr>
              <a:t>A TERAPIA INTENSIVA</a:t>
            </a:r>
            <a:br>
              <a:rPr lang="it-IT" sz="2400" b="1" dirty="0">
                <a:solidFill>
                  <a:srgbClr val="472165"/>
                </a:solidFill>
                <a:latin typeface="Arial" panose="020B0604020202020204" pitchFamily="34" charset="0"/>
                <a:cs typeface="Arial" panose="020B0604020202020204" pitchFamily="34" charset="0"/>
              </a:rPr>
            </a:br>
            <a:r>
              <a:rPr lang="it-IT" dirty="0">
                <a:solidFill>
                  <a:srgbClr val="472165"/>
                </a:solidFill>
                <a:latin typeface="Arial" panose="020B0604020202020204" pitchFamily="34" charset="0"/>
                <a:cs typeface="Arial" panose="020B0604020202020204" pitchFamily="34" charset="0"/>
              </a:rPr>
              <a:t>con mutazione di </a:t>
            </a:r>
            <a:r>
              <a:rPr lang="it-IT" i="1" dirty="0">
                <a:solidFill>
                  <a:srgbClr val="472165"/>
                </a:solidFill>
                <a:latin typeface="Arial" panose="020B0604020202020204" pitchFamily="34" charset="0"/>
                <a:cs typeface="Arial" panose="020B0604020202020204" pitchFamily="34" charset="0"/>
              </a:rPr>
              <a:t>IDH1</a:t>
            </a:r>
            <a:r>
              <a:rPr lang="it-IT" dirty="0">
                <a:solidFill>
                  <a:srgbClr val="472165"/>
                </a:solidFill>
                <a:latin typeface="Arial" panose="020B0604020202020204" pitchFamily="34" charset="0"/>
                <a:cs typeface="Arial" panose="020B0604020202020204" pitchFamily="34" charset="0"/>
              </a:rPr>
              <a:t>/</a:t>
            </a:r>
            <a:r>
              <a:rPr lang="it-IT" i="1" dirty="0">
                <a:solidFill>
                  <a:srgbClr val="472165"/>
                </a:solidFill>
                <a:latin typeface="Arial" panose="020B0604020202020204" pitchFamily="34" charset="0"/>
                <a:cs typeface="Arial" panose="020B0604020202020204" pitchFamily="34" charset="0"/>
              </a:rPr>
              <a:t>IDH2</a:t>
            </a:r>
            <a:endParaRPr lang="it-IT" sz="2400" i="1" dirty="0">
              <a:solidFill>
                <a:srgbClr val="472165"/>
              </a:solidFill>
              <a:latin typeface="Arial" panose="020B0604020202020204" pitchFamily="34" charset="0"/>
              <a:cs typeface="Arial" panose="020B0604020202020204" pitchFamily="34" charset="0"/>
            </a:endParaRPr>
          </a:p>
        </p:txBody>
      </p:sp>
      <p:cxnSp>
        <p:nvCxnSpPr>
          <p:cNvPr id="9" name="Connettore 1 8">
            <a:extLst>
              <a:ext uri="{FF2B5EF4-FFF2-40B4-BE49-F238E27FC236}">
                <a16:creationId xmlns:a16="http://schemas.microsoft.com/office/drawing/2014/main" id="{2E5D2D1D-15E0-554A-9B1A-D49A5A6351E3}"/>
              </a:ext>
            </a:extLst>
          </p:cNvPr>
          <p:cNvCxnSpPr>
            <a:cxnSpLocks/>
          </p:cNvCxnSpPr>
          <p:nvPr/>
        </p:nvCxnSpPr>
        <p:spPr>
          <a:xfrm>
            <a:off x="3741682" y="2399293"/>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FB35CC74-5851-014C-A891-C04C105FAF66}"/>
              </a:ext>
            </a:extLst>
          </p:cNvPr>
          <p:cNvCxnSpPr>
            <a:cxnSpLocks/>
          </p:cNvCxnSpPr>
          <p:nvPr/>
        </p:nvCxnSpPr>
        <p:spPr>
          <a:xfrm>
            <a:off x="3741682" y="3791907"/>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2000" b="1" dirty="0"/>
              <a:t>Terapia non intensiva</a:t>
            </a:r>
          </a:p>
        </p:txBody>
      </p:sp>
    </p:spTree>
    <p:extLst>
      <p:ext uri="{BB962C8B-B14F-4D97-AF65-F5344CB8AC3E}">
        <p14:creationId xmlns:p14="http://schemas.microsoft.com/office/powerpoint/2010/main" val="2139806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E15A1868-FB5A-4043-ACB5-260E7EAC46B4}"/>
              </a:ext>
            </a:extLst>
          </p:cNvPr>
          <p:cNvGrpSpPr>
            <a:grpSpLocks noChangeAspect="1"/>
          </p:cNvGrpSpPr>
          <p:nvPr/>
        </p:nvGrpSpPr>
        <p:grpSpPr>
          <a:xfrm>
            <a:off x="3547492" y="1188423"/>
            <a:ext cx="6994384" cy="5256053"/>
            <a:chOff x="3106057" y="976093"/>
            <a:chExt cx="7416800" cy="5573485"/>
          </a:xfrm>
        </p:grpSpPr>
        <p:sp>
          <p:nvSpPr>
            <p:cNvPr id="18" name="Rettangolo con angoli arrotondati 17">
              <a:extLst>
                <a:ext uri="{FF2B5EF4-FFF2-40B4-BE49-F238E27FC236}">
                  <a16:creationId xmlns:a16="http://schemas.microsoft.com/office/drawing/2014/main" id="{9267CF72-A61A-514E-AC69-68E70FBF5569}"/>
                </a:ext>
              </a:extLst>
            </p:cNvPr>
            <p:cNvSpPr/>
            <p:nvPr/>
          </p:nvSpPr>
          <p:spPr>
            <a:xfrm>
              <a:off x="3106057" y="976093"/>
              <a:ext cx="7416800" cy="1799771"/>
            </a:xfrm>
            <a:prstGeom prst="roundRect">
              <a:avLst>
                <a:gd name="adj" fmla="val 110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con angoli arrotondati 23">
              <a:extLst>
                <a:ext uri="{FF2B5EF4-FFF2-40B4-BE49-F238E27FC236}">
                  <a16:creationId xmlns:a16="http://schemas.microsoft.com/office/drawing/2014/main" id="{16623932-F591-3644-8636-FE6CEC13B545}"/>
                </a:ext>
              </a:extLst>
            </p:cNvPr>
            <p:cNvSpPr/>
            <p:nvPr/>
          </p:nvSpPr>
          <p:spPr>
            <a:xfrm>
              <a:off x="3106057" y="2862950"/>
              <a:ext cx="7416800" cy="1799771"/>
            </a:xfrm>
            <a:prstGeom prst="roundRect">
              <a:avLst>
                <a:gd name="adj" fmla="val 110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con angoli arrotondati 29">
              <a:extLst>
                <a:ext uri="{FF2B5EF4-FFF2-40B4-BE49-F238E27FC236}">
                  <a16:creationId xmlns:a16="http://schemas.microsoft.com/office/drawing/2014/main" id="{56789358-2D0E-7F47-ACC5-90AC34F59C44}"/>
                </a:ext>
              </a:extLst>
            </p:cNvPr>
            <p:cNvSpPr/>
            <p:nvPr/>
          </p:nvSpPr>
          <p:spPr>
            <a:xfrm>
              <a:off x="3106057" y="4749807"/>
              <a:ext cx="7416800" cy="1799771"/>
            </a:xfrm>
            <a:prstGeom prst="roundRect">
              <a:avLst>
                <a:gd name="adj" fmla="val 110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con angoli arrotondati 1">
              <a:extLst>
                <a:ext uri="{FF2B5EF4-FFF2-40B4-BE49-F238E27FC236}">
                  <a16:creationId xmlns:a16="http://schemas.microsoft.com/office/drawing/2014/main" id="{77768325-341C-CB4D-A619-C20F937577F0}"/>
                </a:ext>
              </a:extLst>
            </p:cNvPr>
            <p:cNvSpPr/>
            <p:nvPr/>
          </p:nvSpPr>
          <p:spPr>
            <a:xfrm>
              <a:off x="3335446" y="1312135"/>
              <a:ext cx="1492915" cy="867905"/>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472165"/>
                  </a:solidFill>
                  <a:latin typeface="Arial" panose="020B0604020202020204" pitchFamily="34" charset="0"/>
                  <a:cs typeface="Arial" panose="020B0604020202020204" pitchFamily="34" charset="0"/>
                </a:rPr>
                <a:t>ORAL PRESENTATION</a:t>
              </a:r>
            </a:p>
          </p:txBody>
        </p:sp>
        <p:sp>
          <p:nvSpPr>
            <p:cNvPr id="15" name="Rettangolo con angoli arrotondati 14">
              <a:extLst>
                <a:ext uri="{FF2B5EF4-FFF2-40B4-BE49-F238E27FC236}">
                  <a16:creationId xmlns:a16="http://schemas.microsoft.com/office/drawing/2014/main" id="{D2092831-88C0-F34C-8267-CCB476B679D8}"/>
                </a:ext>
              </a:extLst>
            </p:cNvPr>
            <p:cNvSpPr/>
            <p:nvPr/>
          </p:nvSpPr>
          <p:spPr>
            <a:xfrm>
              <a:off x="5435204" y="1190303"/>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Biology</a:t>
              </a:r>
              <a:r>
                <a:rPr lang="it-IT" sz="1050" dirty="0">
                  <a:solidFill>
                    <a:srgbClr val="FEF6EC"/>
                  </a:solidFill>
                  <a:latin typeface="Arial" panose="020B0604020202020204" pitchFamily="34" charset="0"/>
                  <a:cs typeface="Arial" panose="020B0604020202020204" pitchFamily="34" charset="0"/>
                </a:rPr>
                <a:t> &amp; </a:t>
              </a:r>
              <a:r>
                <a:rPr lang="it-IT" sz="1050" dirty="0" err="1">
                  <a:solidFill>
                    <a:srgbClr val="FEF6EC"/>
                  </a:solidFill>
                  <a:latin typeface="Arial" panose="020B0604020202020204" pitchFamily="34" charset="0"/>
                  <a:cs typeface="Arial" panose="020B0604020202020204" pitchFamily="34" charset="0"/>
                </a:rPr>
                <a:t>Translation</a:t>
              </a:r>
              <a:r>
                <a:rPr lang="it-IT" sz="1050"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Research</a:t>
              </a:r>
              <a:endParaRPr lang="it-IT" sz="1100" dirty="0">
                <a:solidFill>
                  <a:srgbClr val="FEF6EC"/>
                </a:solidFill>
                <a:latin typeface="Arial" panose="020B0604020202020204" pitchFamily="34" charset="0"/>
                <a:cs typeface="Arial" panose="020B0604020202020204" pitchFamily="34" charset="0"/>
              </a:endParaRPr>
            </a:p>
          </p:txBody>
        </p:sp>
        <p:sp>
          <p:nvSpPr>
            <p:cNvPr id="16" name="Rettangolo con angoli arrotondati 15">
              <a:extLst>
                <a:ext uri="{FF2B5EF4-FFF2-40B4-BE49-F238E27FC236}">
                  <a16:creationId xmlns:a16="http://schemas.microsoft.com/office/drawing/2014/main" id="{1A905362-D4A0-7C42-9065-EE738F48A452}"/>
                </a:ext>
              </a:extLst>
            </p:cNvPr>
            <p:cNvSpPr/>
            <p:nvPr/>
          </p:nvSpPr>
          <p:spPr>
            <a:xfrm>
              <a:off x="8174313" y="1190303"/>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Clinical</a:t>
              </a:r>
              <a:endParaRPr lang="it-IT" sz="1100" dirty="0">
                <a:solidFill>
                  <a:srgbClr val="FEF6EC"/>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27E5E323-1BFD-3447-BE11-1919560262EA}"/>
                </a:ext>
              </a:extLst>
            </p:cNvPr>
            <p:cNvSpPr txBox="1"/>
            <p:nvPr/>
          </p:nvSpPr>
          <p:spPr>
            <a:xfrm>
              <a:off x="5435204" y="2310097"/>
              <a:ext cx="2080691"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10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39E42F12-E945-C74A-9463-0D19D4F83399}"/>
                </a:ext>
              </a:extLst>
            </p:cNvPr>
            <p:cNvSpPr txBox="1"/>
            <p:nvPr/>
          </p:nvSpPr>
          <p:spPr>
            <a:xfrm>
              <a:off x="8174313" y="2310097"/>
              <a:ext cx="2080691"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10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sp>
          <p:nvSpPr>
            <p:cNvPr id="19" name="Rettangolo con angoli arrotondati 18">
              <a:extLst>
                <a:ext uri="{FF2B5EF4-FFF2-40B4-BE49-F238E27FC236}">
                  <a16:creationId xmlns:a16="http://schemas.microsoft.com/office/drawing/2014/main" id="{48ED9A04-9ACD-D44C-BF2F-8C2871EEF352}"/>
                </a:ext>
              </a:extLst>
            </p:cNvPr>
            <p:cNvSpPr/>
            <p:nvPr/>
          </p:nvSpPr>
          <p:spPr>
            <a:xfrm>
              <a:off x="3335446" y="3198992"/>
              <a:ext cx="1492915" cy="867905"/>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472165"/>
                  </a:solidFill>
                  <a:latin typeface="Arial" panose="020B0604020202020204" pitchFamily="34" charset="0"/>
                  <a:cs typeface="Arial" panose="020B0604020202020204" pitchFamily="34" charset="0"/>
                </a:rPr>
                <a:t>E-POSTERS</a:t>
              </a:r>
            </a:p>
            <a:p>
              <a:pPr algn="ctr"/>
              <a:r>
                <a:rPr lang="it-IT" sz="1100" b="1" dirty="0">
                  <a:solidFill>
                    <a:srgbClr val="472165"/>
                  </a:solidFill>
                  <a:latin typeface="Arial" panose="020B0604020202020204" pitchFamily="34" charset="0"/>
                  <a:cs typeface="Arial" panose="020B0604020202020204" pitchFamily="34" charset="0"/>
                </a:rPr>
                <a:t>PRESENTATION</a:t>
              </a:r>
            </a:p>
          </p:txBody>
        </p:sp>
        <p:sp>
          <p:nvSpPr>
            <p:cNvPr id="20" name="Rettangolo con angoli arrotondati 19">
              <a:extLst>
                <a:ext uri="{FF2B5EF4-FFF2-40B4-BE49-F238E27FC236}">
                  <a16:creationId xmlns:a16="http://schemas.microsoft.com/office/drawing/2014/main" id="{29F421B4-53E6-054D-A9F0-5BD28ED6230B}"/>
                </a:ext>
              </a:extLst>
            </p:cNvPr>
            <p:cNvSpPr/>
            <p:nvPr/>
          </p:nvSpPr>
          <p:spPr>
            <a:xfrm>
              <a:off x="5435204" y="3077160"/>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Biology</a:t>
              </a:r>
              <a:r>
                <a:rPr lang="it-IT" sz="1050" dirty="0">
                  <a:solidFill>
                    <a:srgbClr val="FEF6EC"/>
                  </a:solidFill>
                  <a:latin typeface="Arial" panose="020B0604020202020204" pitchFamily="34" charset="0"/>
                  <a:cs typeface="Arial" panose="020B0604020202020204" pitchFamily="34" charset="0"/>
                </a:rPr>
                <a:t> &amp; </a:t>
              </a:r>
              <a:r>
                <a:rPr lang="it-IT" sz="1050" dirty="0" err="1">
                  <a:solidFill>
                    <a:srgbClr val="FEF6EC"/>
                  </a:solidFill>
                  <a:latin typeface="Arial" panose="020B0604020202020204" pitchFamily="34" charset="0"/>
                  <a:cs typeface="Arial" panose="020B0604020202020204" pitchFamily="34" charset="0"/>
                </a:rPr>
                <a:t>Translation</a:t>
              </a:r>
              <a:r>
                <a:rPr lang="it-IT" sz="1050"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Research</a:t>
              </a:r>
              <a:endParaRPr lang="it-IT" sz="1100" dirty="0">
                <a:solidFill>
                  <a:srgbClr val="FEF6EC"/>
                </a:solidFill>
                <a:latin typeface="Arial" panose="020B0604020202020204" pitchFamily="34" charset="0"/>
                <a:cs typeface="Arial" panose="020B0604020202020204" pitchFamily="34" charset="0"/>
              </a:endParaRPr>
            </a:p>
          </p:txBody>
        </p:sp>
        <p:sp>
          <p:nvSpPr>
            <p:cNvPr id="21" name="Rettangolo con angoli arrotondati 20">
              <a:extLst>
                <a:ext uri="{FF2B5EF4-FFF2-40B4-BE49-F238E27FC236}">
                  <a16:creationId xmlns:a16="http://schemas.microsoft.com/office/drawing/2014/main" id="{B87A114E-B4A3-9648-8D11-A0E96DB8892A}"/>
                </a:ext>
              </a:extLst>
            </p:cNvPr>
            <p:cNvSpPr/>
            <p:nvPr/>
          </p:nvSpPr>
          <p:spPr>
            <a:xfrm>
              <a:off x="8174313" y="3077160"/>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Clinical</a:t>
              </a:r>
              <a:endParaRPr lang="it-IT" sz="1100" dirty="0">
                <a:solidFill>
                  <a:srgbClr val="FEF6EC"/>
                </a:solidFill>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1C531078-4E12-F141-ACC6-1F5E1FEB863C}"/>
                </a:ext>
              </a:extLst>
            </p:cNvPr>
            <p:cNvSpPr txBox="1"/>
            <p:nvPr/>
          </p:nvSpPr>
          <p:spPr>
            <a:xfrm>
              <a:off x="5435204" y="4196954"/>
              <a:ext cx="2080691"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55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17561FF8-AAEF-3A4F-BB60-B2BDD5D73C66}"/>
                </a:ext>
              </a:extLst>
            </p:cNvPr>
            <p:cNvSpPr txBox="1"/>
            <p:nvPr/>
          </p:nvSpPr>
          <p:spPr>
            <a:xfrm>
              <a:off x="8174312" y="4196954"/>
              <a:ext cx="2080692"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68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sp>
          <p:nvSpPr>
            <p:cNvPr id="25" name="Rettangolo con angoli arrotondati 24">
              <a:extLst>
                <a:ext uri="{FF2B5EF4-FFF2-40B4-BE49-F238E27FC236}">
                  <a16:creationId xmlns:a16="http://schemas.microsoft.com/office/drawing/2014/main" id="{FB31726A-5434-534E-87FC-863DEE34FE82}"/>
                </a:ext>
              </a:extLst>
            </p:cNvPr>
            <p:cNvSpPr/>
            <p:nvPr/>
          </p:nvSpPr>
          <p:spPr>
            <a:xfrm>
              <a:off x="3335446" y="5085849"/>
              <a:ext cx="1492915" cy="867905"/>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472165"/>
                  </a:solidFill>
                  <a:latin typeface="Arial" panose="020B0604020202020204" pitchFamily="34" charset="0"/>
                  <a:cs typeface="Arial" panose="020B0604020202020204" pitchFamily="34" charset="0"/>
                </a:rPr>
                <a:t>PUBLICATION ONLY</a:t>
              </a:r>
            </a:p>
          </p:txBody>
        </p:sp>
        <p:sp>
          <p:nvSpPr>
            <p:cNvPr id="26" name="Rettangolo con angoli arrotondati 25">
              <a:extLst>
                <a:ext uri="{FF2B5EF4-FFF2-40B4-BE49-F238E27FC236}">
                  <a16:creationId xmlns:a16="http://schemas.microsoft.com/office/drawing/2014/main" id="{D691C4D7-34A4-EF40-8288-FC3F5929AD35}"/>
                </a:ext>
              </a:extLst>
            </p:cNvPr>
            <p:cNvSpPr/>
            <p:nvPr/>
          </p:nvSpPr>
          <p:spPr>
            <a:xfrm>
              <a:off x="5435204" y="4964017"/>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Biology</a:t>
              </a:r>
              <a:r>
                <a:rPr lang="it-IT" sz="1050" dirty="0">
                  <a:solidFill>
                    <a:srgbClr val="FEF6EC"/>
                  </a:solidFill>
                  <a:latin typeface="Arial" panose="020B0604020202020204" pitchFamily="34" charset="0"/>
                  <a:cs typeface="Arial" panose="020B0604020202020204" pitchFamily="34" charset="0"/>
                </a:rPr>
                <a:t> &amp; </a:t>
              </a:r>
              <a:r>
                <a:rPr lang="it-IT" sz="1050" dirty="0" err="1">
                  <a:solidFill>
                    <a:srgbClr val="FEF6EC"/>
                  </a:solidFill>
                  <a:latin typeface="Arial" panose="020B0604020202020204" pitchFamily="34" charset="0"/>
                  <a:cs typeface="Arial" panose="020B0604020202020204" pitchFamily="34" charset="0"/>
                </a:rPr>
                <a:t>Translation</a:t>
              </a:r>
              <a:r>
                <a:rPr lang="it-IT" sz="1050"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Research</a:t>
              </a:r>
              <a:endParaRPr lang="it-IT" sz="1100" dirty="0">
                <a:solidFill>
                  <a:srgbClr val="FEF6EC"/>
                </a:solidFill>
                <a:latin typeface="Arial" panose="020B0604020202020204" pitchFamily="34" charset="0"/>
                <a:cs typeface="Arial" panose="020B0604020202020204" pitchFamily="34" charset="0"/>
              </a:endParaRPr>
            </a:p>
          </p:txBody>
        </p:sp>
        <p:sp>
          <p:nvSpPr>
            <p:cNvPr id="27" name="Rettangolo con angoli arrotondati 26">
              <a:extLst>
                <a:ext uri="{FF2B5EF4-FFF2-40B4-BE49-F238E27FC236}">
                  <a16:creationId xmlns:a16="http://schemas.microsoft.com/office/drawing/2014/main" id="{1CF9143D-DF70-BC4D-B52D-041931F37C62}"/>
                </a:ext>
              </a:extLst>
            </p:cNvPr>
            <p:cNvSpPr/>
            <p:nvPr/>
          </p:nvSpPr>
          <p:spPr>
            <a:xfrm>
              <a:off x="8174313" y="4964017"/>
              <a:ext cx="2080692" cy="1099845"/>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EF6EC"/>
                  </a:solidFill>
                  <a:latin typeface="Arial" panose="020B0604020202020204" pitchFamily="34" charset="0"/>
                  <a:cs typeface="Arial" panose="020B0604020202020204" pitchFamily="34" charset="0"/>
                </a:rPr>
                <a:t>Acute </a:t>
              </a:r>
              <a:r>
                <a:rPr lang="it-IT" sz="1100" b="1" dirty="0" err="1">
                  <a:solidFill>
                    <a:srgbClr val="FEF6EC"/>
                  </a:solidFill>
                  <a:latin typeface="Arial" panose="020B0604020202020204" pitchFamily="34" charset="0"/>
                  <a:cs typeface="Arial" panose="020B0604020202020204" pitchFamily="34" charset="0"/>
                </a:rPr>
                <a:t>myeloid</a:t>
              </a:r>
              <a:r>
                <a:rPr lang="it-IT" sz="1100" b="1" dirty="0">
                  <a:solidFill>
                    <a:srgbClr val="FEF6EC"/>
                  </a:solidFill>
                  <a:latin typeface="Arial" panose="020B0604020202020204" pitchFamily="34" charset="0"/>
                  <a:cs typeface="Arial" panose="020B0604020202020204" pitchFamily="34" charset="0"/>
                </a:rPr>
                <a:t> </a:t>
              </a:r>
              <a:r>
                <a:rPr lang="it-IT" sz="1100" b="1" dirty="0" err="1">
                  <a:solidFill>
                    <a:srgbClr val="FEF6EC"/>
                  </a:solidFill>
                  <a:latin typeface="Arial" panose="020B0604020202020204" pitchFamily="34" charset="0"/>
                  <a:cs typeface="Arial" panose="020B0604020202020204" pitchFamily="34" charset="0"/>
                </a:rPr>
                <a:t>leukemia</a:t>
              </a:r>
              <a:r>
                <a:rPr lang="it-IT" sz="1100" b="1" dirty="0">
                  <a:solidFill>
                    <a:srgbClr val="FEF6EC"/>
                  </a:solidFill>
                  <a:latin typeface="Arial" panose="020B0604020202020204" pitchFamily="34" charset="0"/>
                  <a:cs typeface="Arial" panose="020B0604020202020204" pitchFamily="34" charset="0"/>
                </a:rPr>
                <a:t> </a:t>
              </a:r>
              <a:r>
                <a:rPr lang="it-IT" sz="1050" dirty="0" err="1">
                  <a:solidFill>
                    <a:srgbClr val="FEF6EC"/>
                  </a:solidFill>
                  <a:latin typeface="Arial" panose="020B0604020202020204" pitchFamily="34" charset="0"/>
                  <a:cs typeface="Arial" panose="020B0604020202020204" pitchFamily="34" charset="0"/>
                </a:rPr>
                <a:t>Clinical</a:t>
              </a:r>
              <a:endParaRPr lang="it-IT" sz="1100" dirty="0">
                <a:solidFill>
                  <a:srgbClr val="FEF6EC"/>
                </a:solidFill>
                <a:latin typeface="Arial" panose="020B0604020202020204" pitchFamily="34" charset="0"/>
                <a:cs typeface="Arial" panose="020B0604020202020204" pitchFamily="34" charset="0"/>
              </a:endParaRPr>
            </a:p>
          </p:txBody>
        </p:sp>
        <p:sp>
          <p:nvSpPr>
            <p:cNvPr id="28" name="CasellaDiTesto 27">
              <a:extLst>
                <a:ext uri="{FF2B5EF4-FFF2-40B4-BE49-F238E27FC236}">
                  <a16:creationId xmlns:a16="http://schemas.microsoft.com/office/drawing/2014/main" id="{FA2E9B5F-860E-CF4A-A735-8730AE99AA9F}"/>
                </a:ext>
              </a:extLst>
            </p:cNvPr>
            <p:cNvSpPr txBox="1"/>
            <p:nvPr/>
          </p:nvSpPr>
          <p:spPr>
            <a:xfrm>
              <a:off x="5435204" y="6083811"/>
              <a:ext cx="2080691"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8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sp>
          <p:nvSpPr>
            <p:cNvPr id="29" name="CasellaDiTesto 28">
              <a:extLst>
                <a:ext uri="{FF2B5EF4-FFF2-40B4-BE49-F238E27FC236}">
                  <a16:creationId xmlns:a16="http://schemas.microsoft.com/office/drawing/2014/main" id="{F5CFCDB3-50FD-D940-8AB7-34A89C0CA818}"/>
                </a:ext>
              </a:extLst>
            </p:cNvPr>
            <p:cNvSpPr txBox="1"/>
            <p:nvPr/>
          </p:nvSpPr>
          <p:spPr>
            <a:xfrm>
              <a:off x="8174311" y="6083811"/>
              <a:ext cx="2080691" cy="277410"/>
            </a:xfrm>
            <a:prstGeom prst="rect">
              <a:avLst/>
            </a:prstGeom>
            <a:noFill/>
          </p:spPr>
          <p:txBody>
            <a:bodyPr wrap="square" rtlCol="0">
              <a:spAutoFit/>
            </a:bodyPr>
            <a:lstStyle/>
            <a:p>
              <a:pPr algn="ctr"/>
              <a:r>
                <a:rPr lang="it-IT" sz="1100" dirty="0">
                  <a:solidFill>
                    <a:srgbClr val="FBB038"/>
                  </a:solidFill>
                  <a:latin typeface="Arial" panose="020B0604020202020204" pitchFamily="34" charset="0"/>
                  <a:cs typeface="Arial" panose="020B0604020202020204" pitchFamily="34" charset="0"/>
                </a:rPr>
                <a:t>36 </a:t>
              </a:r>
              <a:r>
                <a:rPr lang="it-IT" sz="1100" dirty="0" err="1">
                  <a:solidFill>
                    <a:srgbClr val="FBB038"/>
                  </a:solidFill>
                  <a:latin typeface="Arial" panose="020B0604020202020204" pitchFamily="34" charset="0"/>
                  <a:cs typeface="Arial" panose="020B0604020202020204" pitchFamily="34" charset="0"/>
                </a:rPr>
                <a:t>Abstracts</a:t>
              </a:r>
              <a:endParaRPr lang="it-IT" sz="1100" dirty="0">
                <a:solidFill>
                  <a:srgbClr val="FBB038"/>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1024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err="1"/>
              <a:t>Effect</a:t>
            </a:r>
            <a:r>
              <a:rPr lang="it-IT" sz="1600" b="1" dirty="0"/>
              <a:t> of </a:t>
            </a:r>
            <a:r>
              <a:rPr lang="it-IT" sz="1600" b="1" dirty="0" err="1"/>
              <a:t>olutasidenib</a:t>
            </a:r>
            <a:r>
              <a:rPr lang="it-IT" sz="1600" b="1" dirty="0"/>
              <a:t> (FT-2102) on complete </a:t>
            </a:r>
            <a:r>
              <a:rPr lang="it-IT" sz="1600" b="1" dirty="0" err="1"/>
              <a:t>remissions</a:t>
            </a:r>
            <a:r>
              <a:rPr lang="it-IT" sz="1600" b="1" dirty="0"/>
              <a:t> in </a:t>
            </a:r>
            <a:r>
              <a:rPr lang="it-IT" sz="1600" b="1" dirty="0" err="1"/>
              <a:t>patients</a:t>
            </a:r>
            <a:r>
              <a:rPr lang="it-IT" sz="1600" b="1" dirty="0"/>
              <a:t> with </a:t>
            </a:r>
            <a:r>
              <a:rPr lang="it-IT" sz="1600" b="1" dirty="0" err="1"/>
              <a:t>relapsed</a:t>
            </a:r>
            <a:r>
              <a:rPr lang="it-IT" sz="1600" b="1" dirty="0"/>
              <a:t>/</a:t>
            </a:r>
            <a:r>
              <a:rPr lang="it-IT" sz="1600" b="1" dirty="0" err="1"/>
              <a:t>refractory</a:t>
            </a:r>
            <a:r>
              <a:rPr lang="it-IT" sz="1600" b="1" dirty="0"/>
              <a:t> </a:t>
            </a:r>
            <a:r>
              <a:rPr lang="it-IT" sz="1600" b="1" dirty="0" err="1"/>
              <a:t>mutant</a:t>
            </a:r>
            <a:r>
              <a:rPr lang="it-IT" sz="1600" b="1" dirty="0"/>
              <a:t> </a:t>
            </a:r>
            <a:r>
              <a:rPr lang="it-IT" sz="1600" b="1" i="1" dirty="0"/>
              <a:t>IDH1</a:t>
            </a:r>
            <a:r>
              <a:rPr lang="it-IT" sz="1600" b="1" dirty="0"/>
              <a:t> acute </a:t>
            </a:r>
            <a:r>
              <a:rPr lang="it-IT" sz="1600" b="1" dirty="0" err="1"/>
              <a:t>myeloid</a:t>
            </a:r>
            <a:r>
              <a:rPr lang="it-IT" sz="1600" b="1" dirty="0"/>
              <a:t> </a:t>
            </a:r>
            <a:r>
              <a:rPr lang="it-IT" sz="1600" b="1" dirty="0" err="1"/>
              <a:t>leukemia</a:t>
            </a:r>
            <a:r>
              <a:rPr lang="it-IT" sz="1600" b="1" dirty="0"/>
              <a:t>. </a:t>
            </a:r>
            <a:r>
              <a:rPr lang="it-IT" sz="1600" b="1" dirty="0" err="1"/>
              <a:t>Results</a:t>
            </a:r>
            <a:r>
              <a:rPr lang="it-IT" sz="1600" b="1" dirty="0"/>
              <a:t> from a </a:t>
            </a:r>
            <a:r>
              <a:rPr lang="it-IT" sz="1600" b="1" dirty="0" err="1"/>
              <a:t>planned</a:t>
            </a:r>
            <a:r>
              <a:rPr lang="it-IT" sz="1600" b="1" dirty="0"/>
              <a:t> interim </a:t>
            </a:r>
            <a:r>
              <a:rPr lang="it-IT" sz="1600" b="1" dirty="0" err="1"/>
              <a:t>analysis</a:t>
            </a:r>
            <a:r>
              <a:rPr lang="it-IT" sz="1600" b="1" dirty="0"/>
              <a:t> of a </a:t>
            </a:r>
            <a:r>
              <a:rPr lang="it-IT" sz="1600" b="1" dirty="0" err="1"/>
              <a:t>phase</a:t>
            </a:r>
            <a:r>
              <a:rPr lang="it-IT" sz="1600" b="1" dirty="0"/>
              <a:t> 2 </a:t>
            </a:r>
            <a:r>
              <a:rPr lang="it-IT" sz="1600" b="1" dirty="0" err="1"/>
              <a:t>clinical</a:t>
            </a:r>
            <a:r>
              <a:rPr lang="it-IT" sz="1600" b="1" dirty="0"/>
              <a:t> trial</a:t>
            </a:r>
          </a:p>
        </p:txBody>
      </p:sp>
      <p:sp>
        <p:nvSpPr>
          <p:cNvPr id="4" name="Rettangolo 3">
            <a:extLst>
              <a:ext uri="{FF2B5EF4-FFF2-40B4-BE49-F238E27FC236}">
                <a16:creationId xmlns:a16="http://schemas.microsoft.com/office/drawing/2014/main" id="{7BA6D0F3-E3EA-1344-96EF-764213136E39}"/>
              </a:ext>
            </a:extLst>
          </p:cNvPr>
          <p:cNvSpPr/>
          <p:nvPr/>
        </p:nvSpPr>
        <p:spPr>
          <a:xfrm>
            <a:off x="2252869" y="1100221"/>
            <a:ext cx="9395792" cy="4201150"/>
          </a:xfrm>
          <a:prstGeom prst="rect">
            <a:avLst/>
          </a:prstGeom>
        </p:spPr>
        <p:txBody>
          <a:bodyPr wrap="square">
            <a:spAutoFit/>
          </a:bodyPr>
          <a:lstStyle/>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Analisi </a:t>
            </a:r>
            <a:r>
              <a:rPr lang="it-IT" sz="1200" i="1" dirty="0">
                <a:latin typeface="Arial" panose="020B0604020202020204" pitchFamily="34" charset="0"/>
                <a:cs typeface="Arial" panose="020B0604020202020204" pitchFamily="34" charset="0"/>
                <a:sym typeface="Wingdings" pitchFamily="2" charset="2"/>
              </a:rPr>
              <a:t>ad interim </a:t>
            </a:r>
            <a:r>
              <a:rPr lang="it-IT" sz="1200" dirty="0">
                <a:latin typeface="Arial" panose="020B0604020202020204" pitchFamily="34" charset="0"/>
                <a:cs typeface="Arial" panose="020B0604020202020204" pitchFamily="34" charset="0"/>
                <a:sym typeface="Wingdings" pitchFamily="2" charset="2"/>
              </a:rPr>
              <a:t>di un trial di fase II su </a:t>
            </a:r>
            <a:r>
              <a:rPr lang="it-IT" sz="1200" dirty="0" err="1">
                <a:latin typeface="Arial" panose="020B0604020202020204" pitchFamily="34" charset="0"/>
                <a:cs typeface="Arial" panose="020B0604020202020204" pitchFamily="34" charset="0"/>
                <a:sym typeface="Wingdings" pitchFamily="2" charset="2"/>
              </a:rPr>
              <a:t>olutasidenib</a:t>
            </a:r>
            <a:r>
              <a:rPr lang="it-IT" sz="1200" dirty="0">
                <a:latin typeface="Arial" panose="020B0604020202020204" pitchFamily="34" charset="0"/>
                <a:cs typeface="Arial" panose="020B0604020202020204" pitchFamily="34" charset="0"/>
                <a:sym typeface="Wingdings" pitchFamily="2" charset="2"/>
              </a:rPr>
              <a:t> (150 mg 2 volte/die), un inibitore di IDH1 mutato, in </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 AML con mutazione </a:t>
            </a:r>
            <a:br>
              <a:rPr lang="it-IT" sz="1200" dirty="0">
                <a:latin typeface="Arial" panose="020B0604020202020204" pitchFamily="34" charset="0"/>
                <a:cs typeface="Arial" panose="020B0604020202020204" pitchFamily="34" charset="0"/>
                <a:sym typeface="Wingdings" pitchFamily="2" charset="2"/>
              </a:rPr>
            </a:br>
            <a:r>
              <a:rPr lang="it-IT" sz="1200" dirty="0">
                <a:latin typeface="Arial" panose="020B0604020202020204" pitchFamily="34" charset="0"/>
                <a:cs typeface="Arial" panose="020B0604020202020204" pitchFamily="34" charset="0"/>
                <a:sym typeface="Wingdings" pitchFamily="2" charset="2"/>
              </a:rPr>
              <a:t>di </a:t>
            </a:r>
            <a:r>
              <a:rPr lang="it-IT" sz="1200" i="1" dirty="0">
                <a:latin typeface="Arial" panose="020B0604020202020204" pitchFamily="34" charset="0"/>
                <a:cs typeface="Arial" panose="020B0604020202020204" pitchFamily="34" charset="0"/>
                <a:sym typeface="Wingdings" pitchFamily="2" charset="2"/>
              </a:rPr>
              <a:t>IDH1</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153 pazienti: 43 in trattamento, 110 (72%) hanno interrotto per progressione (31%), morte (10%), </a:t>
            </a: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(14%), trapianto (8%) </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DOT 5,5 mesi (4,4–8,7)</a:t>
            </a:r>
            <a:br>
              <a:rPr lang="it-IT" sz="1200" dirty="0">
                <a:latin typeface="Arial" panose="020B0604020202020204" pitchFamily="34" charset="0"/>
                <a:cs typeface="Arial" panose="020B0604020202020204" pitchFamily="34" charset="0"/>
                <a:sym typeface="Wingdings" pitchFamily="2" charset="2"/>
              </a:rPr>
            </a:b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ORR 46%, durata dell’ORR 11,7 mesi</a:t>
            </a:r>
          </a:p>
          <a:p>
            <a:pPr marL="285750" indent="-285750">
              <a:spcBef>
                <a:spcPts val="9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CR-</a:t>
            </a:r>
            <a:r>
              <a:rPr lang="it-IT" sz="1200" b="1" dirty="0" err="1">
                <a:latin typeface="Arial" panose="020B0604020202020204" pitchFamily="34" charset="0"/>
                <a:cs typeface="Arial" panose="020B0604020202020204" pitchFamily="34" charset="0"/>
                <a:sym typeface="Wingdings" pitchFamily="2" charset="2"/>
              </a:rPr>
              <a:t>CRh</a:t>
            </a:r>
            <a:r>
              <a:rPr lang="it-IT" sz="1200" b="1" dirty="0">
                <a:latin typeface="Arial" panose="020B0604020202020204" pitchFamily="34" charset="0"/>
                <a:cs typeface="Arial" panose="020B0604020202020204" pitchFamily="34" charset="0"/>
                <a:sym typeface="Wingdings" pitchFamily="2" charset="2"/>
              </a:rPr>
              <a:t> 33%, durata mediana di </a:t>
            </a:r>
            <a:r>
              <a:rPr lang="it-IT" sz="1200" b="1" dirty="0" err="1">
                <a:latin typeface="Arial" panose="020B0604020202020204" pitchFamily="34" charset="0"/>
                <a:cs typeface="Arial" panose="020B0604020202020204" pitchFamily="34" charset="0"/>
                <a:sym typeface="Wingdings" pitchFamily="2" charset="2"/>
              </a:rPr>
              <a:t>CR+CRh</a:t>
            </a:r>
            <a:r>
              <a:rPr lang="it-IT" sz="1200" b="1" dirty="0">
                <a:latin typeface="Arial" panose="020B0604020202020204" pitchFamily="34" charset="0"/>
                <a:cs typeface="Arial" panose="020B0604020202020204" pitchFamily="34" charset="0"/>
                <a:sym typeface="Wingdings" pitchFamily="2" charset="2"/>
              </a:rPr>
              <a:t> non raggiunta</a:t>
            </a:r>
          </a:p>
          <a:p>
            <a:pPr marL="285750" indent="-285750">
              <a:spcBef>
                <a:spcPts val="9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Indipendenza trasfusionale </a:t>
            </a:r>
            <a:r>
              <a:rPr lang="it-IT" sz="1200" dirty="0">
                <a:latin typeface="Arial" panose="020B0604020202020204" pitchFamily="34" charset="0"/>
                <a:cs typeface="Arial" panose="020B0604020202020204" pitchFamily="34" charset="0"/>
                <a:sym typeface="Wingdings" pitchFamily="2" charset="2"/>
              </a:rPr>
              <a:t>di piastrine nel 100% dei pazienti rispondenti e di emazie nell'83% dei pazienti rispondenti</a:t>
            </a:r>
            <a:r>
              <a:rPr lang="it-IT" sz="1200" b="1" dirty="0">
                <a:latin typeface="Arial" panose="020B0604020202020204" pitchFamily="34" charset="0"/>
                <a:cs typeface="Arial" panose="020B0604020202020204" pitchFamily="34" charset="0"/>
                <a:sym typeface="Wingdings" pitchFamily="2" charset="2"/>
              </a:rPr>
              <a:t>, </a:t>
            </a:r>
            <a:br>
              <a:rPr lang="it-IT" sz="1200" b="1" dirty="0">
                <a:latin typeface="Arial" panose="020B0604020202020204" pitchFamily="34" charset="0"/>
                <a:cs typeface="Arial" panose="020B0604020202020204" pitchFamily="34" charset="0"/>
                <a:sym typeface="Wingdings" pitchFamily="2" charset="2"/>
              </a:rPr>
            </a:br>
            <a:r>
              <a:rPr lang="it-IT" sz="1200" b="1" dirty="0">
                <a:latin typeface="Arial" panose="020B0604020202020204" pitchFamily="34" charset="0"/>
                <a:cs typeface="Arial" panose="020B0604020202020204" pitchFamily="34" charset="0"/>
                <a:sym typeface="Wingdings" pitchFamily="2" charset="2"/>
              </a:rPr>
              <a:t>nei pazienti non rispondenti del 56 e del 50% rispettivamente </a:t>
            </a:r>
            <a:br>
              <a:rPr lang="it-IT" sz="1200" b="1" dirty="0">
                <a:latin typeface="Arial" panose="020B0604020202020204" pitchFamily="34" charset="0"/>
                <a:cs typeface="Arial" panose="020B0604020202020204" pitchFamily="34" charset="0"/>
                <a:sym typeface="Wingdings" pitchFamily="2" charset="2"/>
              </a:rPr>
            </a:b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OS mediana 10,5 mesi </a:t>
            </a:r>
          </a:p>
          <a:p>
            <a:pPr marL="285750" indent="-285750">
              <a:spcBef>
                <a:spcPts val="9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OS mediana dei pazienti in CR-</a:t>
            </a:r>
            <a:r>
              <a:rPr lang="it-IT" sz="1200" b="1" dirty="0" err="1">
                <a:latin typeface="Arial" panose="020B0604020202020204" pitchFamily="34" charset="0"/>
                <a:cs typeface="Arial" panose="020B0604020202020204" pitchFamily="34" charset="0"/>
                <a:sym typeface="Wingdings" pitchFamily="2" charset="2"/>
              </a:rPr>
              <a:t>CRh</a:t>
            </a:r>
            <a:r>
              <a:rPr lang="it-IT" sz="1200" b="1" dirty="0">
                <a:latin typeface="Arial" panose="020B0604020202020204" pitchFamily="34" charset="0"/>
                <a:cs typeface="Arial" panose="020B0604020202020204" pitchFamily="34" charset="0"/>
                <a:sym typeface="Wingdings" pitchFamily="2" charset="2"/>
              </a:rPr>
              <a:t> non raggiunta</a:t>
            </a:r>
            <a:br>
              <a:rPr lang="it-IT" sz="1200" b="1" dirty="0">
                <a:latin typeface="Arial" panose="020B0604020202020204" pitchFamily="34" charset="0"/>
                <a:cs typeface="Arial" panose="020B0604020202020204" pitchFamily="34" charset="0"/>
                <a:sym typeface="Wingdings" pitchFamily="2" charset="2"/>
              </a:rPr>
            </a:br>
            <a:endParaRPr lang="it-IT" sz="1200" b="1"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in &gt;25% dei pazienti: nausea (38%), stipsi (25%), leucocitosi (25%) </a:t>
            </a: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in &gt;10% dei pazienti: neutropenia febbrile 20%, anemia 19%, </a:t>
            </a:r>
            <a:r>
              <a:rPr lang="it-IT" sz="1200" dirty="0" err="1">
                <a:latin typeface="Arial" panose="020B0604020202020204" pitchFamily="34" charset="0"/>
                <a:cs typeface="Arial" panose="020B0604020202020204" pitchFamily="34" charset="0"/>
                <a:sym typeface="Wingdings" pitchFamily="2" charset="2"/>
              </a:rPr>
              <a:t>piastrinopenia</a:t>
            </a:r>
            <a:r>
              <a:rPr lang="it-IT" sz="1200" dirty="0">
                <a:latin typeface="Arial" panose="020B0604020202020204" pitchFamily="34" charset="0"/>
                <a:cs typeface="Arial" panose="020B0604020202020204" pitchFamily="34" charset="0"/>
                <a:sym typeface="Wingdings" pitchFamily="2" charset="2"/>
              </a:rPr>
              <a:t> 16%</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Sindrome da differenziazione 14%</a:t>
            </a:r>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cxnSp>
        <p:nvCxnSpPr>
          <p:cNvPr id="17" name="Connettore 1 16">
            <a:extLst>
              <a:ext uri="{FF2B5EF4-FFF2-40B4-BE49-F238E27FC236}">
                <a16:creationId xmlns:a16="http://schemas.microsoft.com/office/drawing/2014/main" id="{A6AB20FB-32F9-8344-8DB8-9AD2923ABBB4}"/>
              </a:ext>
            </a:extLst>
          </p:cNvPr>
          <p:cNvCxnSpPr>
            <a:cxnSpLocks/>
          </p:cNvCxnSpPr>
          <p:nvPr/>
        </p:nvCxnSpPr>
        <p:spPr>
          <a:xfrm>
            <a:off x="2252763" y="2250420"/>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9F23E59C-1ABB-F44F-80DA-B5C0668D20C5}"/>
              </a:ext>
            </a:extLst>
          </p:cNvPr>
          <p:cNvSpPr/>
          <p:nvPr/>
        </p:nvSpPr>
        <p:spPr>
          <a:xfrm>
            <a:off x="9573911" y="6627168"/>
            <a:ext cx="261808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a:latin typeface="Arial" panose="020B0604020202020204" pitchFamily="34" charset="0"/>
                <a:cs typeface="Arial" panose="020B0604020202020204" pitchFamily="34" charset="0"/>
                <a:hlinkClick r:id="rId3"/>
              </a:rPr>
              <a:t>de Button </a:t>
            </a:r>
            <a:r>
              <a:rPr lang="it-IT" sz="800" i="1" dirty="0" err="1">
                <a:latin typeface="Arial" panose="020B0604020202020204" pitchFamily="34" charset="0"/>
                <a:cs typeface="Arial" panose="020B0604020202020204" pitchFamily="34" charset="0"/>
                <a:hlinkClick r:id="rId3"/>
              </a:rPr>
              <a:t>S</a:t>
            </a:r>
            <a:r>
              <a:rPr lang="it-IT" sz="800" i="1" dirty="0">
                <a:latin typeface="Arial" panose="020B0604020202020204" pitchFamily="34" charset="0"/>
                <a:cs typeface="Arial" panose="020B0604020202020204" pitchFamily="34" charset="0"/>
                <a:hlinkClick r:id="rId3"/>
              </a:rPr>
              <a:t>,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S138</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ED0CBC24-2275-B84B-ACE6-A828C2A16D90}"/>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DOT: </a:t>
            </a:r>
            <a:r>
              <a:rPr lang="it-IT" sz="800" i="1" dirty="0" err="1">
                <a:latin typeface="Arial" panose="020B0604020202020204" pitchFamily="34" charset="0"/>
                <a:cs typeface="Arial" panose="020B0604020202020204" pitchFamily="34" charset="0"/>
              </a:rPr>
              <a:t>duration</a:t>
            </a:r>
            <a:r>
              <a:rPr lang="it-IT" sz="800" i="1" dirty="0">
                <a:latin typeface="Arial" panose="020B0604020202020204" pitchFamily="34" charset="0"/>
                <a:cs typeface="Arial" panose="020B0604020202020204" pitchFamily="34" charset="0"/>
              </a:rPr>
              <a:t> of treatment; ORR: </a:t>
            </a:r>
            <a:r>
              <a:rPr lang="it-IT" sz="800" i="1" dirty="0" err="1">
                <a:latin typeface="Arial" panose="020B0604020202020204" pitchFamily="34" charset="0"/>
                <a:cs typeface="Arial" panose="020B0604020202020204" pitchFamily="34" charset="0"/>
              </a:rPr>
              <a:t>overall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response</a:t>
            </a:r>
            <a:r>
              <a:rPr lang="it-IT" sz="800" i="1" dirty="0">
                <a:latin typeface="Arial" panose="020B0604020202020204" pitchFamily="34" charset="0"/>
                <a:cs typeface="Arial" panose="020B0604020202020204" pitchFamily="34" charset="0"/>
              </a:rPr>
              <a:t> rate; </a:t>
            </a:r>
            <a:r>
              <a:rPr lang="it-IT" sz="800" i="1" dirty="0" err="1">
                <a:latin typeface="Arial" panose="020B0604020202020204" pitchFamily="34" charset="0"/>
                <a:cs typeface="Arial" panose="020B0604020202020204" pitchFamily="34" charset="0"/>
              </a:rPr>
              <a:t>CRh</a:t>
            </a:r>
            <a:r>
              <a:rPr lang="it-IT" sz="800" i="1" dirty="0">
                <a:latin typeface="Arial" panose="020B0604020202020204" pitchFamily="34" charset="0"/>
                <a:cs typeface="Arial" panose="020B0604020202020204" pitchFamily="34" charset="0"/>
              </a:rPr>
              <a:t>; complete </a:t>
            </a:r>
            <a:r>
              <a:rPr lang="it-IT" sz="800" i="1" dirty="0" err="1">
                <a:latin typeface="Arial" panose="020B0604020202020204" pitchFamily="34" charset="0"/>
                <a:cs typeface="Arial" panose="020B0604020202020204" pitchFamily="34" charset="0"/>
              </a:rPr>
              <a:t>remission</a:t>
            </a:r>
            <a:r>
              <a:rPr lang="it-IT" sz="800" i="1" dirty="0">
                <a:latin typeface="Arial" panose="020B0604020202020204" pitchFamily="34" charset="0"/>
                <a:cs typeface="Arial" panose="020B0604020202020204" pitchFamily="34" charset="0"/>
              </a:rPr>
              <a:t> with </a:t>
            </a:r>
            <a:r>
              <a:rPr lang="it-IT" sz="800" i="1" dirty="0" err="1">
                <a:latin typeface="Arial" panose="020B0604020202020204" pitchFamily="34" charset="0"/>
                <a:cs typeface="Arial" panose="020B0604020202020204" pitchFamily="34" charset="0"/>
              </a:rPr>
              <a:t>partial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hematologic</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recovery</a:t>
            </a:r>
            <a:endParaRPr lang="it-IT" sz="800" i="1" dirty="0">
              <a:latin typeface="Arial" panose="020B0604020202020204" pitchFamily="34" charset="0"/>
              <a:cs typeface="Arial" panose="020B0604020202020204" pitchFamily="34" charset="0"/>
            </a:endParaRPr>
          </a:p>
        </p:txBody>
      </p:sp>
      <p:cxnSp>
        <p:nvCxnSpPr>
          <p:cNvPr id="20" name="Connettore 1 19">
            <a:extLst>
              <a:ext uri="{FF2B5EF4-FFF2-40B4-BE49-F238E27FC236}">
                <a16:creationId xmlns:a16="http://schemas.microsoft.com/office/drawing/2014/main" id="{BB47EC77-C1A4-0545-910E-F59A871CAAE7}"/>
              </a:ext>
            </a:extLst>
          </p:cNvPr>
          <p:cNvCxnSpPr>
            <a:cxnSpLocks/>
          </p:cNvCxnSpPr>
          <p:nvPr/>
        </p:nvCxnSpPr>
        <p:spPr>
          <a:xfrm>
            <a:off x="2252763" y="3514936"/>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C0CA92D0-F46B-7F4A-B20E-FB55C005873A}"/>
              </a:ext>
            </a:extLst>
          </p:cNvPr>
          <p:cNvCxnSpPr>
            <a:cxnSpLocks/>
          </p:cNvCxnSpPr>
          <p:nvPr/>
        </p:nvCxnSpPr>
        <p:spPr>
          <a:xfrm>
            <a:off x="2295152" y="5335935"/>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BD3D10D3-645C-424E-B1A1-C8C864ECF8EF}"/>
              </a:ext>
            </a:extLst>
          </p:cNvPr>
          <p:cNvCxnSpPr>
            <a:cxnSpLocks/>
          </p:cNvCxnSpPr>
          <p:nvPr/>
        </p:nvCxnSpPr>
        <p:spPr>
          <a:xfrm>
            <a:off x="2252763" y="4291066"/>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16:creationId xmlns:a16="http://schemas.microsoft.com/office/drawing/2014/main" id="{25DA52D0-E4C8-C64C-814D-41E68CBCF747}"/>
              </a:ext>
            </a:extLst>
          </p:cNvPr>
          <p:cNvCxnSpPr>
            <a:cxnSpLocks/>
          </p:cNvCxnSpPr>
          <p:nvPr/>
        </p:nvCxnSpPr>
        <p:spPr>
          <a:xfrm>
            <a:off x="2252764" y="1018357"/>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62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a:t>A </a:t>
            </a:r>
            <a:r>
              <a:rPr lang="it-IT" sz="1600" b="1" dirty="0" err="1"/>
              <a:t>phase</a:t>
            </a:r>
            <a:r>
              <a:rPr lang="it-IT" sz="1600" b="1" dirty="0"/>
              <a:t> IB/II </a:t>
            </a:r>
            <a:r>
              <a:rPr lang="it-IT" sz="1600" b="1" dirty="0" err="1"/>
              <a:t>study</a:t>
            </a:r>
            <a:r>
              <a:rPr lang="it-IT" sz="1600" b="1" dirty="0"/>
              <a:t> of </a:t>
            </a:r>
            <a:r>
              <a:rPr lang="it-IT" sz="1600" b="1" dirty="0" err="1"/>
              <a:t>ivosidenib</a:t>
            </a:r>
            <a:r>
              <a:rPr lang="it-IT" sz="1600" b="1" dirty="0"/>
              <a:t> with </a:t>
            </a:r>
            <a:r>
              <a:rPr lang="it-IT" sz="1600" b="1" dirty="0" err="1"/>
              <a:t>venetoclax</a:t>
            </a:r>
            <a:r>
              <a:rPr lang="it-IT" sz="1600" b="1" dirty="0"/>
              <a:t> +/- </a:t>
            </a:r>
            <a:r>
              <a:rPr lang="it-IT" sz="1600" b="1" dirty="0" err="1"/>
              <a:t>azacitidine</a:t>
            </a:r>
            <a:r>
              <a:rPr lang="it-IT" sz="1600" b="1" dirty="0"/>
              <a:t> in </a:t>
            </a:r>
            <a:r>
              <a:rPr lang="it-IT" sz="1600" b="1" i="1" dirty="0"/>
              <a:t>IDH1</a:t>
            </a:r>
            <a:r>
              <a:rPr lang="it-IT" sz="1600" b="1" dirty="0"/>
              <a:t>-mutated </a:t>
            </a:r>
            <a:r>
              <a:rPr lang="it-IT" sz="1600" b="1" dirty="0" err="1"/>
              <a:t>myeloid</a:t>
            </a:r>
            <a:r>
              <a:rPr lang="it-IT" sz="1600" b="1" dirty="0"/>
              <a:t> </a:t>
            </a:r>
            <a:r>
              <a:rPr lang="it-IT" sz="1600" b="1" dirty="0" err="1"/>
              <a:t>malignancies</a:t>
            </a:r>
            <a:endParaRPr lang="it-IT" sz="1600" b="1" dirty="0"/>
          </a:p>
        </p:txBody>
      </p:sp>
      <p:sp>
        <p:nvSpPr>
          <p:cNvPr id="4" name="Rettangolo 3">
            <a:extLst>
              <a:ext uri="{FF2B5EF4-FFF2-40B4-BE49-F238E27FC236}">
                <a16:creationId xmlns:a16="http://schemas.microsoft.com/office/drawing/2014/main" id="{7BA6D0F3-E3EA-1344-96EF-764213136E39}"/>
              </a:ext>
            </a:extLst>
          </p:cNvPr>
          <p:cNvSpPr/>
          <p:nvPr/>
        </p:nvSpPr>
        <p:spPr>
          <a:xfrm>
            <a:off x="2252869" y="1097825"/>
            <a:ext cx="9395792" cy="2308324"/>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Criteri di inclusione: 18 anni, MDS, AML </a:t>
            </a:r>
            <a:r>
              <a:rPr lang="it-IT" sz="1200" i="1" dirty="0">
                <a:latin typeface="Arial" panose="020B0604020202020204" pitchFamily="34" charset="0"/>
                <a:cs typeface="Arial" panose="020B0604020202020204" pitchFamily="34" charset="0"/>
                <a:sym typeface="Wingdings" pitchFamily="2" charset="2"/>
              </a:rPr>
              <a:t>de novo</a:t>
            </a:r>
            <a:r>
              <a:rPr lang="it-IT" sz="1200" dirty="0">
                <a:latin typeface="Arial" panose="020B0604020202020204" pitchFamily="34" charset="0"/>
                <a:cs typeface="Arial" panose="020B0604020202020204" pitchFamily="34" charset="0"/>
                <a:sym typeface="Wingdings" pitchFamily="2" charset="2"/>
              </a:rPr>
              <a:t>, </a:t>
            </a:r>
            <a:r>
              <a:rPr lang="it-IT" sz="1200" dirty="0" err="1">
                <a:latin typeface="Arial" panose="020B0604020202020204" pitchFamily="34" charset="0"/>
                <a:cs typeface="Arial" panose="020B0604020202020204" pitchFamily="34" charset="0"/>
                <a:sym typeface="Wingdings" pitchFamily="2" charset="2"/>
              </a:rPr>
              <a:t>s</a:t>
            </a:r>
            <a:r>
              <a:rPr lang="it-IT" sz="1200" dirty="0">
                <a:latin typeface="Arial" panose="020B0604020202020204" pitchFamily="34" charset="0"/>
                <a:cs typeface="Arial" panose="020B0604020202020204" pitchFamily="34" charset="0"/>
                <a:sym typeface="Wingdings" pitchFamily="2" charset="2"/>
              </a:rPr>
              <a:t>-AML, </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 AML</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Criteri di esclusione: precedente trattamento con </a:t>
            </a:r>
            <a:r>
              <a:rPr lang="it-IT" sz="1200" dirty="0" err="1">
                <a:latin typeface="Arial" panose="020B0604020202020204" pitchFamily="34" charset="0"/>
                <a:cs typeface="Arial" panose="020B0604020202020204" pitchFamily="34" charset="0"/>
                <a:sym typeface="Wingdings" pitchFamily="2" charset="2"/>
              </a:rPr>
              <a:t>ivosidenib</a:t>
            </a:r>
            <a:r>
              <a:rPr lang="it-IT" sz="1200" dirty="0">
                <a:latin typeface="Arial" panose="020B0604020202020204" pitchFamily="34" charset="0"/>
                <a:cs typeface="Arial" panose="020B0604020202020204" pitchFamily="34" charset="0"/>
                <a:sym typeface="Wingdings" pitchFamily="2" charset="2"/>
              </a:rPr>
              <a:t> o </a:t>
            </a:r>
            <a:r>
              <a:rPr lang="it-IT" sz="1200" dirty="0" err="1">
                <a:latin typeface="Arial" panose="020B0604020202020204" pitchFamily="34" charset="0"/>
                <a:cs typeface="Arial" panose="020B0604020202020204" pitchFamily="34" charset="0"/>
                <a:sym typeface="Wingdings" pitchFamily="2" charset="2"/>
              </a:rPr>
              <a:t>venetoclax</a:t>
            </a: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Tre livelli di dose: DL1 (IVO + VEN 400), DL2 (IVO + VEN 800), DL3 (IVO + VEN 400 + AZA)</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Obiettivi primari: sicurezza e tollerabilità, risposta globale</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21 pazienti (84%) con AML, 4 con MDS </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Età mediana 67 anni (44–84)</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IDH1 </a:t>
            </a:r>
            <a:r>
              <a:rPr lang="it-IT" sz="1200" i="1" dirty="0" err="1">
                <a:latin typeface="Arial" panose="020B0604020202020204" pitchFamily="34" charset="0"/>
                <a:cs typeface="Arial" panose="020B0604020202020204" pitchFamily="34" charset="0"/>
                <a:sym typeface="Wingdings" pitchFamily="2" charset="2"/>
              </a:rPr>
              <a:t>allelic</a:t>
            </a:r>
            <a:r>
              <a:rPr lang="it-IT" sz="1200" i="1" dirty="0">
                <a:latin typeface="Arial" panose="020B0604020202020204" pitchFamily="34" charset="0"/>
                <a:cs typeface="Arial" panose="020B0604020202020204" pitchFamily="34" charset="0"/>
                <a:sym typeface="Wingdings" pitchFamily="2" charset="2"/>
              </a:rPr>
              <a:t> </a:t>
            </a:r>
            <a:r>
              <a:rPr lang="it-IT" sz="1200" i="1" dirty="0" err="1">
                <a:latin typeface="Arial" panose="020B0604020202020204" pitchFamily="34" charset="0"/>
                <a:cs typeface="Arial" panose="020B0604020202020204" pitchFamily="34" charset="0"/>
                <a:sym typeface="Wingdings" pitchFamily="2" charset="2"/>
              </a:rPr>
              <a:t>burden</a:t>
            </a:r>
            <a:r>
              <a:rPr lang="it-IT" sz="1200" i="1" dirty="0">
                <a:latin typeface="Arial" panose="020B0604020202020204" pitchFamily="34" charset="0"/>
                <a:cs typeface="Arial" panose="020B0604020202020204" pitchFamily="34" charset="0"/>
                <a:sym typeface="Wingdings" pitchFamily="2" charset="2"/>
              </a:rPr>
              <a:t> </a:t>
            </a:r>
            <a:r>
              <a:rPr lang="it-IT" sz="1200" dirty="0">
                <a:latin typeface="Arial" panose="020B0604020202020204" pitchFamily="34" charset="0"/>
                <a:cs typeface="Arial" panose="020B0604020202020204" pitchFamily="34" charset="0"/>
                <a:sym typeface="Wingdings" pitchFamily="2" charset="2"/>
              </a:rPr>
              <a:t>mediano all’arruolamento 22,7% (</a:t>
            </a:r>
            <a:r>
              <a:rPr lang="it-IT" sz="1200" i="1" dirty="0" err="1">
                <a:latin typeface="Arial" panose="020B0604020202020204" pitchFamily="34" charset="0"/>
                <a:cs typeface="Arial" panose="020B0604020202020204" pitchFamily="34" charset="0"/>
                <a:sym typeface="Wingdings" pitchFamily="2" charset="2"/>
              </a:rPr>
              <a:t>range</a:t>
            </a:r>
            <a:r>
              <a:rPr lang="it-IT" sz="1200" dirty="0">
                <a:latin typeface="Arial" panose="020B0604020202020204" pitchFamily="34" charset="0"/>
                <a:cs typeface="Arial" panose="020B0604020202020204" pitchFamily="34" charset="0"/>
                <a:sym typeface="Wingdings" pitchFamily="2" charset="2"/>
              </a:rPr>
              <a:t> 5,1– 47,8%)</a:t>
            </a:r>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graphicFrame>
        <p:nvGraphicFramePr>
          <p:cNvPr id="12" name="Tabella 11">
            <a:extLst>
              <a:ext uri="{FF2B5EF4-FFF2-40B4-BE49-F238E27FC236}">
                <a16:creationId xmlns:a16="http://schemas.microsoft.com/office/drawing/2014/main" id="{5A3D7B60-03EF-3D44-B9E1-2C181476FFF8}"/>
              </a:ext>
            </a:extLst>
          </p:cNvPr>
          <p:cNvGraphicFramePr>
            <a:graphicFrameLocks noGrp="1"/>
          </p:cNvGraphicFramePr>
          <p:nvPr>
            <p:extLst>
              <p:ext uri="{D42A27DB-BD31-4B8C-83A1-F6EECF244321}">
                <p14:modId xmlns:p14="http://schemas.microsoft.com/office/powerpoint/2010/main" val="2307249244"/>
              </p:ext>
            </p:extLst>
          </p:nvPr>
        </p:nvGraphicFramePr>
        <p:xfrm>
          <a:off x="3817492" y="4014591"/>
          <a:ext cx="6342063" cy="1660470"/>
        </p:xfrm>
        <a:graphic>
          <a:graphicData uri="http://schemas.openxmlformats.org/drawingml/2006/table">
            <a:tbl>
              <a:tblPr firstRow="1" bandRow="1">
                <a:tableStyleId>{5C22544A-7EE6-4342-B048-85BDC9FD1C3A}</a:tableStyleId>
              </a:tblPr>
              <a:tblGrid>
                <a:gridCol w="1843405">
                  <a:extLst>
                    <a:ext uri="{9D8B030D-6E8A-4147-A177-3AD203B41FA5}">
                      <a16:colId xmlns:a16="http://schemas.microsoft.com/office/drawing/2014/main" val="20000"/>
                    </a:ext>
                  </a:extLst>
                </a:gridCol>
                <a:gridCol w="838518">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1084580">
                  <a:extLst>
                    <a:ext uri="{9D8B030D-6E8A-4147-A177-3AD203B41FA5}">
                      <a16:colId xmlns:a16="http://schemas.microsoft.com/office/drawing/2014/main" val="20003"/>
                    </a:ext>
                  </a:extLst>
                </a:gridCol>
                <a:gridCol w="1490980">
                  <a:extLst>
                    <a:ext uri="{9D8B030D-6E8A-4147-A177-3AD203B41FA5}">
                      <a16:colId xmlns:a16="http://schemas.microsoft.com/office/drawing/2014/main" val="20004"/>
                    </a:ext>
                  </a:extLst>
                </a:gridCol>
              </a:tblGrid>
              <a:tr h="663009">
                <a:tc>
                  <a:txBody>
                    <a:bodyPr/>
                    <a:lstStyle/>
                    <a:p>
                      <a:endParaRPr lang="it-IT" sz="1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=25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a:latin typeface="Arial" panose="020B0604020202020204" pitchFamily="34" charset="0"/>
                          <a:cs typeface="Arial" panose="020B0604020202020204" pitchFamily="34" charset="0"/>
                        </a:rPr>
                        <a:t>DL1</a:t>
                      </a:r>
                    </a:p>
                    <a:p>
                      <a:pPr algn="ctr"/>
                      <a:r>
                        <a:rPr lang="it-IT" sz="1000" dirty="0">
                          <a:latin typeface="Arial" panose="020B0604020202020204" pitchFamily="34" charset="0"/>
                          <a:cs typeface="Arial" panose="020B0604020202020204" pitchFamily="34" charset="0"/>
                          <a:sym typeface="Wingdings" pitchFamily="2" charset="2"/>
                        </a:rPr>
                        <a:t>IVO + VEN 400</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a:latin typeface="Arial" panose="020B0604020202020204" pitchFamily="34" charset="0"/>
                          <a:cs typeface="Arial" panose="020B0604020202020204" pitchFamily="34" charset="0"/>
                        </a:rPr>
                        <a:t>DL2</a:t>
                      </a:r>
                    </a:p>
                    <a:p>
                      <a:pPr algn="ctr"/>
                      <a:r>
                        <a:rPr lang="it-IT" sz="1000" dirty="0">
                          <a:latin typeface="Arial" panose="020B0604020202020204" pitchFamily="34" charset="0"/>
                          <a:cs typeface="Arial" panose="020B0604020202020204" pitchFamily="34" charset="0"/>
                          <a:sym typeface="Wingdings" pitchFamily="2" charset="2"/>
                        </a:rPr>
                        <a:t>IVO + VEN 800</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a:latin typeface="Arial" panose="020B0604020202020204" pitchFamily="34" charset="0"/>
                          <a:cs typeface="Arial" panose="020B0604020202020204" pitchFamily="34" charset="0"/>
                        </a:rPr>
                        <a:t>DL3</a:t>
                      </a:r>
                    </a:p>
                    <a:p>
                      <a:pPr algn="ctr"/>
                      <a:r>
                        <a:rPr lang="it-IT" sz="1000" dirty="0">
                          <a:latin typeface="Arial" panose="020B0604020202020204" pitchFamily="34" charset="0"/>
                          <a:cs typeface="Arial" panose="020B0604020202020204" pitchFamily="34" charset="0"/>
                          <a:sym typeface="Wingdings" pitchFamily="2" charset="2"/>
                        </a:rPr>
                        <a:t>IVO + VEN 400 + AZA</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=13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296945">
                <a:tc>
                  <a:txBody>
                    <a:bodyPr/>
                    <a:lstStyle/>
                    <a:p>
                      <a:r>
                        <a:rPr lang="it-IT" sz="1000" b="1" dirty="0">
                          <a:latin typeface="Arial" panose="020B0604020202020204" pitchFamily="34" charset="0"/>
                          <a:cs typeface="Arial" panose="020B0604020202020204" pitchFamily="34" charset="0"/>
                        </a:rPr>
                        <a:t>Follow-up mediano</a:t>
                      </a:r>
                      <a:r>
                        <a:rPr lang="it-IT" sz="1000" b="1" baseline="0" dirty="0">
                          <a:latin typeface="Arial" panose="020B0604020202020204" pitchFamily="34" charset="0"/>
                          <a:cs typeface="Arial" panose="020B0604020202020204" pitchFamily="34" charset="0"/>
                        </a:rPr>
                        <a:t> in </a:t>
                      </a:r>
                      <a:r>
                        <a:rPr lang="it-IT" sz="1000" b="1" dirty="0">
                          <a:latin typeface="Arial" panose="020B0604020202020204" pitchFamily="34" charset="0"/>
                          <a:cs typeface="Arial" panose="020B0604020202020204" pitchFamily="34" charset="0"/>
                        </a:rPr>
                        <a:t>mesi</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16,1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03571">
                <a:tc>
                  <a:txBody>
                    <a:bodyPr/>
                    <a:lstStyle/>
                    <a:p>
                      <a:r>
                        <a:rPr lang="it-IT" sz="1000" b="1" dirty="0">
                          <a:latin typeface="Arial" panose="020B0604020202020204" pitchFamily="34" charset="0"/>
                          <a:cs typeface="Arial" panose="020B0604020202020204" pitchFamily="34" charset="0"/>
                        </a:rPr>
                        <a:t>ORR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92%</a:t>
                      </a:r>
                      <a:r>
                        <a:rPr lang="it-IT" sz="1000" baseline="0" dirty="0">
                          <a:latin typeface="Arial" panose="020B0604020202020204" pitchFamily="34" charset="0"/>
                          <a:cs typeface="Arial" panose="020B0604020202020204" pitchFamily="34" charset="0"/>
                        </a:rPr>
                        <a:t>  </a:t>
                      </a:r>
                    </a:p>
                    <a:p>
                      <a:pPr algn="ctr"/>
                      <a:r>
                        <a:rPr lang="it-IT" sz="1000" dirty="0">
                          <a:latin typeface="Arial" panose="020B0604020202020204" pitchFamily="34" charset="0"/>
                          <a:cs typeface="Arial" panose="020B0604020202020204" pitchFamily="34" charset="0"/>
                        </a:rPr>
                        <a:t>(84% </a:t>
                      </a:r>
                      <a:r>
                        <a:rPr lang="it-IT" sz="1000" dirty="0" err="1">
                          <a:latin typeface="Arial" panose="020B0604020202020204" pitchFamily="34" charset="0"/>
                          <a:cs typeface="Arial" panose="020B0604020202020204" pitchFamily="34" charset="0"/>
                        </a:rPr>
                        <a:t>CRc</a:t>
                      </a:r>
                      <a:r>
                        <a:rPr lang="it-IT" sz="1000" dirty="0">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45">
                <a:tc>
                  <a:txBody>
                    <a:bodyPr/>
                    <a:lstStyle/>
                    <a:p>
                      <a:r>
                        <a:rPr lang="it-IT" sz="1000" b="1" dirty="0">
                          <a:latin typeface="Arial" panose="020B0604020202020204" pitchFamily="34" charset="0"/>
                          <a:cs typeface="Arial" panose="020B0604020202020204" pitchFamily="34" charset="0"/>
                        </a:rPr>
                        <a:t>OS</a:t>
                      </a:r>
                      <a:r>
                        <a:rPr lang="it-IT" sz="1000" b="1" baseline="0" dirty="0">
                          <a:latin typeface="Arial" panose="020B0604020202020204" pitchFamily="34" charset="0"/>
                          <a:cs typeface="Arial" panose="020B0604020202020204" pitchFamily="34" charset="0"/>
                        </a:rPr>
                        <a:t> a un anno</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50%</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78%</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17" name="Rettangolo 16">
            <a:extLst>
              <a:ext uri="{FF2B5EF4-FFF2-40B4-BE49-F238E27FC236}">
                <a16:creationId xmlns:a16="http://schemas.microsoft.com/office/drawing/2014/main" id="{9765C686-8E0E-C349-84FA-07ECC4A8991B}"/>
              </a:ext>
            </a:extLst>
          </p:cNvPr>
          <p:cNvSpPr/>
          <p:nvPr/>
        </p:nvSpPr>
        <p:spPr>
          <a:xfrm>
            <a:off x="9525821" y="6627168"/>
            <a:ext cx="266617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Lachowiez</a:t>
            </a:r>
            <a:r>
              <a:rPr lang="it-IT" sz="800" i="1" dirty="0">
                <a:latin typeface="Arial" panose="020B0604020202020204" pitchFamily="34" charset="0"/>
                <a:cs typeface="Arial" panose="020B0604020202020204" pitchFamily="34" charset="0"/>
                <a:hlinkClick r:id="rId3"/>
              </a:rPr>
              <a:t> C,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S136</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ED12D8DB-82BE-E049-8B97-CB3A2632FCF9}"/>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IVO: </a:t>
            </a:r>
            <a:r>
              <a:rPr lang="it-IT" sz="800" i="1" dirty="0" err="1">
                <a:latin typeface="Arial" panose="020B0604020202020204" pitchFamily="34" charset="0"/>
                <a:cs typeface="Arial" panose="020B0604020202020204" pitchFamily="34" charset="0"/>
              </a:rPr>
              <a:t>ivosidenib</a:t>
            </a:r>
            <a:r>
              <a:rPr lang="it-IT" sz="800" i="1" dirty="0">
                <a:latin typeface="Arial" panose="020B0604020202020204" pitchFamily="34" charset="0"/>
                <a:cs typeface="Arial" panose="020B0604020202020204" pitchFamily="34" charset="0"/>
              </a:rPr>
              <a:t>; VEN: </a:t>
            </a:r>
            <a:r>
              <a:rPr lang="it-IT" sz="800" i="1" dirty="0" err="1">
                <a:latin typeface="Arial" panose="020B0604020202020204" pitchFamily="34" charset="0"/>
                <a:cs typeface="Arial" panose="020B0604020202020204" pitchFamily="34" charset="0"/>
              </a:rPr>
              <a:t>venetoclax</a:t>
            </a:r>
            <a:r>
              <a:rPr lang="it-IT" sz="800" i="1" dirty="0">
                <a:latin typeface="Arial" panose="020B0604020202020204" pitchFamily="34" charset="0"/>
                <a:cs typeface="Arial" panose="020B0604020202020204" pitchFamily="34" charset="0"/>
              </a:rPr>
              <a:t>; AZA: </a:t>
            </a:r>
            <a:r>
              <a:rPr lang="it-IT" sz="800" i="1" dirty="0" err="1">
                <a:latin typeface="Arial" panose="020B0604020202020204" pitchFamily="34" charset="0"/>
                <a:cs typeface="Arial" panose="020B0604020202020204" pitchFamily="34" charset="0"/>
              </a:rPr>
              <a:t>azacitadine</a:t>
            </a:r>
            <a:r>
              <a:rPr lang="it-IT" sz="800" i="1" dirty="0">
                <a:latin typeface="Arial" panose="020B0604020202020204" pitchFamily="34" charset="0"/>
                <a:cs typeface="Arial" panose="020B0604020202020204" pitchFamily="34" charset="0"/>
              </a:rPr>
              <a:t>; DL: dose </a:t>
            </a:r>
            <a:r>
              <a:rPr lang="it-IT" sz="800" i="1" dirty="0" err="1">
                <a:latin typeface="Arial" panose="020B0604020202020204" pitchFamily="34" charset="0"/>
                <a:cs typeface="Arial" panose="020B0604020202020204" pitchFamily="34" charset="0"/>
              </a:rPr>
              <a:t>level</a:t>
            </a:r>
            <a:endParaRPr lang="it-IT" sz="800" i="1" dirty="0">
              <a:latin typeface="Arial" panose="020B0604020202020204" pitchFamily="34" charset="0"/>
              <a:cs typeface="Arial" panose="020B0604020202020204" pitchFamily="34" charset="0"/>
            </a:endParaRPr>
          </a:p>
        </p:txBody>
      </p:sp>
      <p:cxnSp>
        <p:nvCxnSpPr>
          <p:cNvPr id="10" name="Connettore 1 9">
            <a:extLst>
              <a:ext uri="{FF2B5EF4-FFF2-40B4-BE49-F238E27FC236}">
                <a16:creationId xmlns:a16="http://schemas.microsoft.com/office/drawing/2014/main" id="{3C6EE2A4-330E-D14C-921B-3F8004B15D99}"/>
              </a:ext>
            </a:extLst>
          </p:cNvPr>
          <p:cNvCxnSpPr>
            <a:cxnSpLocks/>
          </p:cNvCxnSpPr>
          <p:nvPr/>
        </p:nvCxnSpPr>
        <p:spPr>
          <a:xfrm>
            <a:off x="2252763" y="3455508"/>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76BB42CE-EDC3-7141-A212-914F5BE50ACF}"/>
              </a:ext>
            </a:extLst>
          </p:cNvPr>
          <p:cNvCxnSpPr>
            <a:cxnSpLocks/>
          </p:cNvCxnSpPr>
          <p:nvPr/>
        </p:nvCxnSpPr>
        <p:spPr>
          <a:xfrm>
            <a:off x="2252763" y="1014903"/>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8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sp>
        <p:nvSpPr>
          <p:cNvPr id="30" name="Rettangolo con angoli arrotondati 29">
            <a:extLst>
              <a:ext uri="{FF2B5EF4-FFF2-40B4-BE49-F238E27FC236}">
                <a16:creationId xmlns:a16="http://schemas.microsoft.com/office/drawing/2014/main" id="{C335C471-F501-784B-B6C4-AA2564616626}"/>
              </a:ext>
            </a:extLst>
          </p:cNvPr>
          <p:cNvSpPr/>
          <p:nvPr/>
        </p:nvSpPr>
        <p:spPr>
          <a:xfrm>
            <a:off x="4537569" y="1279660"/>
            <a:ext cx="4901910" cy="278886"/>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chemeClr val="tx1"/>
                </a:solidFill>
                <a:latin typeface="Arial" panose="020B0604020202020204" pitchFamily="34" charset="0"/>
                <a:cs typeface="Arial" panose="020B0604020202020204" pitchFamily="34" charset="0"/>
              </a:rPr>
              <a:t>Swimplot</a:t>
            </a:r>
            <a:r>
              <a:rPr lang="it-IT" sz="1000" b="1" dirty="0">
                <a:solidFill>
                  <a:schemeClr val="tx1"/>
                </a:solidFill>
                <a:latin typeface="Arial" panose="020B0604020202020204" pitchFamily="34" charset="0"/>
                <a:cs typeface="Arial" panose="020B0604020202020204" pitchFamily="34" charset="0"/>
              </a:rPr>
              <a:t> by dose </a:t>
            </a:r>
            <a:r>
              <a:rPr lang="it-IT" sz="1000" b="1" dirty="0" err="1">
                <a:solidFill>
                  <a:schemeClr val="tx1"/>
                </a:solidFill>
                <a:latin typeface="Arial" panose="020B0604020202020204" pitchFamily="34" charset="0"/>
                <a:cs typeface="Arial" panose="020B0604020202020204" pitchFamily="34" charset="0"/>
              </a:rPr>
              <a:t>level</a:t>
            </a:r>
            <a:endParaRPr lang="it-IT" sz="1000" b="1" dirty="0">
              <a:solidFill>
                <a:schemeClr val="tx1"/>
              </a:solidFill>
              <a:latin typeface="Arial" panose="020B0604020202020204" pitchFamily="34" charset="0"/>
              <a:cs typeface="Arial" panose="020B0604020202020204" pitchFamily="34" charset="0"/>
            </a:endParaRPr>
          </a:p>
        </p:txBody>
      </p:sp>
      <p:grpSp>
        <p:nvGrpSpPr>
          <p:cNvPr id="5" name="Gruppo 4">
            <a:extLst>
              <a:ext uri="{FF2B5EF4-FFF2-40B4-BE49-F238E27FC236}">
                <a16:creationId xmlns:a16="http://schemas.microsoft.com/office/drawing/2014/main" id="{7335E613-97A8-B445-9BFE-9AE756886244}"/>
              </a:ext>
            </a:extLst>
          </p:cNvPr>
          <p:cNvGrpSpPr>
            <a:grpSpLocks noChangeAspect="1"/>
          </p:cNvGrpSpPr>
          <p:nvPr/>
        </p:nvGrpSpPr>
        <p:grpSpPr>
          <a:xfrm>
            <a:off x="4030483" y="1295708"/>
            <a:ext cx="6086770" cy="3243145"/>
            <a:chOff x="2770718" y="1811900"/>
            <a:chExt cx="6915468" cy="3684691"/>
          </a:xfrm>
        </p:grpSpPr>
        <p:pic>
          <p:nvPicPr>
            <p:cNvPr id="18" name="Immagine 17">
              <a:extLst>
                <a:ext uri="{FF2B5EF4-FFF2-40B4-BE49-F238E27FC236}">
                  <a16:creationId xmlns:a16="http://schemas.microsoft.com/office/drawing/2014/main" id="{37829517-D34F-9145-8D45-DCF00C1645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70718" y="1811900"/>
              <a:ext cx="6650564" cy="3549511"/>
            </a:xfrm>
            <a:prstGeom prst="rect">
              <a:avLst/>
            </a:prstGeom>
          </p:spPr>
        </p:pic>
        <p:sp>
          <p:nvSpPr>
            <p:cNvPr id="19" name="CasellaDiTesto 18">
              <a:extLst>
                <a:ext uri="{FF2B5EF4-FFF2-40B4-BE49-F238E27FC236}">
                  <a16:creationId xmlns:a16="http://schemas.microsoft.com/office/drawing/2014/main" id="{DFB47C82-010A-2B43-A508-A4770C225E08}"/>
                </a:ext>
              </a:extLst>
            </p:cNvPr>
            <p:cNvSpPr txBox="1"/>
            <p:nvPr/>
          </p:nvSpPr>
          <p:spPr>
            <a:xfrm>
              <a:off x="5705485" y="5265759"/>
              <a:ext cx="928460"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Time (</a:t>
              </a: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a:t>
              </a:r>
            </a:p>
          </p:txBody>
        </p:sp>
        <p:sp>
          <p:nvSpPr>
            <p:cNvPr id="20" name="CasellaDiTesto 19">
              <a:extLst>
                <a:ext uri="{FF2B5EF4-FFF2-40B4-BE49-F238E27FC236}">
                  <a16:creationId xmlns:a16="http://schemas.microsoft.com/office/drawing/2014/main" id="{49E1D957-F2C5-C54A-A950-F2293EDB6C72}"/>
                </a:ext>
              </a:extLst>
            </p:cNvPr>
            <p:cNvSpPr txBox="1"/>
            <p:nvPr/>
          </p:nvSpPr>
          <p:spPr>
            <a:xfrm rot="16200000">
              <a:off x="2653318" y="3527351"/>
              <a:ext cx="543739"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Patient</a:t>
              </a:r>
              <a:endParaRPr lang="it-IT" sz="900" dirty="0">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DA955D1A-AB09-DB4E-9F69-7CD6ECFF11C6}"/>
                </a:ext>
              </a:extLst>
            </p:cNvPr>
            <p:cNvSpPr txBox="1"/>
            <p:nvPr/>
          </p:nvSpPr>
          <p:spPr>
            <a:xfrm>
              <a:off x="7975683" y="4065984"/>
              <a:ext cx="1710503" cy="830997"/>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CRc</a:t>
              </a:r>
              <a:endParaRPr lang="it-IT" sz="800" dirty="0">
                <a:latin typeface="Arial" panose="020B0604020202020204" pitchFamily="34" charset="0"/>
                <a:cs typeface="Arial" panose="020B0604020202020204" pitchFamily="34" charset="0"/>
              </a:endParaRPr>
            </a:p>
            <a:p>
              <a:r>
                <a:rPr lang="it-IT" sz="800" dirty="0" err="1">
                  <a:latin typeface="Arial" panose="020B0604020202020204" pitchFamily="34" charset="0"/>
                  <a:cs typeface="Arial" panose="020B0604020202020204" pitchFamily="34" charset="0"/>
                </a:rPr>
                <a:t>Deceased</a:t>
              </a:r>
              <a:endParaRPr lang="it-IT" sz="800" dirty="0">
                <a:latin typeface="Arial" panose="020B0604020202020204" pitchFamily="34" charset="0"/>
                <a:cs typeface="Arial" panose="020B0604020202020204" pitchFamily="34" charset="0"/>
              </a:endParaRPr>
            </a:p>
            <a:p>
              <a:r>
                <a:rPr lang="it-IT" sz="800" dirty="0">
                  <a:latin typeface="Arial" panose="020B0604020202020204" pitchFamily="34" charset="0"/>
                  <a:cs typeface="Arial" panose="020B0604020202020204" pitchFamily="34" charset="0"/>
                </a:rPr>
                <a:t>HSCT</a:t>
              </a:r>
            </a:p>
            <a:p>
              <a:r>
                <a:rPr lang="it-IT" sz="800" dirty="0">
                  <a:latin typeface="Arial" panose="020B0604020202020204" pitchFamily="34" charset="0"/>
                  <a:cs typeface="Arial" panose="020B0604020202020204" pitchFamily="34" charset="0"/>
                </a:rPr>
                <a:t>MRD Negative (FC)</a:t>
              </a:r>
            </a:p>
            <a:p>
              <a:r>
                <a:rPr lang="it-IT" sz="800" dirty="0">
                  <a:latin typeface="Arial" panose="020B0604020202020204" pitchFamily="34" charset="0"/>
                  <a:cs typeface="Arial" panose="020B0604020202020204" pitchFamily="34" charset="0"/>
                </a:rPr>
                <a:t>NR</a:t>
              </a:r>
            </a:p>
            <a:p>
              <a:r>
                <a:rPr lang="it-IT" sz="800" dirty="0">
                  <a:latin typeface="Arial" panose="020B0604020202020204" pitchFamily="34" charset="0"/>
                  <a:cs typeface="Arial" panose="020B0604020202020204" pitchFamily="34" charset="0"/>
                </a:rPr>
                <a:t>Relapse/</a:t>
              </a:r>
              <a:r>
                <a:rPr lang="it-IT" sz="800" dirty="0" err="1">
                  <a:latin typeface="Arial" panose="020B0604020202020204" pitchFamily="34" charset="0"/>
                  <a:cs typeface="Arial" panose="020B0604020202020204" pitchFamily="34" charset="0"/>
                </a:rPr>
                <a:t>Progression</a:t>
              </a:r>
              <a:endParaRPr lang="it-IT" sz="800" dirty="0">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FD957C2A-6E01-8C41-81A3-78132B136A12}"/>
                </a:ext>
              </a:extLst>
            </p:cNvPr>
            <p:cNvSpPr txBox="1"/>
            <p:nvPr/>
          </p:nvSpPr>
          <p:spPr>
            <a:xfrm>
              <a:off x="7802591" y="3915127"/>
              <a:ext cx="865922" cy="215444"/>
            </a:xfrm>
            <a:prstGeom prst="rect">
              <a:avLst/>
            </a:prstGeom>
            <a:noFill/>
          </p:spPr>
          <p:txBody>
            <a:bodyPr wrap="square" rtlCol="0">
              <a:spAutoFit/>
            </a:bodyPr>
            <a:lstStyle/>
            <a:p>
              <a:r>
                <a:rPr lang="it-IT" sz="800" b="1" dirty="0" err="1">
                  <a:latin typeface="Arial" panose="020B0604020202020204" pitchFamily="34" charset="0"/>
                  <a:cs typeface="Arial" panose="020B0604020202020204" pitchFamily="34" charset="0"/>
                </a:rPr>
                <a:t>Variable</a:t>
              </a:r>
              <a:endParaRPr lang="it-IT" sz="800" b="1" dirty="0">
                <a:latin typeface="Arial" panose="020B0604020202020204" pitchFamily="34" charset="0"/>
                <a:cs typeface="Arial" panose="020B0604020202020204" pitchFamily="34" charset="0"/>
              </a:endParaRPr>
            </a:p>
          </p:txBody>
        </p:sp>
        <p:sp>
          <p:nvSpPr>
            <p:cNvPr id="36" name="Ovale 35">
              <a:extLst>
                <a:ext uri="{FF2B5EF4-FFF2-40B4-BE49-F238E27FC236}">
                  <a16:creationId xmlns:a16="http://schemas.microsoft.com/office/drawing/2014/main" id="{2D2EED58-4278-1043-8842-A75D88D80D5D}"/>
                </a:ext>
              </a:extLst>
            </p:cNvPr>
            <p:cNvSpPr/>
            <p:nvPr/>
          </p:nvSpPr>
          <p:spPr>
            <a:xfrm>
              <a:off x="7906044" y="4133838"/>
              <a:ext cx="96808" cy="96808"/>
            </a:xfrm>
            <a:prstGeom prst="ellipse">
              <a:avLst/>
            </a:prstGeom>
            <a:solidFill>
              <a:srgbClr val="ACA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Triangolo 36">
              <a:extLst>
                <a:ext uri="{FF2B5EF4-FFF2-40B4-BE49-F238E27FC236}">
                  <a16:creationId xmlns:a16="http://schemas.microsoft.com/office/drawing/2014/main" id="{0C4CAF82-58D2-5F40-8631-FEF84A71E96E}"/>
                </a:ext>
              </a:extLst>
            </p:cNvPr>
            <p:cNvSpPr/>
            <p:nvPr/>
          </p:nvSpPr>
          <p:spPr>
            <a:xfrm>
              <a:off x="7901436" y="4267293"/>
              <a:ext cx="106024" cy="914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5A677420-5B87-C341-A3CE-C82BD0D0A65F}"/>
                </a:ext>
              </a:extLst>
            </p:cNvPr>
            <p:cNvSpPr/>
            <p:nvPr/>
          </p:nvSpPr>
          <p:spPr>
            <a:xfrm>
              <a:off x="7904178" y="4400400"/>
              <a:ext cx="100540" cy="100540"/>
            </a:xfrm>
            <a:prstGeom prst="rect">
              <a:avLst/>
            </a:prstGeom>
            <a:solidFill>
              <a:srgbClr val="D87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roce 39">
              <a:extLst>
                <a:ext uri="{FF2B5EF4-FFF2-40B4-BE49-F238E27FC236}">
                  <a16:creationId xmlns:a16="http://schemas.microsoft.com/office/drawing/2014/main" id="{886911D8-DBB7-3E4F-8716-332F7689A7B3}"/>
                </a:ext>
              </a:extLst>
            </p:cNvPr>
            <p:cNvSpPr/>
            <p:nvPr/>
          </p:nvSpPr>
          <p:spPr>
            <a:xfrm>
              <a:off x="7892145" y="4537651"/>
              <a:ext cx="124607" cy="124607"/>
            </a:xfrm>
            <a:prstGeom prst="plus">
              <a:avLst>
                <a:gd name="adj" fmla="val 436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Rettangolo 41">
              <a:extLst>
                <a:ext uri="{FF2B5EF4-FFF2-40B4-BE49-F238E27FC236}">
                  <a16:creationId xmlns:a16="http://schemas.microsoft.com/office/drawing/2014/main" id="{3C9F8DB5-60CD-0B48-B462-74FD5B4EBC61}"/>
                </a:ext>
              </a:extLst>
            </p:cNvPr>
            <p:cNvSpPr/>
            <p:nvPr/>
          </p:nvSpPr>
          <p:spPr>
            <a:xfrm>
              <a:off x="7883011" y="4690758"/>
              <a:ext cx="142875" cy="889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a:extLst>
                <a:ext uri="{FF2B5EF4-FFF2-40B4-BE49-F238E27FC236}">
                  <a16:creationId xmlns:a16="http://schemas.microsoft.com/office/drawing/2014/main" id="{87F3167A-73DA-0644-9ADA-983175687240}"/>
                </a:ext>
              </a:extLst>
            </p:cNvPr>
            <p:cNvCxnSpPr>
              <a:cxnSpLocks/>
            </p:cNvCxnSpPr>
            <p:nvPr/>
          </p:nvCxnSpPr>
          <p:spPr>
            <a:xfrm>
              <a:off x="7894123" y="4690758"/>
              <a:ext cx="120650" cy="88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21456300-A94B-C74C-B53C-21E966210964}"/>
                </a:ext>
              </a:extLst>
            </p:cNvPr>
            <p:cNvCxnSpPr>
              <a:cxnSpLocks/>
            </p:cNvCxnSpPr>
            <p:nvPr/>
          </p:nvCxnSpPr>
          <p:spPr>
            <a:xfrm flipV="1">
              <a:off x="7897298" y="4697108"/>
              <a:ext cx="114300" cy="73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tella a 7 punte 46">
              <a:extLst>
                <a:ext uri="{FF2B5EF4-FFF2-40B4-BE49-F238E27FC236}">
                  <a16:creationId xmlns:a16="http://schemas.microsoft.com/office/drawing/2014/main" id="{9D1B4D2A-6C07-6547-9714-521D82C7627B}"/>
                </a:ext>
              </a:extLst>
            </p:cNvPr>
            <p:cNvSpPr/>
            <p:nvPr/>
          </p:nvSpPr>
          <p:spPr>
            <a:xfrm>
              <a:off x="7886934" y="4797762"/>
              <a:ext cx="135028" cy="135028"/>
            </a:xfrm>
            <a:prstGeom prst="star7">
              <a:avLst>
                <a:gd name="adj" fmla="val 27717"/>
                <a:gd name="hf" fmla="val 102572"/>
                <a:gd name="vf" fmla="val 1052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DE763B02-7913-954A-88D3-1542B3DD9CB8}"/>
                </a:ext>
              </a:extLst>
            </p:cNvPr>
            <p:cNvSpPr txBox="1"/>
            <p:nvPr/>
          </p:nvSpPr>
          <p:spPr>
            <a:xfrm>
              <a:off x="7975683" y="3262804"/>
              <a:ext cx="464229" cy="461665"/>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DL1</a:t>
              </a:r>
            </a:p>
            <a:p>
              <a:r>
                <a:rPr lang="it-IT" sz="800" dirty="0">
                  <a:latin typeface="Arial" panose="020B0604020202020204" pitchFamily="34" charset="0"/>
                  <a:cs typeface="Arial" panose="020B0604020202020204" pitchFamily="34" charset="0"/>
                </a:rPr>
                <a:t>DL2</a:t>
              </a:r>
            </a:p>
            <a:p>
              <a:r>
                <a:rPr lang="it-IT" sz="800" dirty="0">
                  <a:latin typeface="Arial" panose="020B0604020202020204" pitchFamily="34" charset="0"/>
                  <a:cs typeface="Arial" panose="020B0604020202020204" pitchFamily="34" charset="0"/>
                </a:rPr>
                <a:t>DL3</a:t>
              </a:r>
            </a:p>
          </p:txBody>
        </p:sp>
        <p:sp>
          <p:nvSpPr>
            <p:cNvPr id="49" name="CasellaDiTesto 48">
              <a:extLst>
                <a:ext uri="{FF2B5EF4-FFF2-40B4-BE49-F238E27FC236}">
                  <a16:creationId xmlns:a16="http://schemas.microsoft.com/office/drawing/2014/main" id="{2074562B-F5E3-BD46-8BFC-6D3D0326CD78}"/>
                </a:ext>
              </a:extLst>
            </p:cNvPr>
            <p:cNvSpPr txBox="1"/>
            <p:nvPr/>
          </p:nvSpPr>
          <p:spPr>
            <a:xfrm>
              <a:off x="7802591" y="3111947"/>
              <a:ext cx="865922" cy="215444"/>
            </a:xfrm>
            <a:prstGeom prst="rect">
              <a:avLst/>
            </a:prstGeom>
            <a:noFill/>
          </p:spPr>
          <p:txBody>
            <a:bodyPr wrap="square" rtlCol="0">
              <a:spAutoFit/>
            </a:bodyPr>
            <a:lstStyle/>
            <a:p>
              <a:r>
                <a:rPr lang="it-IT" sz="800" b="1" dirty="0">
                  <a:latin typeface="Arial" panose="020B0604020202020204" pitchFamily="34" charset="0"/>
                  <a:cs typeface="Arial" panose="020B0604020202020204" pitchFamily="34" charset="0"/>
                </a:rPr>
                <a:t>Dose Level</a:t>
              </a:r>
            </a:p>
          </p:txBody>
        </p:sp>
        <p:sp>
          <p:nvSpPr>
            <p:cNvPr id="50" name="Rettangolo 49">
              <a:extLst>
                <a:ext uri="{FF2B5EF4-FFF2-40B4-BE49-F238E27FC236}">
                  <a16:creationId xmlns:a16="http://schemas.microsoft.com/office/drawing/2014/main" id="{5FE667AA-5F6C-FE46-9293-D37E7C28DAFD}"/>
                </a:ext>
              </a:extLst>
            </p:cNvPr>
            <p:cNvSpPr/>
            <p:nvPr/>
          </p:nvSpPr>
          <p:spPr>
            <a:xfrm>
              <a:off x="7904178" y="3322900"/>
              <a:ext cx="100540" cy="100540"/>
            </a:xfrm>
            <a:prstGeom prst="rect">
              <a:avLst/>
            </a:prstGeom>
            <a:solidFill>
              <a:srgbClr val="00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91E8BBA3-99C8-B240-A7AA-ECF196367277}"/>
                </a:ext>
              </a:extLst>
            </p:cNvPr>
            <p:cNvSpPr/>
            <p:nvPr/>
          </p:nvSpPr>
          <p:spPr>
            <a:xfrm>
              <a:off x="7904178" y="3460060"/>
              <a:ext cx="100540" cy="100540"/>
            </a:xfrm>
            <a:prstGeom prst="rect">
              <a:avLst/>
            </a:prstGeom>
            <a:solidFill>
              <a:srgbClr val="FBB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60790277-B5D4-D441-93FB-1B2E50EA38EC}"/>
                </a:ext>
              </a:extLst>
            </p:cNvPr>
            <p:cNvSpPr/>
            <p:nvPr/>
          </p:nvSpPr>
          <p:spPr>
            <a:xfrm>
              <a:off x="7904178" y="3597220"/>
              <a:ext cx="100540" cy="100540"/>
            </a:xfrm>
            <a:prstGeom prst="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Rettangolo 24">
            <a:extLst>
              <a:ext uri="{FF2B5EF4-FFF2-40B4-BE49-F238E27FC236}">
                <a16:creationId xmlns:a16="http://schemas.microsoft.com/office/drawing/2014/main" id="{0A33C3E3-9F20-1E44-AA51-BAD4D2C50016}"/>
              </a:ext>
            </a:extLst>
          </p:cNvPr>
          <p:cNvSpPr/>
          <p:nvPr/>
        </p:nvSpPr>
        <p:spPr>
          <a:xfrm>
            <a:off x="9525821" y="6627168"/>
            <a:ext cx="2666179"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Lachowiez</a:t>
            </a:r>
            <a:r>
              <a:rPr lang="it-IT" sz="800" i="1" dirty="0">
                <a:latin typeface="Arial" panose="020B0604020202020204" pitchFamily="34" charset="0"/>
                <a:cs typeface="Arial" panose="020B0604020202020204" pitchFamily="34" charset="0"/>
                <a:hlinkClick r:id="rId4"/>
              </a:rPr>
              <a:t> C,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S136</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28" name="Rettangolo 27">
            <a:extLst>
              <a:ext uri="{FF2B5EF4-FFF2-40B4-BE49-F238E27FC236}">
                <a16:creationId xmlns:a16="http://schemas.microsoft.com/office/drawing/2014/main" id="{3F9DEF34-03CB-A041-9EBC-274602BF7EB3}"/>
              </a:ext>
            </a:extLst>
          </p:cNvPr>
          <p:cNvSpPr/>
          <p:nvPr/>
        </p:nvSpPr>
        <p:spPr>
          <a:xfrm>
            <a:off x="4224338" y="4937178"/>
            <a:ext cx="5537336" cy="954107"/>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MRD negativa</a:t>
            </a:r>
            <a:r>
              <a:rPr lang="it-IT" sz="1200" dirty="0">
                <a:latin typeface="Arial" panose="020B0604020202020204" pitchFamily="34" charset="0"/>
                <a:cs typeface="Arial" panose="020B0604020202020204" pitchFamily="34" charset="0"/>
                <a:sym typeface="Wingdings" pitchFamily="2" charset="2"/>
              </a:rPr>
              <a:t>: 12/25 pazienti</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4 decessi: </a:t>
            </a:r>
            <a:r>
              <a:rPr lang="it-IT" sz="1200" dirty="0">
                <a:latin typeface="Arial" panose="020B0604020202020204" pitchFamily="34" charset="0"/>
                <a:cs typeface="Arial" panose="020B0604020202020204" pitchFamily="34" charset="0"/>
                <a:sym typeface="Wingdings" pitchFamily="2" charset="2"/>
              </a:rPr>
              <a:t>2 resistenti, 1 rispondente e non recidivato, 1 sottoposto a BMT</a:t>
            </a:r>
            <a:endParaRPr lang="it-IT" sz="1200" b="1"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5 recidive</a:t>
            </a:r>
            <a:endParaRPr lang="it-IT" sz="1200" dirty="0">
              <a:latin typeface="Arial" panose="020B0604020202020204" pitchFamily="34" charset="0"/>
              <a:cs typeface="Arial" panose="020B0604020202020204" pitchFamily="34" charset="0"/>
              <a:sym typeface="Wingdings" pitchFamily="2" charset="2"/>
            </a:endParaRPr>
          </a:p>
        </p:txBody>
      </p:sp>
      <p:cxnSp>
        <p:nvCxnSpPr>
          <p:cNvPr id="29" name="Connettore 1 28">
            <a:extLst>
              <a:ext uri="{FF2B5EF4-FFF2-40B4-BE49-F238E27FC236}">
                <a16:creationId xmlns:a16="http://schemas.microsoft.com/office/drawing/2014/main" id="{B51BF46F-12EA-7342-BF6B-FC3478C7C275}"/>
              </a:ext>
            </a:extLst>
          </p:cNvPr>
          <p:cNvCxnSpPr>
            <a:cxnSpLocks/>
          </p:cNvCxnSpPr>
          <p:nvPr/>
        </p:nvCxnSpPr>
        <p:spPr>
          <a:xfrm>
            <a:off x="4224338" y="5945789"/>
            <a:ext cx="5472112"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31" name="Connettore 1 30">
            <a:extLst>
              <a:ext uri="{FF2B5EF4-FFF2-40B4-BE49-F238E27FC236}">
                <a16:creationId xmlns:a16="http://schemas.microsoft.com/office/drawing/2014/main" id="{C5745957-8282-1E44-BF8E-8486DB934B41}"/>
              </a:ext>
            </a:extLst>
          </p:cNvPr>
          <p:cNvCxnSpPr>
            <a:cxnSpLocks/>
          </p:cNvCxnSpPr>
          <p:nvPr/>
        </p:nvCxnSpPr>
        <p:spPr>
          <a:xfrm>
            <a:off x="4224338" y="4849927"/>
            <a:ext cx="5472112"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41" name="Titolo 1">
            <a:extLst>
              <a:ext uri="{FF2B5EF4-FFF2-40B4-BE49-F238E27FC236}">
                <a16:creationId xmlns:a16="http://schemas.microsoft.com/office/drawing/2014/main" id="{4A2DBFEA-F3E8-774E-9F36-ECF51374D3A4}"/>
              </a:ext>
            </a:extLst>
          </p:cNvPr>
          <p:cNvSpPr>
            <a:spLocks noGrp="1"/>
          </p:cNvSpPr>
          <p:nvPr>
            <p:ph type="title"/>
          </p:nvPr>
        </p:nvSpPr>
        <p:spPr>
          <a:xfrm>
            <a:off x="1998407" y="114303"/>
            <a:ext cx="9980234" cy="591671"/>
          </a:xfrm>
        </p:spPr>
        <p:txBody>
          <a:bodyPr>
            <a:noAutofit/>
          </a:bodyPr>
          <a:lstStyle/>
          <a:p>
            <a:r>
              <a:rPr lang="it-IT" sz="1600" b="1" dirty="0"/>
              <a:t>A </a:t>
            </a:r>
            <a:r>
              <a:rPr lang="it-IT" sz="1600" b="1" dirty="0" err="1"/>
              <a:t>phase</a:t>
            </a:r>
            <a:r>
              <a:rPr lang="it-IT" sz="1600" b="1" dirty="0"/>
              <a:t> IB/II </a:t>
            </a:r>
            <a:r>
              <a:rPr lang="it-IT" sz="1600" b="1" dirty="0" err="1"/>
              <a:t>study</a:t>
            </a:r>
            <a:r>
              <a:rPr lang="it-IT" sz="1600" b="1" dirty="0"/>
              <a:t> of </a:t>
            </a:r>
            <a:r>
              <a:rPr lang="it-IT" sz="1600" b="1" dirty="0" err="1"/>
              <a:t>ivosidenib</a:t>
            </a:r>
            <a:r>
              <a:rPr lang="it-IT" sz="1600" b="1" dirty="0"/>
              <a:t> with </a:t>
            </a:r>
            <a:r>
              <a:rPr lang="it-IT" sz="1600" b="1" dirty="0" err="1"/>
              <a:t>venetoclax</a:t>
            </a:r>
            <a:r>
              <a:rPr lang="it-IT" sz="1600" b="1" dirty="0"/>
              <a:t> +/- </a:t>
            </a:r>
            <a:r>
              <a:rPr lang="it-IT" sz="1600" b="1" dirty="0" err="1"/>
              <a:t>azacitidine</a:t>
            </a:r>
            <a:r>
              <a:rPr lang="it-IT" sz="1600" b="1" dirty="0"/>
              <a:t> in </a:t>
            </a:r>
            <a:r>
              <a:rPr lang="it-IT" sz="1600" b="1" i="1" dirty="0"/>
              <a:t>IDH1</a:t>
            </a:r>
            <a:r>
              <a:rPr lang="it-IT" sz="1600" b="1" dirty="0"/>
              <a:t>-mutated </a:t>
            </a:r>
            <a:r>
              <a:rPr lang="it-IT" sz="1600" b="1" dirty="0" err="1"/>
              <a:t>myeloid</a:t>
            </a:r>
            <a:r>
              <a:rPr lang="it-IT" sz="1600" b="1" dirty="0"/>
              <a:t> </a:t>
            </a:r>
            <a:r>
              <a:rPr lang="it-IT" sz="1600" b="1" dirty="0" err="1"/>
              <a:t>malignancies</a:t>
            </a:r>
            <a:endParaRPr lang="it-IT" sz="1600" b="1" dirty="0"/>
          </a:p>
        </p:txBody>
      </p:sp>
    </p:spTree>
    <p:extLst>
      <p:ext uri="{BB962C8B-B14F-4D97-AF65-F5344CB8AC3E}">
        <p14:creationId xmlns:p14="http://schemas.microsoft.com/office/powerpoint/2010/main" val="162906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err="1"/>
              <a:t>Efficacy</a:t>
            </a:r>
            <a:r>
              <a:rPr lang="it-IT" sz="1600" b="1" dirty="0"/>
              <a:t> and </a:t>
            </a:r>
            <a:r>
              <a:rPr lang="it-IT" sz="1600" b="1" dirty="0" err="1"/>
              <a:t>safety</a:t>
            </a:r>
            <a:r>
              <a:rPr lang="it-IT" sz="1600" b="1" dirty="0"/>
              <a:t> of </a:t>
            </a:r>
            <a:r>
              <a:rPr lang="it-IT" sz="1600" b="1" dirty="0" err="1"/>
              <a:t>enasidenib</a:t>
            </a:r>
            <a:r>
              <a:rPr lang="it-IT" sz="1600" b="1" dirty="0"/>
              <a:t> and </a:t>
            </a:r>
            <a:r>
              <a:rPr lang="it-IT" sz="1600" b="1" dirty="0" err="1"/>
              <a:t>azacitidine</a:t>
            </a:r>
            <a:r>
              <a:rPr lang="it-IT" sz="1600" b="1" dirty="0"/>
              <a:t> </a:t>
            </a:r>
            <a:r>
              <a:rPr lang="it-IT" sz="1600" b="1" dirty="0" err="1"/>
              <a:t>combination</a:t>
            </a:r>
            <a:r>
              <a:rPr lang="it-IT" sz="1600" b="1" dirty="0"/>
              <a:t> in </a:t>
            </a:r>
            <a:r>
              <a:rPr lang="it-IT" sz="1600" b="1" dirty="0" err="1"/>
              <a:t>patients</a:t>
            </a:r>
            <a:r>
              <a:rPr lang="it-IT" sz="1600" b="1" dirty="0"/>
              <a:t> with </a:t>
            </a:r>
            <a:r>
              <a:rPr lang="it-IT" sz="1600" b="1" i="1" dirty="0"/>
              <a:t>IDH2</a:t>
            </a:r>
            <a:r>
              <a:rPr lang="it-IT" sz="1600" b="1" dirty="0"/>
              <a:t> </a:t>
            </a:r>
            <a:r>
              <a:rPr lang="it-IT" sz="1600" b="1" dirty="0" err="1"/>
              <a:t>mutated</a:t>
            </a:r>
            <a:r>
              <a:rPr lang="it-IT" sz="1600" b="1" dirty="0"/>
              <a:t> acute </a:t>
            </a:r>
            <a:r>
              <a:rPr lang="it-IT" sz="1600" b="1" dirty="0" err="1"/>
              <a:t>myeloid</a:t>
            </a:r>
            <a:r>
              <a:rPr lang="it-IT" sz="1600" b="1" dirty="0"/>
              <a:t> </a:t>
            </a:r>
            <a:r>
              <a:rPr lang="it-IT" sz="1600" b="1" dirty="0" err="1"/>
              <a:t>leukemia</a:t>
            </a:r>
            <a:r>
              <a:rPr lang="it-IT" sz="1600" b="1" dirty="0"/>
              <a:t> and </a:t>
            </a:r>
            <a:r>
              <a:rPr lang="it-IT" sz="1600" b="1" dirty="0" err="1"/>
              <a:t>not</a:t>
            </a:r>
            <a:r>
              <a:rPr lang="it-IT" sz="1600" b="1" dirty="0"/>
              <a:t> </a:t>
            </a:r>
            <a:r>
              <a:rPr lang="it-IT" sz="1600" b="1" dirty="0" err="1"/>
              <a:t>eligible</a:t>
            </a:r>
            <a:r>
              <a:rPr lang="it-IT" sz="1600" b="1" dirty="0"/>
              <a:t> for intensive </a:t>
            </a:r>
            <a:r>
              <a:rPr lang="it-IT" sz="1600" b="1" dirty="0" err="1"/>
              <a:t>chemotherapy</a:t>
            </a:r>
            <a:endParaRPr lang="it-IT" sz="1600" b="1" dirty="0"/>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graphicFrame>
        <p:nvGraphicFramePr>
          <p:cNvPr id="7" name="Tabella 6">
            <a:extLst>
              <a:ext uri="{FF2B5EF4-FFF2-40B4-BE49-F238E27FC236}">
                <a16:creationId xmlns:a16="http://schemas.microsoft.com/office/drawing/2014/main" id="{84B6225D-1BF0-A740-869A-94A43B9DC892}"/>
              </a:ext>
            </a:extLst>
          </p:cNvPr>
          <p:cNvGraphicFramePr>
            <a:graphicFrameLocks noGrp="1"/>
          </p:cNvGraphicFramePr>
          <p:nvPr>
            <p:extLst>
              <p:ext uri="{D42A27DB-BD31-4B8C-83A1-F6EECF244321}">
                <p14:modId xmlns:p14="http://schemas.microsoft.com/office/powerpoint/2010/main" val="404069958"/>
              </p:ext>
            </p:extLst>
          </p:nvPr>
        </p:nvGraphicFramePr>
        <p:xfrm>
          <a:off x="2723105" y="1293831"/>
          <a:ext cx="4399056" cy="3649039"/>
        </p:xfrm>
        <a:graphic>
          <a:graphicData uri="http://schemas.openxmlformats.org/drawingml/2006/table">
            <a:tbl>
              <a:tblPr firstRow="1" bandRow="1">
                <a:tableStyleId>{5C22544A-7EE6-4342-B048-85BDC9FD1C3A}</a:tableStyleId>
              </a:tblPr>
              <a:tblGrid>
                <a:gridCol w="1577298">
                  <a:extLst>
                    <a:ext uri="{9D8B030D-6E8A-4147-A177-3AD203B41FA5}">
                      <a16:colId xmlns:a16="http://schemas.microsoft.com/office/drawing/2014/main" val="20000"/>
                    </a:ext>
                  </a:extLst>
                </a:gridCol>
                <a:gridCol w="1410879">
                  <a:extLst>
                    <a:ext uri="{9D8B030D-6E8A-4147-A177-3AD203B41FA5}">
                      <a16:colId xmlns:a16="http://schemas.microsoft.com/office/drawing/2014/main" val="20001"/>
                    </a:ext>
                  </a:extLst>
                </a:gridCol>
                <a:gridCol w="1410879">
                  <a:extLst>
                    <a:ext uri="{9D8B030D-6E8A-4147-A177-3AD203B41FA5}">
                      <a16:colId xmlns:a16="http://schemas.microsoft.com/office/drawing/2014/main" val="20002"/>
                    </a:ext>
                  </a:extLst>
                </a:gridCol>
              </a:tblGrid>
              <a:tr h="376593">
                <a:tc>
                  <a:txBody>
                    <a:bodyPr/>
                    <a:lstStyle/>
                    <a:p>
                      <a:endParaRPr lang="it-IT" sz="1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a:latin typeface="Arial" panose="020B0604020202020204" pitchFamily="34" charset="0"/>
                          <a:cs typeface="Arial" panose="020B0604020202020204" pitchFamily="34" charset="0"/>
                        </a:rPr>
                        <a:t>ND</a:t>
                      </a: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dirty="0" err="1">
                          <a:latin typeface="Arial" panose="020B0604020202020204" pitchFamily="34" charset="0"/>
                          <a:cs typeface="Arial" panose="020B0604020202020204" pitchFamily="34" charset="0"/>
                        </a:rPr>
                        <a:t>R</a:t>
                      </a:r>
                      <a:r>
                        <a:rPr lang="it-IT" sz="1000" dirty="0">
                          <a:latin typeface="Arial" panose="020B0604020202020204" pitchFamily="34" charset="0"/>
                          <a:cs typeface="Arial" panose="020B0604020202020204" pitchFamily="34" charset="0"/>
                        </a:rPr>
                        <a:t>/</a:t>
                      </a:r>
                      <a:r>
                        <a:rPr lang="it-IT" sz="1000" dirty="0" err="1">
                          <a:latin typeface="Arial" panose="020B0604020202020204" pitchFamily="34" charset="0"/>
                          <a:cs typeface="Arial" panose="020B0604020202020204" pitchFamily="34" charset="0"/>
                        </a:rPr>
                        <a:t>R</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231750">
                <a:tc>
                  <a:txBody>
                    <a:bodyPr/>
                    <a:lstStyle/>
                    <a:p>
                      <a:r>
                        <a:rPr lang="it-IT" sz="1000" b="1" dirty="0">
                          <a:latin typeface="Arial" panose="020B0604020202020204" pitchFamily="34" charset="0"/>
                          <a:cs typeface="Arial" panose="020B0604020202020204" pitchFamily="34" charset="0"/>
                        </a:rPr>
                        <a:t>ORR, </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7 (100)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11 (58)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6593">
                <a:tc>
                  <a:txBody>
                    <a:bodyPr/>
                    <a:lstStyle/>
                    <a:p>
                      <a:r>
                        <a:rPr lang="it-IT" sz="1000" b="1" dirty="0">
                          <a:latin typeface="Arial" panose="020B0604020202020204" pitchFamily="34" charset="0"/>
                          <a:cs typeface="Arial" panose="020B0604020202020204" pitchFamily="34" charset="0"/>
                        </a:rPr>
                        <a:t>Complete </a:t>
                      </a:r>
                      <a:r>
                        <a:rPr lang="it-IT" sz="1000" b="1" dirty="0" err="1">
                          <a:latin typeface="Arial" panose="020B0604020202020204" pitchFamily="34" charset="0"/>
                          <a:cs typeface="Arial" panose="020B0604020202020204" pitchFamily="34" charset="0"/>
                        </a:rPr>
                        <a:t>remission</a:t>
                      </a:r>
                      <a:r>
                        <a:rPr lang="it-IT" sz="1000" b="1" dirty="0">
                          <a:latin typeface="Arial" panose="020B0604020202020204" pitchFamily="34" charset="0"/>
                          <a:cs typeface="Arial" panose="020B0604020202020204" pitchFamily="34" charset="0"/>
                        </a:rPr>
                        <a:t> (CR)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5 (72)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5 (26)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1750">
                <a:tc>
                  <a:txBody>
                    <a:bodyPr/>
                    <a:lstStyle/>
                    <a:p>
                      <a:r>
                        <a:rPr lang="it-IT" sz="1000" b="1" dirty="0">
                          <a:latin typeface="Arial" panose="020B0604020202020204" pitchFamily="34" charset="0"/>
                          <a:cs typeface="Arial" panose="020B0604020202020204" pitchFamily="34" charset="0"/>
                        </a:rPr>
                        <a:t>MRD </a:t>
                      </a:r>
                      <a:r>
                        <a:rPr lang="it-IT" sz="1000" b="1" dirty="0" err="1">
                          <a:latin typeface="Arial" panose="020B0604020202020204" pitchFamily="34" charset="0"/>
                          <a:cs typeface="Arial" panose="020B0604020202020204" pitchFamily="34" charset="0"/>
                        </a:rPr>
                        <a:t>neg</a:t>
                      </a:r>
                      <a:r>
                        <a:rPr lang="it-IT" sz="1000" b="1" dirty="0">
                          <a:latin typeface="Arial" panose="020B0604020202020204" pitchFamily="34" charset="0"/>
                          <a:cs typeface="Arial" panose="020B0604020202020204" pitchFamily="34" charset="0"/>
                        </a:rPr>
                        <a:t> CR</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5 (100)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2/5 (40)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11123">
                <a:tc>
                  <a:txBody>
                    <a:bodyPr/>
                    <a:lstStyle/>
                    <a:p>
                      <a:r>
                        <a:rPr lang="it-IT" sz="1000" b="1" dirty="0">
                          <a:latin typeface="Arial" panose="020B0604020202020204" pitchFamily="34" charset="0"/>
                          <a:cs typeface="Arial" panose="020B0604020202020204" pitchFamily="34" charset="0"/>
                        </a:rPr>
                        <a:t>Complete </a:t>
                      </a:r>
                      <a:r>
                        <a:rPr lang="it-IT" sz="1000" b="1" dirty="0" err="1">
                          <a:latin typeface="Arial" panose="020B0604020202020204" pitchFamily="34" charset="0"/>
                          <a:cs typeface="Arial" panose="020B0604020202020204" pitchFamily="34" charset="0"/>
                        </a:rPr>
                        <a:t>remission</a:t>
                      </a:r>
                      <a:r>
                        <a:rPr lang="it-IT" sz="1000" b="1" dirty="0">
                          <a:latin typeface="Arial" panose="020B0604020202020204" pitchFamily="34" charset="0"/>
                          <a:cs typeface="Arial" panose="020B0604020202020204" pitchFamily="34" charset="0"/>
                        </a:rPr>
                        <a:t> with incomplete </a:t>
                      </a:r>
                      <a:r>
                        <a:rPr lang="it-IT" sz="1000" b="1" dirty="0" err="1">
                          <a:latin typeface="Arial" panose="020B0604020202020204" pitchFamily="34" charset="0"/>
                          <a:cs typeface="Arial" panose="020B0604020202020204" pitchFamily="34" charset="0"/>
                        </a:rPr>
                        <a:t>hematological</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recovery</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 (28)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6 (32)</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1197665"/>
                  </a:ext>
                </a:extLst>
              </a:tr>
              <a:tr h="231750">
                <a:tc>
                  <a:txBody>
                    <a:bodyPr/>
                    <a:lstStyle/>
                    <a:p>
                      <a:r>
                        <a:rPr lang="it-IT" sz="1000" b="1" dirty="0" err="1">
                          <a:latin typeface="Arial" panose="020B0604020202020204" pitchFamily="34" charset="0"/>
                          <a:cs typeface="Arial" panose="020B0604020202020204" pitchFamily="34" charset="0"/>
                        </a:rPr>
                        <a:t>Not</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evaluable</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 (5)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20090921"/>
                  </a:ext>
                </a:extLst>
              </a:tr>
              <a:tr h="231750">
                <a:tc>
                  <a:txBody>
                    <a:bodyPr/>
                    <a:lstStyle/>
                    <a:p>
                      <a:r>
                        <a:rPr lang="it-IT" sz="1000" b="1" dirty="0">
                          <a:latin typeface="Arial" panose="020B0604020202020204" pitchFamily="34" charset="0"/>
                          <a:cs typeface="Arial" panose="020B0604020202020204" pitchFamily="34" charset="0"/>
                        </a:rPr>
                        <a:t>No </a:t>
                      </a:r>
                      <a:r>
                        <a:rPr lang="it-IT" sz="1000" b="1" dirty="0" err="1">
                          <a:latin typeface="Arial" panose="020B0604020202020204" pitchFamily="34" charset="0"/>
                          <a:cs typeface="Arial" panose="020B0604020202020204" pitchFamily="34" charset="0"/>
                        </a:rPr>
                        <a:t>response</a:t>
                      </a:r>
                      <a:endParaRPr lang="it-IT" sz="10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7 (37)</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98358"/>
                  </a:ext>
                </a:extLst>
              </a:tr>
              <a:tr h="521436">
                <a:tc>
                  <a:txBody>
                    <a:bodyPr/>
                    <a:lstStyle/>
                    <a:p>
                      <a:r>
                        <a:rPr lang="it-IT" sz="1000" b="1" dirty="0" err="1">
                          <a:latin typeface="Arial" panose="020B0604020202020204" pitchFamily="34" charset="0"/>
                          <a:cs typeface="Arial" panose="020B0604020202020204" pitchFamily="34" charset="0"/>
                        </a:rPr>
                        <a:t>Median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number</a:t>
                      </a:r>
                      <a:r>
                        <a:rPr lang="it-IT" sz="1000" b="1" dirty="0">
                          <a:latin typeface="Arial" panose="020B0604020202020204" pitchFamily="34" charset="0"/>
                          <a:cs typeface="Arial" panose="020B0604020202020204" pitchFamily="34" charset="0"/>
                        </a:rPr>
                        <a:t> of </a:t>
                      </a:r>
                      <a:r>
                        <a:rPr lang="it-IT" sz="1000" b="1" dirty="0" err="1">
                          <a:latin typeface="Arial" panose="020B0604020202020204" pitchFamily="34" charset="0"/>
                          <a:cs typeface="Arial" panose="020B0604020202020204" pitchFamily="34" charset="0"/>
                        </a:rPr>
                        <a:t>cycles</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given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range</a:t>
                      </a:r>
                      <a:r>
                        <a:rPr lang="it-IT" sz="1000" b="1" dirty="0">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3 (1–8)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4 (1–17)</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9212139"/>
                  </a:ext>
                </a:extLst>
              </a:tr>
              <a:tr h="521436">
                <a:tc>
                  <a:txBody>
                    <a:bodyPr/>
                    <a:lstStyle/>
                    <a:p>
                      <a:r>
                        <a:rPr lang="it-IT" sz="1000" b="1" dirty="0" err="1">
                          <a:latin typeface="Arial" panose="020B0604020202020204" pitchFamily="34" charset="0"/>
                          <a:cs typeface="Arial" panose="020B0604020202020204" pitchFamily="34" charset="0"/>
                        </a:rPr>
                        <a:t>Median</a:t>
                      </a:r>
                      <a:r>
                        <a:rPr lang="it-IT" sz="1000" b="1" dirty="0">
                          <a:latin typeface="Arial" panose="020B0604020202020204" pitchFamily="34" charset="0"/>
                          <a:cs typeface="Arial" panose="020B0604020202020204" pitchFamily="34" charset="0"/>
                        </a:rPr>
                        <a:t> time to best </a:t>
                      </a:r>
                      <a:r>
                        <a:rPr lang="it-IT" sz="1000" b="1" dirty="0" err="1">
                          <a:latin typeface="Arial" panose="020B0604020202020204" pitchFamily="34" charset="0"/>
                          <a:cs typeface="Arial" panose="020B0604020202020204" pitchFamily="34" charset="0"/>
                        </a:rPr>
                        <a:t>response</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months</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range</a:t>
                      </a:r>
                      <a:r>
                        <a:rPr lang="it-IT" sz="1000" b="1" dirty="0">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1.6 (1.0–4.2)</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1.8 (0.8–5.4)</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324145"/>
                  </a:ext>
                </a:extLst>
              </a:tr>
            </a:tbl>
          </a:graphicData>
        </a:graphic>
      </p:graphicFrame>
      <p:cxnSp>
        <p:nvCxnSpPr>
          <p:cNvPr id="9" name="Connettore 1 8">
            <a:extLst>
              <a:ext uri="{FF2B5EF4-FFF2-40B4-BE49-F238E27FC236}">
                <a16:creationId xmlns:a16="http://schemas.microsoft.com/office/drawing/2014/main" id="{2DAD4C85-001B-4246-AF43-D70CCBA470A7}"/>
              </a:ext>
            </a:extLst>
          </p:cNvPr>
          <p:cNvCxnSpPr>
            <a:cxnSpLocks/>
          </p:cNvCxnSpPr>
          <p:nvPr/>
        </p:nvCxnSpPr>
        <p:spPr>
          <a:xfrm>
            <a:off x="2245453" y="6347684"/>
            <a:ext cx="5651087"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23EC507B-63EA-C547-8C9A-25D040897E5D}"/>
              </a:ext>
            </a:extLst>
          </p:cNvPr>
          <p:cNvCxnSpPr>
            <a:cxnSpLocks/>
          </p:cNvCxnSpPr>
          <p:nvPr/>
        </p:nvCxnSpPr>
        <p:spPr>
          <a:xfrm>
            <a:off x="2243138" y="5264619"/>
            <a:ext cx="5653402"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grpSp>
        <p:nvGrpSpPr>
          <p:cNvPr id="4" name="Gruppo 3">
            <a:extLst>
              <a:ext uri="{FF2B5EF4-FFF2-40B4-BE49-F238E27FC236}">
                <a16:creationId xmlns:a16="http://schemas.microsoft.com/office/drawing/2014/main" id="{A55C106E-5960-2747-8EAA-16849A377D55}"/>
              </a:ext>
            </a:extLst>
          </p:cNvPr>
          <p:cNvGrpSpPr>
            <a:grpSpLocks noChangeAspect="1"/>
          </p:cNvGrpSpPr>
          <p:nvPr/>
        </p:nvGrpSpPr>
        <p:grpSpPr>
          <a:xfrm>
            <a:off x="7742243" y="1628775"/>
            <a:ext cx="3453304" cy="2879719"/>
            <a:chOff x="7458127" y="1609650"/>
            <a:chExt cx="3677706" cy="3066848"/>
          </a:xfrm>
        </p:grpSpPr>
        <p:pic>
          <p:nvPicPr>
            <p:cNvPr id="12" name="Immagine 11">
              <a:extLst>
                <a:ext uri="{FF2B5EF4-FFF2-40B4-BE49-F238E27FC236}">
                  <a16:creationId xmlns:a16="http://schemas.microsoft.com/office/drawing/2014/main" id="{A15EE7F0-2D7F-A946-A7E3-E8BB7D96C4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08040" y="1609650"/>
              <a:ext cx="3627793" cy="3017402"/>
            </a:xfrm>
            <a:prstGeom prst="rect">
              <a:avLst/>
            </a:prstGeom>
          </p:spPr>
        </p:pic>
        <p:sp>
          <p:nvSpPr>
            <p:cNvPr id="13" name="CasellaDiTesto 12">
              <a:extLst>
                <a:ext uri="{FF2B5EF4-FFF2-40B4-BE49-F238E27FC236}">
                  <a16:creationId xmlns:a16="http://schemas.microsoft.com/office/drawing/2014/main" id="{626FE2B1-9F64-A541-86CE-050BB6A09342}"/>
                </a:ext>
              </a:extLst>
            </p:cNvPr>
            <p:cNvSpPr txBox="1"/>
            <p:nvPr/>
          </p:nvSpPr>
          <p:spPr>
            <a:xfrm>
              <a:off x="9184170" y="4445666"/>
              <a:ext cx="562976"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endParaRPr lang="it-IT" sz="9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553471AD-C524-2A48-9B2F-AAFFF3B6854B}"/>
                </a:ext>
              </a:extLst>
            </p:cNvPr>
            <p:cNvSpPr txBox="1"/>
            <p:nvPr/>
          </p:nvSpPr>
          <p:spPr>
            <a:xfrm rot="16200000">
              <a:off x="7208699" y="2938533"/>
              <a:ext cx="729687"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Survival</a:t>
              </a:r>
              <a:endParaRPr lang="it-IT" sz="9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EED1AA90-EFE3-5840-B46D-C6F7259595C8}"/>
                </a:ext>
              </a:extLst>
            </p:cNvPr>
            <p:cNvSpPr txBox="1"/>
            <p:nvPr/>
          </p:nvSpPr>
          <p:spPr>
            <a:xfrm>
              <a:off x="9440590" y="1683920"/>
              <a:ext cx="1688899" cy="33855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Salvage</a:t>
              </a:r>
              <a:r>
                <a:rPr lang="it-IT" sz="800" dirty="0">
                  <a:latin typeface="Arial" panose="020B0604020202020204" pitchFamily="34" charset="0"/>
                  <a:cs typeface="Arial" panose="020B0604020202020204" pitchFamily="34" charset="0"/>
                </a:rPr>
                <a:t> 1 - OS </a:t>
              </a:r>
              <a:r>
                <a:rPr lang="it-IT" sz="800" dirty="0" err="1">
                  <a:latin typeface="Arial" panose="020B0604020202020204" pitchFamily="34" charset="0"/>
                  <a:cs typeface="Arial" panose="020B0604020202020204" pitchFamily="34" charset="0"/>
                </a:rPr>
                <a:t>not</a:t>
              </a:r>
              <a:r>
                <a:rPr lang="it-IT" sz="800" dirty="0">
                  <a:latin typeface="Arial" panose="020B0604020202020204" pitchFamily="34" charset="0"/>
                  <a:cs typeface="Arial" panose="020B0604020202020204" pitchFamily="34" charset="0"/>
                </a:rPr>
                <a:t> </a:t>
              </a:r>
              <a:r>
                <a:rPr lang="it-IT" sz="800" dirty="0" err="1">
                  <a:latin typeface="Arial" panose="020B0604020202020204" pitchFamily="34" charset="0"/>
                  <a:cs typeface="Arial" panose="020B0604020202020204" pitchFamily="34" charset="0"/>
                </a:rPr>
                <a:t>reached</a:t>
              </a:r>
              <a:endParaRPr lang="it-IT" sz="800" dirty="0">
                <a:latin typeface="Arial" panose="020B0604020202020204" pitchFamily="34" charset="0"/>
                <a:cs typeface="Arial" panose="020B0604020202020204" pitchFamily="34" charset="0"/>
              </a:endParaRPr>
            </a:p>
            <a:p>
              <a:r>
                <a:rPr lang="it-IT" sz="800" dirty="0" err="1">
                  <a:latin typeface="Arial" panose="020B0604020202020204" pitchFamily="34" charset="0"/>
                  <a:cs typeface="Arial" panose="020B0604020202020204" pitchFamily="34" charset="0"/>
                </a:rPr>
                <a:t>Salvage</a:t>
              </a:r>
              <a:r>
                <a:rPr lang="it-IT" sz="800" dirty="0">
                  <a:latin typeface="Arial" panose="020B0604020202020204" pitchFamily="34" charset="0"/>
                  <a:cs typeface="Arial" panose="020B0604020202020204" pitchFamily="34" charset="0"/>
                </a:rPr>
                <a:t> 2+ - 5.2 </a:t>
              </a:r>
              <a:r>
                <a:rPr lang="it-IT" sz="800" dirty="0" err="1">
                  <a:latin typeface="Arial" panose="020B0604020202020204" pitchFamily="34" charset="0"/>
                  <a:cs typeface="Arial" panose="020B0604020202020204" pitchFamily="34" charset="0"/>
                </a:rPr>
                <a:t>months</a:t>
              </a:r>
              <a:endParaRPr lang="it-IT" sz="800" dirty="0">
                <a:latin typeface="Arial" panose="020B0604020202020204" pitchFamily="34" charset="0"/>
                <a:cs typeface="Arial" panose="020B0604020202020204" pitchFamily="34" charset="0"/>
              </a:endParaRPr>
            </a:p>
          </p:txBody>
        </p:sp>
        <p:cxnSp>
          <p:nvCxnSpPr>
            <p:cNvPr id="16" name="Connettore 1 15">
              <a:extLst>
                <a:ext uri="{FF2B5EF4-FFF2-40B4-BE49-F238E27FC236}">
                  <a16:creationId xmlns:a16="http://schemas.microsoft.com/office/drawing/2014/main" id="{A69FD02C-516E-FD42-A7C2-A6E835861797}"/>
                </a:ext>
              </a:extLst>
            </p:cNvPr>
            <p:cNvCxnSpPr/>
            <p:nvPr/>
          </p:nvCxnSpPr>
          <p:spPr>
            <a:xfrm>
              <a:off x="9342621" y="1801659"/>
              <a:ext cx="126274"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C9E38C36-1F3A-F842-92E1-0651231F6B65}"/>
                </a:ext>
              </a:extLst>
            </p:cNvPr>
            <p:cNvCxnSpPr/>
            <p:nvPr/>
          </p:nvCxnSpPr>
          <p:spPr>
            <a:xfrm>
              <a:off x="9342621" y="1932287"/>
              <a:ext cx="126274"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C166C590-19AC-9B41-950B-2AD3A01A2BEE}"/>
                </a:ext>
              </a:extLst>
            </p:cNvPr>
            <p:cNvSpPr txBox="1"/>
            <p:nvPr/>
          </p:nvSpPr>
          <p:spPr>
            <a:xfrm>
              <a:off x="7967731" y="4033477"/>
              <a:ext cx="743743"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p</a:t>
              </a:r>
              <a:r>
                <a:rPr lang="it-IT" sz="800" dirty="0">
                  <a:latin typeface="Arial" panose="020B0604020202020204" pitchFamily="34" charset="0"/>
                  <a:cs typeface="Arial" panose="020B0604020202020204" pitchFamily="34" charset="0"/>
                </a:rPr>
                <a:t>=0.04</a:t>
              </a:r>
            </a:p>
          </p:txBody>
        </p:sp>
      </p:grpSp>
      <p:sp>
        <p:nvSpPr>
          <p:cNvPr id="17" name="Rettangolo 16">
            <a:extLst>
              <a:ext uri="{FF2B5EF4-FFF2-40B4-BE49-F238E27FC236}">
                <a16:creationId xmlns:a16="http://schemas.microsoft.com/office/drawing/2014/main" id="{8C14F782-3686-3E48-BE39-86E0A961CEB4}"/>
              </a:ext>
            </a:extLst>
          </p:cNvPr>
          <p:cNvSpPr/>
          <p:nvPr/>
        </p:nvSpPr>
        <p:spPr>
          <a:xfrm>
            <a:off x="2243138" y="5340191"/>
            <a:ext cx="6657566" cy="954107"/>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7 pazienti con </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 AML hanno ricevuto </a:t>
            </a:r>
            <a:r>
              <a:rPr lang="it-IT" sz="1200" dirty="0" err="1">
                <a:latin typeface="Arial" panose="020B0604020202020204" pitchFamily="34" charset="0"/>
                <a:cs typeface="Arial" panose="020B0604020202020204" pitchFamily="34" charset="0"/>
                <a:sym typeface="Wingdings" pitchFamily="2" charset="2"/>
              </a:rPr>
              <a:t>venetoclax</a:t>
            </a:r>
            <a:r>
              <a:rPr lang="it-IT" sz="1200" dirty="0">
                <a:latin typeface="Arial" panose="020B0604020202020204" pitchFamily="34" charset="0"/>
                <a:cs typeface="Arial" panose="020B0604020202020204" pitchFamily="34" charset="0"/>
                <a:sym typeface="Wingdings" pitchFamily="2" charset="2"/>
              </a:rPr>
              <a:t> + </a:t>
            </a:r>
            <a:r>
              <a:rPr lang="it-IT" sz="1200" dirty="0" err="1">
                <a:latin typeface="Arial" panose="020B0604020202020204" pitchFamily="34" charset="0"/>
                <a:cs typeface="Arial" panose="020B0604020202020204" pitchFamily="34" charset="0"/>
                <a:sym typeface="Wingdings" pitchFamily="2" charset="2"/>
              </a:rPr>
              <a:t>enasidenib</a:t>
            </a:r>
            <a:r>
              <a:rPr lang="it-IT" sz="1200" dirty="0">
                <a:latin typeface="Arial" panose="020B0604020202020204" pitchFamily="34" charset="0"/>
                <a:cs typeface="Arial" panose="020B0604020202020204" pitchFamily="34" charset="0"/>
                <a:sym typeface="Wingdings" pitchFamily="2" charset="2"/>
              </a:rPr>
              <a:t> + </a:t>
            </a:r>
            <a:r>
              <a:rPr lang="it-IT" sz="1200" dirty="0" err="1">
                <a:latin typeface="Arial" panose="020B0604020202020204" pitchFamily="34" charset="0"/>
                <a:cs typeface="Arial" panose="020B0604020202020204" pitchFamily="34" charset="0"/>
                <a:sym typeface="Wingdings" pitchFamily="2" charset="2"/>
              </a:rPr>
              <a:t>azacitadina</a:t>
            </a: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RC 6/7 (86%), MRD- 2/7</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OS a 6 mesi 70%, OS a 1 anno non raggiunta</a:t>
            </a:r>
          </a:p>
        </p:txBody>
      </p:sp>
      <p:sp>
        <p:nvSpPr>
          <p:cNvPr id="25" name="Rettangolo 24">
            <a:extLst>
              <a:ext uri="{FF2B5EF4-FFF2-40B4-BE49-F238E27FC236}">
                <a16:creationId xmlns:a16="http://schemas.microsoft.com/office/drawing/2014/main" id="{0934D3DB-7505-524E-9209-A1036F581168}"/>
              </a:ext>
            </a:extLst>
          </p:cNvPr>
          <p:cNvSpPr/>
          <p:nvPr/>
        </p:nvSpPr>
        <p:spPr>
          <a:xfrm>
            <a:off x="9291287" y="6627168"/>
            <a:ext cx="2900714" cy="338554"/>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Venugopal</a:t>
            </a:r>
            <a:r>
              <a:rPr lang="it-IT" sz="800" i="1" dirty="0">
                <a:latin typeface="Arial" panose="020B0604020202020204" pitchFamily="34" charset="0"/>
                <a:cs typeface="Arial" panose="020B0604020202020204" pitchFamily="34" charset="0"/>
                <a:hlinkClick r:id="rId4"/>
              </a:rPr>
              <a:t> </a:t>
            </a:r>
            <a:r>
              <a:rPr lang="it-IT" sz="800" i="1" dirty="0" err="1">
                <a:latin typeface="Arial" panose="020B0604020202020204" pitchFamily="34" charset="0"/>
                <a:cs typeface="Arial" panose="020B0604020202020204" pitchFamily="34" charset="0"/>
                <a:hlinkClick r:id="rId4"/>
              </a:rPr>
              <a:t>S</a:t>
            </a:r>
            <a:r>
              <a:rPr lang="it-IT" sz="800" i="1" dirty="0">
                <a:latin typeface="Arial" panose="020B0604020202020204" pitchFamily="34" charset="0"/>
                <a:cs typeface="Arial" panose="020B0604020202020204" pitchFamily="34" charset="0"/>
                <a:hlinkClick r:id="rId4"/>
              </a:rPr>
              <a:t>,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EP471</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809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7DAFDF5-CC38-A347-86EC-317ACD54D890}"/>
              </a:ext>
            </a:extLst>
          </p:cNvPr>
          <p:cNvSpPr txBox="1"/>
          <p:nvPr/>
        </p:nvSpPr>
        <p:spPr>
          <a:xfrm>
            <a:off x="2863133" y="2559830"/>
            <a:ext cx="8336280" cy="1138773"/>
          </a:xfrm>
          <a:prstGeom prst="rect">
            <a:avLst/>
          </a:prstGeom>
          <a:noFill/>
        </p:spPr>
        <p:txBody>
          <a:bodyPr wrap="square" rtlCol="0">
            <a:spAutoFit/>
          </a:bodyPr>
          <a:lstStyle/>
          <a:p>
            <a:pPr algn="ctr">
              <a:spcBef>
                <a:spcPts val="600"/>
              </a:spcBef>
            </a:pPr>
            <a:r>
              <a:rPr lang="it-IT" sz="2400" b="1" dirty="0">
                <a:solidFill>
                  <a:srgbClr val="472165"/>
                </a:solidFill>
                <a:latin typeface="Arial" panose="020B0604020202020204" pitchFamily="34" charset="0"/>
                <a:cs typeface="Arial" panose="020B0604020202020204" pitchFamily="34" charset="0"/>
              </a:rPr>
              <a:t>PAZIENTI NON ELEGGIBILI </a:t>
            </a:r>
            <a:br>
              <a:rPr lang="it-IT" sz="2400" b="1" dirty="0">
                <a:solidFill>
                  <a:srgbClr val="472165"/>
                </a:solidFill>
                <a:latin typeface="Arial" panose="020B0604020202020204" pitchFamily="34" charset="0"/>
                <a:cs typeface="Arial" panose="020B0604020202020204" pitchFamily="34" charset="0"/>
              </a:rPr>
            </a:br>
            <a:r>
              <a:rPr lang="it-IT" sz="2400" b="1" dirty="0">
                <a:solidFill>
                  <a:srgbClr val="472165"/>
                </a:solidFill>
                <a:latin typeface="Arial" panose="020B0604020202020204" pitchFamily="34" charset="0"/>
                <a:cs typeface="Arial" panose="020B0604020202020204" pitchFamily="34" charset="0"/>
              </a:rPr>
              <a:t>A TERAPIA INTENSIVA</a:t>
            </a:r>
            <a:br>
              <a:rPr lang="it-IT" sz="2400" b="1" dirty="0">
                <a:solidFill>
                  <a:srgbClr val="472165"/>
                </a:solidFill>
                <a:latin typeface="Arial" panose="020B0604020202020204" pitchFamily="34" charset="0"/>
                <a:cs typeface="Arial" panose="020B0604020202020204" pitchFamily="34" charset="0"/>
              </a:rPr>
            </a:br>
            <a:r>
              <a:rPr lang="it-IT" dirty="0">
                <a:solidFill>
                  <a:srgbClr val="472165"/>
                </a:solidFill>
                <a:latin typeface="Arial" panose="020B0604020202020204" pitchFamily="34" charset="0"/>
                <a:cs typeface="Arial" panose="020B0604020202020204" pitchFamily="34" charset="0"/>
              </a:rPr>
              <a:t>con mutazione di </a:t>
            </a:r>
            <a:r>
              <a:rPr lang="it-IT" i="1" dirty="0">
                <a:solidFill>
                  <a:srgbClr val="472165"/>
                </a:solidFill>
                <a:latin typeface="Arial" panose="020B0604020202020204" pitchFamily="34" charset="0"/>
                <a:cs typeface="Arial" panose="020B0604020202020204" pitchFamily="34" charset="0"/>
              </a:rPr>
              <a:t>FLT3</a:t>
            </a:r>
            <a:endParaRPr lang="it-IT" sz="2400" i="1" dirty="0">
              <a:solidFill>
                <a:srgbClr val="472165"/>
              </a:solidFill>
              <a:latin typeface="Arial" panose="020B0604020202020204" pitchFamily="34" charset="0"/>
              <a:cs typeface="Arial" panose="020B0604020202020204" pitchFamily="34" charset="0"/>
            </a:endParaRPr>
          </a:p>
        </p:txBody>
      </p:sp>
      <p:cxnSp>
        <p:nvCxnSpPr>
          <p:cNvPr id="9" name="Connettore 1 8">
            <a:extLst>
              <a:ext uri="{FF2B5EF4-FFF2-40B4-BE49-F238E27FC236}">
                <a16:creationId xmlns:a16="http://schemas.microsoft.com/office/drawing/2014/main" id="{97065F61-82ED-DC40-89A8-3A7C1E817112}"/>
              </a:ext>
            </a:extLst>
          </p:cNvPr>
          <p:cNvCxnSpPr>
            <a:cxnSpLocks/>
          </p:cNvCxnSpPr>
          <p:nvPr/>
        </p:nvCxnSpPr>
        <p:spPr>
          <a:xfrm>
            <a:off x="3741682" y="2399293"/>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47613FB0-C1D6-C240-90B2-5EBCF0F0F84B}"/>
              </a:ext>
            </a:extLst>
          </p:cNvPr>
          <p:cNvCxnSpPr>
            <a:cxnSpLocks/>
          </p:cNvCxnSpPr>
          <p:nvPr/>
        </p:nvCxnSpPr>
        <p:spPr>
          <a:xfrm>
            <a:off x="3741682" y="3791907"/>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2000" b="1" dirty="0"/>
              <a:t>Terapia non intensiva</a:t>
            </a:r>
          </a:p>
        </p:txBody>
      </p:sp>
    </p:spTree>
    <p:extLst>
      <p:ext uri="{BB962C8B-B14F-4D97-AF65-F5344CB8AC3E}">
        <p14:creationId xmlns:p14="http://schemas.microsoft.com/office/powerpoint/2010/main" val="80469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err="1"/>
              <a:t>Efficacy</a:t>
            </a:r>
            <a:r>
              <a:rPr lang="it-IT" sz="1600" b="1" dirty="0"/>
              <a:t> and </a:t>
            </a:r>
            <a:r>
              <a:rPr lang="it-IT" sz="1600" b="1" dirty="0" err="1"/>
              <a:t>safety</a:t>
            </a:r>
            <a:r>
              <a:rPr lang="it-IT" sz="1600" b="1" dirty="0"/>
              <a:t> of </a:t>
            </a:r>
            <a:r>
              <a:rPr lang="it-IT" sz="1600" b="1" dirty="0" err="1"/>
              <a:t>venetoclax</a:t>
            </a:r>
            <a:r>
              <a:rPr lang="it-IT" sz="1600" b="1" dirty="0"/>
              <a:t> in </a:t>
            </a:r>
            <a:r>
              <a:rPr lang="it-IT" sz="1600" b="1" dirty="0" err="1"/>
              <a:t>combination</a:t>
            </a:r>
            <a:r>
              <a:rPr lang="it-IT" sz="1600" b="1" dirty="0"/>
              <a:t> with </a:t>
            </a:r>
            <a:r>
              <a:rPr lang="it-IT" sz="1600" b="1" dirty="0" err="1"/>
              <a:t>gilteritinib</a:t>
            </a:r>
            <a:r>
              <a:rPr lang="it-IT" sz="1600" b="1" dirty="0"/>
              <a:t> for </a:t>
            </a:r>
            <a:r>
              <a:rPr lang="it-IT" sz="1600" b="1" dirty="0" err="1"/>
              <a:t>relapsed</a:t>
            </a:r>
            <a:r>
              <a:rPr lang="it-IT" sz="1600" b="1" dirty="0"/>
              <a:t>/</a:t>
            </a:r>
            <a:r>
              <a:rPr lang="it-IT" sz="1600" b="1" dirty="0" err="1"/>
              <a:t>refractory</a:t>
            </a:r>
            <a:r>
              <a:rPr lang="it-IT" sz="1600" b="1" dirty="0"/>
              <a:t> </a:t>
            </a:r>
            <a:r>
              <a:rPr lang="it-IT" sz="1600" b="1" i="1" dirty="0"/>
              <a:t>FLT3</a:t>
            </a:r>
            <a:r>
              <a:rPr lang="it-IT" sz="1600" b="1" dirty="0"/>
              <a:t>-mutated acute </a:t>
            </a:r>
            <a:r>
              <a:rPr lang="it-IT" sz="1600" b="1" dirty="0" err="1"/>
              <a:t>myeloid</a:t>
            </a:r>
            <a:r>
              <a:rPr lang="it-IT" sz="1600" b="1" dirty="0"/>
              <a:t> </a:t>
            </a:r>
            <a:r>
              <a:rPr lang="it-IT" sz="1600" b="1" dirty="0" err="1"/>
              <a:t>leukemia</a:t>
            </a:r>
            <a:r>
              <a:rPr lang="it-IT" sz="1600" b="1" dirty="0"/>
              <a:t>: </a:t>
            </a:r>
            <a:r>
              <a:rPr lang="it-IT" sz="1600" b="1" dirty="0" err="1"/>
              <a:t>Updated</a:t>
            </a:r>
            <a:r>
              <a:rPr lang="it-IT" sz="1600" b="1" dirty="0"/>
              <a:t> </a:t>
            </a:r>
            <a:r>
              <a:rPr lang="it-IT" sz="1600" b="1" dirty="0" err="1"/>
              <a:t>analyses</a:t>
            </a:r>
            <a:r>
              <a:rPr lang="it-IT" sz="1600" b="1" dirty="0"/>
              <a:t> of a </a:t>
            </a:r>
            <a:r>
              <a:rPr lang="it-IT" sz="1600" b="1" dirty="0" err="1"/>
              <a:t>phase</a:t>
            </a:r>
            <a:r>
              <a:rPr lang="it-IT" sz="1600" b="1" dirty="0"/>
              <a:t> 1B </a:t>
            </a:r>
            <a:r>
              <a:rPr lang="it-IT" sz="1600" b="1" dirty="0" err="1"/>
              <a:t>study</a:t>
            </a:r>
            <a:endParaRPr lang="it-IT" sz="1600" b="1" dirty="0"/>
          </a:p>
        </p:txBody>
      </p:sp>
      <p:sp>
        <p:nvSpPr>
          <p:cNvPr id="4" name="Rettangolo 3">
            <a:extLst>
              <a:ext uri="{FF2B5EF4-FFF2-40B4-BE49-F238E27FC236}">
                <a16:creationId xmlns:a16="http://schemas.microsoft.com/office/drawing/2014/main" id="{7BA6D0F3-E3EA-1344-96EF-764213136E39}"/>
              </a:ext>
            </a:extLst>
          </p:cNvPr>
          <p:cNvSpPr/>
          <p:nvPr/>
        </p:nvSpPr>
        <p:spPr>
          <a:xfrm>
            <a:off x="2252869" y="1095909"/>
            <a:ext cx="9395792" cy="4131900"/>
          </a:xfrm>
          <a:prstGeom prst="rect">
            <a:avLst/>
          </a:prstGeom>
        </p:spPr>
        <p:txBody>
          <a:bodyPr wrap="square">
            <a:spAutoFit/>
          </a:bodyPr>
          <a:lstStyle/>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Trial di fase I in pazienti </a:t>
            </a:r>
            <a:r>
              <a:rPr lang="it-IT" sz="1200" i="1" dirty="0">
                <a:latin typeface="Arial" panose="020B0604020202020204" pitchFamily="34" charset="0"/>
                <a:cs typeface="Arial" panose="020B0604020202020204" pitchFamily="34" charset="0"/>
                <a:sym typeface="Wingdings" pitchFamily="2" charset="2"/>
              </a:rPr>
              <a:t>FLT3</a:t>
            </a:r>
            <a:r>
              <a:rPr lang="it-IT" sz="1200" dirty="0">
                <a:latin typeface="Arial" panose="020B0604020202020204" pitchFamily="34" charset="0"/>
                <a:cs typeface="Arial" panose="020B0604020202020204" pitchFamily="34" charset="0"/>
                <a:sym typeface="Wingdings" pitchFamily="2" charset="2"/>
              </a:rPr>
              <a:t>-mutati </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 AML</a:t>
            </a: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Venetoclax</a:t>
            </a:r>
            <a:r>
              <a:rPr lang="it-IT" sz="1200" dirty="0">
                <a:latin typeface="Arial" panose="020B0604020202020204" pitchFamily="34" charset="0"/>
                <a:cs typeface="Arial" panose="020B0604020202020204" pitchFamily="34" charset="0"/>
                <a:sym typeface="Wingdings" pitchFamily="2" charset="2"/>
              </a:rPr>
              <a:t> 400 mg + </a:t>
            </a:r>
            <a:r>
              <a:rPr lang="it-IT" sz="1200" dirty="0" err="1">
                <a:latin typeface="Arial" panose="020B0604020202020204" pitchFamily="34" charset="0"/>
                <a:cs typeface="Arial" panose="020B0604020202020204" pitchFamily="34" charset="0"/>
                <a:sym typeface="Wingdings" pitchFamily="2" charset="2"/>
              </a:rPr>
              <a:t>gilteritinib</a:t>
            </a:r>
            <a:r>
              <a:rPr lang="it-IT" sz="1200" dirty="0">
                <a:latin typeface="Arial" panose="020B0604020202020204" pitchFamily="34" charset="0"/>
                <a:cs typeface="Arial" panose="020B0604020202020204" pitchFamily="34" charset="0"/>
                <a:sym typeface="Wingdings" pitchFamily="2" charset="2"/>
              </a:rPr>
              <a:t> (80–120 mg) die, cicli 28 giorni</a:t>
            </a: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Endpont</a:t>
            </a:r>
            <a:r>
              <a:rPr lang="it-IT" sz="1200" dirty="0">
                <a:latin typeface="Arial" panose="020B0604020202020204" pitchFamily="34" charset="0"/>
                <a:cs typeface="Arial" panose="020B0604020202020204" pitchFamily="34" charset="0"/>
                <a:sym typeface="Wingdings" pitchFamily="2" charset="2"/>
              </a:rPr>
              <a:t> primario: </a:t>
            </a:r>
            <a:r>
              <a:rPr lang="it-IT" sz="1200" dirty="0" err="1">
                <a:latin typeface="Arial" panose="020B0604020202020204" pitchFamily="34" charset="0"/>
                <a:cs typeface="Arial" panose="020B0604020202020204" pitchFamily="34" charset="0"/>
                <a:sym typeface="Wingdings" pitchFamily="2" charset="2"/>
              </a:rPr>
              <a:t>mCRc</a:t>
            </a: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Endpoint</a:t>
            </a:r>
            <a:r>
              <a:rPr lang="it-IT" sz="1200" dirty="0">
                <a:latin typeface="Arial" panose="020B0604020202020204" pitchFamily="34" charset="0"/>
                <a:cs typeface="Arial" panose="020B0604020202020204" pitchFamily="34" charset="0"/>
                <a:sym typeface="Wingdings" pitchFamily="2" charset="2"/>
              </a:rPr>
              <a:t> secondario: durata della risposta (</a:t>
            </a:r>
            <a:r>
              <a:rPr lang="it-IT" sz="1200" dirty="0" err="1">
                <a:latin typeface="Arial" panose="020B0604020202020204" pitchFamily="34" charset="0"/>
                <a:cs typeface="Arial" panose="020B0604020202020204" pitchFamily="34" charset="0"/>
                <a:sym typeface="Wingdings" pitchFamily="2" charset="2"/>
              </a:rPr>
              <a:t>DoR</a:t>
            </a:r>
            <a:r>
              <a:rPr lang="it-IT" sz="1200" dirty="0">
                <a:latin typeface="Arial" panose="020B0604020202020204" pitchFamily="34" charset="0"/>
                <a:cs typeface="Arial" panose="020B0604020202020204" pitchFamily="34" charset="0"/>
                <a:sym typeface="Wingdings" pitchFamily="2" charset="2"/>
              </a:rPr>
              <a:t>)</a:t>
            </a: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Endpoint</a:t>
            </a:r>
            <a:r>
              <a:rPr lang="it-IT" sz="1200" dirty="0">
                <a:latin typeface="Arial" panose="020B0604020202020204" pitchFamily="34" charset="0"/>
                <a:cs typeface="Arial" panose="020B0604020202020204" pitchFamily="34" charset="0"/>
                <a:sym typeface="Wingdings" pitchFamily="2" charset="2"/>
              </a:rPr>
              <a:t> esploratori: OS e cambiamenti nell</a:t>
            </a:r>
            <a:r>
              <a:rPr lang="it-IT" sz="1200" i="1" dirty="0">
                <a:latin typeface="Arial" panose="020B0604020202020204" pitchFamily="34" charset="0"/>
                <a:cs typeface="Arial" panose="020B0604020202020204" pitchFamily="34" charset="0"/>
                <a:sym typeface="Wingdings" pitchFamily="2" charset="2"/>
              </a:rPr>
              <a:t>’</a:t>
            </a:r>
            <a:r>
              <a:rPr lang="it-IT" sz="1200" i="1" dirty="0" err="1">
                <a:latin typeface="Arial" panose="020B0604020202020204" pitchFamily="34" charset="0"/>
                <a:cs typeface="Arial" panose="020B0604020202020204" pitchFamily="34" charset="0"/>
                <a:sym typeface="Wingdings" pitchFamily="2" charset="2"/>
              </a:rPr>
              <a:t>allelic</a:t>
            </a:r>
            <a:r>
              <a:rPr lang="it-IT" sz="1200" i="1" dirty="0">
                <a:latin typeface="Arial" panose="020B0604020202020204" pitchFamily="34" charset="0"/>
                <a:cs typeface="Arial" panose="020B0604020202020204" pitchFamily="34" charset="0"/>
                <a:sym typeface="Wingdings" pitchFamily="2" charset="2"/>
              </a:rPr>
              <a:t> </a:t>
            </a:r>
            <a:r>
              <a:rPr lang="it-IT" sz="1200" i="1" dirty="0" err="1">
                <a:latin typeface="Arial" panose="020B0604020202020204" pitchFamily="34" charset="0"/>
                <a:cs typeface="Arial" panose="020B0604020202020204" pitchFamily="34" charset="0"/>
                <a:sym typeface="Wingdings" pitchFamily="2" charset="2"/>
              </a:rPr>
              <a:t>burden</a:t>
            </a:r>
            <a:r>
              <a:rPr lang="it-IT" sz="1200" i="1" dirty="0">
                <a:latin typeface="Arial" panose="020B0604020202020204" pitchFamily="34" charset="0"/>
                <a:cs typeface="Arial" panose="020B0604020202020204" pitchFamily="34" charset="0"/>
                <a:sym typeface="Wingdings" pitchFamily="2" charset="2"/>
              </a:rPr>
              <a:t> </a:t>
            </a:r>
            <a:r>
              <a:rPr lang="it-IT" sz="1200" dirty="0">
                <a:latin typeface="Arial" panose="020B0604020202020204" pitchFamily="34" charset="0"/>
                <a:cs typeface="Arial" panose="020B0604020202020204" pitchFamily="34" charset="0"/>
                <a:sym typeface="Wingdings" pitchFamily="2" charset="2"/>
              </a:rPr>
              <a:t>di FLT3</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Sicurezza e AE</a:t>
            </a:r>
            <a:br>
              <a:rPr lang="it-IT" sz="1200" dirty="0">
                <a:latin typeface="Arial" panose="020B0604020202020204" pitchFamily="34" charset="0"/>
                <a:cs typeface="Arial" panose="020B0604020202020204" pitchFamily="34" charset="0"/>
                <a:sym typeface="Wingdings" pitchFamily="2" charset="2"/>
              </a:rPr>
            </a:b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43 pazienti, età mediana 63 anni (2–85)</a:t>
            </a: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N</a:t>
            </a:r>
            <a:r>
              <a:rPr lang="it-IT" sz="1200" dirty="0">
                <a:latin typeface="Arial" panose="020B0604020202020204" pitchFamily="34" charset="0"/>
                <a:cs typeface="Arial" panose="020B0604020202020204" pitchFamily="34" charset="0"/>
                <a:sym typeface="Wingdings" pitchFamily="2" charset="2"/>
              </a:rPr>
              <a:t> mediano precedenti terapie 2 (1–5), </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28 pazienti (65%) avevano ricevuto almeno un inibitore di FLT3</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14 pazienti (33%) erano trapiantati</a:t>
            </a:r>
            <a:br>
              <a:rPr lang="it-IT" sz="1200" dirty="0">
                <a:latin typeface="Arial" panose="020B0604020202020204" pitchFamily="34" charset="0"/>
                <a:cs typeface="Arial" panose="020B0604020202020204" pitchFamily="34" charset="0"/>
                <a:sym typeface="Wingdings" pitchFamily="2" charset="2"/>
              </a:rPr>
            </a:b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9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grado 3/4 in 42 pazienti (98%). Citopenia grado ≥3 in 34 pazienti (79%). Interruzione temporanea del trattamento in 24 pazienti (56%) </a:t>
            </a:r>
          </a:p>
          <a:p>
            <a:pPr marL="285750" indent="-285750">
              <a:spcBef>
                <a:spcPts val="9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Mortalità a 30 giorni pari a 0, a 60 giorni 12%</a:t>
            </a:r>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cxnSp>
        <p:nvCxnSpPr>
          <p:cNvPr id="14" name="Connettore 1 13">
            <a:extLst>
              <a:ext uri="{FF2B5EF4-FFF2-40B4-BE49-F238E27FC236}">
                <a16:creationId xmlns:a16="http://schemas.microsoft.com/office/drawing/2014/main" id="{9DCDC30D-CAD8-ED46-A19C-5DBA91DCFC0D}"/>
              </a:ext>
            </a:extLst>
          </p:cNvPr>
          <p:cNvCxnSpPr>
            <a:cxnSpLocks/>
          </p:cNvCxnSpPr>
          <p:nvPr/>
        </p:nvCxnSpPr>
        <p:spPr>
          <a:xfrm>
            <a:off x="2252869" y="2960694"/>
            <a:ext cx="91059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33249168-D383-BE4B-B59E-FB17813E477C}"/>
              </a:ext>
            </a:extLst>
          </p:cNvPr>
          <p:cNvCxnSpPr>
            <a:cxnSpLocks/>
          </p:cNvCxnSpPr>
          <p:nvPr/>
        </p:nvCxnSpPr>
        <p:spPr>
          <a:xfrm>
            <a:off x="2262600" y="5282133"/>
            <a:ext cx="91059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754D46F0-6EDE-114D-BF30-9D8336896CB3}"/>
              </a:ext>
            </a:extLst>
          </p:cNvPr>
          <p:cNvCxnSpPr>
            <a:cxnSpLocks/>
          </p:cNvCxnSpPr>
          <p:nvPr/>
        </p:nvCxnSpPr>
        <p:spPr>
          <a:xfrm>
            <a:off x="2252869" y="4345410"/>
            <a:ext cx="91059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75DBE41D-2FE7-0F47-9FC6-B74D4277C325}"/>
              </a:ext>
            </a:extLst>
          </p:cNvPr>
          <p:cNvSpPr/>
          <p:nvPr/>
        </p:nvSpPr>
        <p:spPr>
          <a:xfrm>
            <a:off x="9291287" y="6627168"/>
            <a:ext cx="2900714" cy="461665"/>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a:latin typeface="Arial" panose="020B0604020202020204" pitchFamily="34" charset="0"/>
                <a:cs typeface="Arial" panose="020B0604020202020204" pitchFamily="34" charset="0"/>
                <a:hlinkClick r:id="rId3"/>
              </a:rPr>
              <a:t>Altman JK,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S135</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cxnSp>
        <p:nvCxnSpPr>
          <p:cNvPr id="17" name="Connettore 1 16">
            <a:extLst>
              <a:ext uri="{FF2B5EF4-FFF2-40B4-BE49-F238E27FC236}">
                <a16:creationId xmlns:a16="http://schemas.microsoft.com/office/drawing/2014/main" id="{576DD37A-4A25-8149-B392-272C325C73A3}"/>
              </a:ext>
            </a:extLst>
          </p:cNvPr>
          <p:cNvCxnSpPr>
            <a:cxnSpLocks/>
          </p:cNvCxnSpPr>
          <p:nvPr/>
        </p:nvCxnSpPr>
        <p:spPr>
          <a:xfrm>
            <a:off x="2252763" y="1020957"/>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5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sp>
        <p:nvSpPr>
          <p:cNvPr id="6" name="Rettangolo 5">
            <a:extLst>
              <a:ext uri="{FF2B5EF4-FFF2-40B4-BE49-F238E27FC236}">
                <a16:creationId xmlns:a16="http://schemas.microsoft.com/office/drawing/2014/main" id="{FCF9F1B7-2215-8A42-8E1B-E29671BF6785}"/>
              </a:ext>
            </a:extLst>
          </p:cNvPr>
          <p:cNvSpPr/>
          <p:nvPr/>
        </p:nvSpPr>
        <p:spPr>
          <a:xfrm>
            <a:off x="2252869" y="1101075"/>
            <a:ext cx="9395792" cy="61555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mCRc</a:t>
            </a:r>
            <a:r>
              <a:rPr lang="it-IT" sz="1200" dirty="0">
                <a:latin typeface="Arial" panose="020B0604020202020204" pitchFamily="34" charset="0"/>
                <a:cs typeface="Arial" panose="020B0604020202020204" pitchFamily="34" charset="0"/>
                <a:sym typeface="Wingdings" pitchFamily="2" charset="2"/>
              </a:rPr>
              <a:t> 86%, tempo mediano alla risposta 1 mese (0,7–4,6)</a:t>
            </a:r>
          </a:p>
          <a:p>
            <a:pPr marL="285750" indent="-285750">
              <a:spcBef>
                <a:spcPts val="1200"/>
              </a:spcBef>
              <a:buClr>
                <a:srgbClr val="FBB037"/>
              </a:buClr>
              <a:buFont typeface="Arial" panose="020B0604020202020204" pitchFamily="34" charset="0"/>
              <a:buChar char="•"/>
            </a:pPr>
            <a:r>
              <a:rPr lang="it-IT" sz="1200" i="1" dirty="0">
                <a:latin typeface="Arial" panose="020B0604020202020204" pitchFamily="34" charset="0"/>
                <a:cs typeface="Arial" panose="020B0604020202020204" pitchFamily="34" charset="0"/>
                <a:sym typeface="Wingdings" pitchFamily="2" charset="2"/>
              </a:rPr>
              <a:t> FLT3 </a:t>
            </a:r>
            <a:r>
              <a:rPr lang="it-IT" sz="1200" dirty="0">
                <a:latin typeface="Arial" panose="020B0604020202020204" pitchFamily="34" charset="0"/>
                <a:cs typeface="Arial" panose="020B0604020202020204" pitchFamily="34" charset="0"/>
                <a:sym typeface="Wingdings" pitchFamily="2" charset="2"/>
              </a:rPr>
              <a:t>clearance</a:t>
            </a:r>
            <a:r>
              <a:rPr lang="it-IT" sz="1200" i="1" dirty="0">
                <a:latin typeface="Arial" panose="020B0604020202020204" pitchFamily="34" charset="0"/>
                <a:cs typeface="Arial" panose="020B0604020202020204" pitchFamily="34" charset="0"/>
                <a:sym typeface="Wingdings" pitchFamily="2" charset="2"/>
              </a:rPr>
              <a:t> </a:t>
            </a:r>
            <a:r>
              <a:rPr lang="it-IT" sz="1200" dirty="0">
                <a:latin typeface="Arial" panose="020B0604020202020204" pitchFamily="34" charset="0"/>
                <a:cs typeface="Arial" panose="020B0604020202020204" pitchFamily="34" charset="0"/>
                <a:sym typeface="Wingdings" pitchFamily="2" charset="2"/>
              </a:rPr>
              <a:t>(&lt;10</a:t>
            </a:r>
            <a:r>
              <a:rPr lang="it-IT" sz="1200" baseline="30000" dirty="0">
                <a:latin typeface="Arial" panose="020B0604020202020204" pitchFamily="34" charset="0"/>
                <a:cs typeface="Arial" panose="020B0604020202020204" pitchFamily="34" charset="0"/>
                <a:sym typeface="Wingdings" pitchFamily="2" charset="2"/>
              </a:rPr>
              <a:t>-2</a:t>
            </a:r>
            <a:r>
              <a:rPr lang="it-IT" sz="1200" dirty="0">
                <a:latin typeface="Arial" panose="020B0604020202020204" pitchFamily="34" charset="0"/>
                <a:cs typeface="Arial" panose="020B0604020202020204" pitchFamily="34" charset="0"/>
                <a:sym typeface="Wingdings" pitchFamily="2" charset="2"/>
              </a:rPr>
              <a:t>) in 69% dei pazienti in CR con dato in PCR all’esordio (18/28)</a:t>
            </a:r>
          </a:p>
        </p:txBody>
      </p:sp>
      <p:graphicFrame>
        <p:nvGraphicFramePr>
          <p:cNvPr id="13" name="Tabella 12">
            <a:extLst>
              <a:ext uri="{FF2B5EF4-FFF2-40B4-BE49-F238E27FC236}">
                <a16:creationId xmlns:a16="http://schemas.microsoft.com/office/drawing/2014/main" id="{9CA7CBA4-D01B-C647-8E01-35E5AC3A5060}"/>
              </a:ext>
            </a:extLst>
          </p:cNvPr>
          <p:cNvGraphicFramePr>
            <a:graphicFrameLocks noGrp="1"/>
          </p:cNvGraphicFramePr>
          <p:nvPr>
            <p:extLst>
              <p:ext uri="{D42A27DB-BD31-4B8C-83A1-F6EECF244321}">
                <p14:modId xmlns:p14="http://schemas.microsoft.com/office/powerpoint/2010/main" val="1848956917"/>
              </p:ext>
            </p:extLst>
          </p:nvPr>
        </p:nvGraphicFramePr>
        <p:xfrm>
          <a:off x="3846937" y="3103924"/>
          <a:ext cx="6205326" cy="1594834"/>
        </p:xfrm>
        <a:graphic>
          <a:graphicData uri="http://schemas.openxmlformats.org/drawingml/2006/table">
            <a:tbl>
              <a:tblPr firstRow="1" bandRow="1">
                <a:tableStyleId>{5C22544A-7EE6-4342-B048-85BDC9FD1C3A}</a:tableStyleId>
              </a:tblPr>
              <a:tblGrid>
                <a:gridCol w="1322446">
                  <a:extLst>
                    <a:ext uri="{9D8B030D-6E8A-4147-A177-3AD203B41FA5}">
                      <a16:colId xmlns:a16="http://schemas.microsoft.com/office/drawing/2014/main" val="20000"/>
                    </a:ext>
                  </a:extLst>
                </a:gridCol>
                <a:gridCol w="1220720">
                  <a:extLst>
                    <a:ext uri="{9D8B030D-6E8A-4147-A177-3AD203B41FA5}">
                      <a16:colId xmlns:a16="http://schemas.microsoft.com/office/drawing/2014/main" val="20001"/>
                    </a:ext>
                  </a:extLst>
                </a:gridCol>
                <a:gridCol w="1220720">
                  <a:extLst>
                    <a:ext uri="{9D8B030D-6E8A-4147-A177-3AD203B41FA5}">
                      <a16:colId xmlns:a16="http://schemas.microsoft.com/office/drawing/2014/main" val="20002"/>
                    </a:ext>
                  </a:extLst>
                </a:gridCol>
                <a:gridCol w="1220720">
                  <a:extLst>
                    <a:ext uri="{9D8B030D-6E8A-4147-A177-3AD203B41FA5}">
                      <a16:colId xmlns:a16="http://schemas.microsoft.com/office/drawing/2014/main" val="1298231008"/>
                    </a:ext>
                  </a:extLst>
                </a:gridCol>
                <a:gridCol w="1220720">
                  <a:extLst>
                    <a:ext uri="{9D8B030D-6E8A-4147-A177-3AD203B41FA5}">
                      <a16:colId xmlns:a16="http://schemas.microsoft.com/office/drawing/2014/main" val="2820540627"/>
                    </a:ext>
                  </a:extLst>
                </a:gridCol>
              </a:tblGrid>
              <a:tr h="289970">
                <a:tc rowSpan="2">
                  <a:txBody>
                    <a:bodyPr/>
                    <a:lstStyle/>
                    <a:p>
                      <a:endParaRPr lang="it-IT" sz="10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rowSpan="2">
                  <a:txBody>
                    <a:bodyPr/>
                    <a:lstStyle/>
                    <a:p>
                      <a:pPr algn="ctr"/>
                      <a:r>
                        <a:rPr lang="it-IT" sz="1000" dirty="0" err="1">
                          <a:latin typeface="Arial" panose="020B0604020202020204" pitchFamily="34" charset="0"/>
                          <a:cs typeface="Arial" panose="020B0604020202020204" pitchFamily="34" charset="0"/>
                        </a:rPr>
                        <a:t>All</a:t>
                      </a:r>
                      <a:r>
                        <a:rPr lang="it-IT" sz="1000" dirty="0">
                          <a:latin typeface="Arial" panose="020B0604020202020204" pitchFamily="34" charset="0"/>
                          <a:cs typeface="Arial" panose="020B0604020202020204" pitchFamily="34" charset="0"/>
                        </a:rPr>
                        <a:t> </a:t>
                      </a:r>
                      <a:r>
                        <a:rPr lang="it-IT" sz="1000" i="1" dirty="0">
                          <a:latin typeface="Arial" panose="020B0604020202020204" pitchFamily="34" charset="0"/>
                          <a:cs typeface="Arial" panose="020B0604020202020204" pitchFamily="34" charset="0"/>
                        </a:rPr>
                        <a:t>FLT3</a:t>
                      </a:r>
                      <a:r>
                        <a:rPr lang="it-IT" sz="1000" baseline="30000" dirty="0">
                          <a:latin typeface="Arial" panose="020B0604020202020204" pitchFamily="34" charset="0"/>
                          <a:cs typeface="Arial" panose="020B0604020202020204" pitchFamily="34" charset="0"/>
                        </a:rPr>
                        <a:t>mut+</a:t>
                      </a:r>
                      <a:r>
                        <a:rPr lang="it-IT" sz="1000" dirty="0">
                          <a:latin typeface="Arial" panose="020B0604020202020204" pitchFamily="34" charset="0"/>
                          <a:cs typeface="Arial" panose="020B0604020202020204" pitchFamily="34" charset="0"/>
                        </a:rPr>
                        <a:t> </a:t>
                      </a:r>
                      <a:r>
                        <a:rPr lang="it-IT" sz="1000" dirty="0" err="1">
                          <a:latin typeface="Arial" panose="020B0604020202020204" pitchFamily="34" charset="0"/>
                          <a:cs typeface="Arial" panose="020B0604020202020204" pitchFamily="34" charset="0"/>
                        </a:rPr>
                        <a:t>pts</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=42</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rowSpan="2">
                  <a:txBody>
                    <a:bodyPr/>
                    <a:lstStyle/>
                    <a:p>
                      <a:pPr algn="ctr"/>
                      <a:r>
                        <a:rPr lang="it-IT" sz="1000" dirty="0" err="1">
                          <a:latin typeface="Arial" panose="020B0604020202020204" pitchFamily="34" charset="0"/>
                          <a:cs typeface="Arial" panose="020B0604020202020204" pitchFamily="34" charset="0"/>
                        </a:rPr>
                        <a:t>All</a:t>
                      </a:r>
                      <a:r>
                        <a:rPr lang="it-IT" sz="1000" dirty="0">
                          <a:latin typeface="Arial" panose="020B0604020202020204" pitchFamily="34" charset="0"/>
                          <a:cs typeface="Arial" panose="020B0604020202020204" pitchFamily="34" charset="0"/>
                        </a:rPr>
                        <a:t> ITD </a:t>
                      </a:r>
                      <a:r>
                        <a:rPr lang="it-IT" sz="1000" dirty="0" err="1">
                          <a:latin typeface="Arial" panose="020B0604020202020204" pitchFamily="34" charset="0"/>
                          <a:cs typeface="Arial" panose="020B0604020202020204" pitchFamily="34" charset="0"/>
                        </a:rPr>
                        <a:t>pts</a:t>
                      </a:r>
                      <a:endParaRPr lang="it-IT" sz="1000" dirty="0">
                        <a:latin typeface="Arial" panose="020B0604020202020204" pitchFamily="34" charset="0"/>
                        <a:cs typeface="Arial" panose="020B0604020202020204" pitchFamily="34" charset="0"/>
                      </a:endParaRPr>
                    </a:p>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=37</a:t>
                      </a:r>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gridSpan="2">
                  <a:txBody>
                    <a:bodyPr/>
                    <a:lstStyle/>
                    <a:p>
                      <a:pPr algn="ctr"/>
                      <a:r>
                        <a:rPr lang="it-IT" sz="1000" dirty="0" err="1">
                          <a:latin typeface="Arial" panose="020B0604020202020204" pitchFamily="34" charset="0"/>
                          <a:cs typeface="Arial" panose="020B0604020202020204" pitchFamily="34" charset="0"/>
                        </a:rPr>
                        <a:t>Prior</a:t>
                      </a:r>
                      <a:r>
                        <a:rPr lang="it-IT" sz="1000" dirty="0">
                          <a:latin typeface="Arial" panose="020B0604020202020204" pitchFamily="34" charset="0"/>
                          <a:cs typeface="Arial" panose="020B0604020202020204" pitchFamily="34" charset="0"/>
                        </a:rPr>
                        <a:t> TKI use</a:t>
                      </a:r>
                    </a:p>
                  </a:txBody>
                  <a:tcPr marL="0" marR="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2165"/>
                    </a:solidFill>
                  </a:tcPr>
                </a:tc>
                <a:tc hMerge="1">
                  <a:txBody>
                    <a:bodyPr/>
                    <a:lstStyle/>
                    <a:p>
                      <a:pPr algn="ctr"/>
                      <a:endParaRPr lang="it-IT" sz="11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28997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r>
                        <a:rPr lang="it-IT" sz="1000" b="1" i="0" dirty="0">
                          <a:solidFill>
                            <a:schemeClr val="bg1"/>
                          </a:solidFill>
                          <a:latin typeface="Arial" panose="020B0604020202020204" pitchFamily="34" charset="0"/>
                          <a:cs typeface="Arial" panose="020B0604020202020204" pitchFamily="34" charset="0"/>
                        </a:rPr>
                        <a:t>Yes</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72165"/>
                    </a:solidFill>
                  </a:tcPr>
                </a:tc>
                <a:tc>
                  <a:txBody>
                    <a:bodyPr/>
                    <a:lstStyle/>
                    <a:p>
                      <a:pPr algn="ctr"/>
                      <a:r>
                        <a:rPr lang="it-IT" sz="1000" b="1" i="0" dirty="0">
                          <a:solidFill>
                            <a:schemeClr val="bg1"/>
                          </a:solidFill>
                          <a:latin typeface="Arial" panose="020B0604020202020204" pitchFamily="34" charset="0"/>
                          <a:cs typeface="Arial" panose="020B0604020202020204" pitchFamily="34" charset="0"/>
                        </a:rPr>
                        <a:t>No</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239407958"/>
                  </a:ext>
                </a:extLst>
              </a:tr>
              <a:tr h="507447">
                <a:tc>
                  <a:txBody>
                    <a:bodyPr/>
                    <a:lstStyle/>
                    <a:p>
                      <a:r>
                        <a:rPr lang="it-IT" sz="1000" b="1" dirty="0" err="1">
                          <a:latin typeface="Arial" panose="020B0604020202020204" pitchFamily="34" charset="0"/>
                          <a:cs typeface="Arial" panose="020B0604020202020204" pitchFamily="34" charset="0"/>
                        </a:rPr>
                        <a:t>Median</a:t>
                      </a:r>
                      <a:r>
                        <a:rPr lang="it-IT" sz="1000" b="1" dirty="0">
                          <a:latin typeface="Arial" panose="020B0604020202020204" pitchFamily="34" charset="0"/>
                          <a:cs typeface="Arial" panose="020B0604020202020204" pitchFamily="34" charset="0"/>
                        </a:rPr>
                        <a:t> OS, </a:t>
                      </a:r>
                      <a:r>
                        <a:rPr lang="it-IT" sz="1000" b="1" dirty="0" err="1">
                          <a:latin typeface="Arial" panose="020B0604020202020204" pitchFamily="34" charset="0"/>
                          <a:cs typeface="Arial" panose="020B0604020202020204" pitchFamily="34" charset="0"/>
                        </a:rPr>
                        <a:t>months</a:t>
                      </a:r>
                      <a:r>
                        <a:rPr lang="it-IT" sz="1000" b="1" dirty="0">
                          <a:latin typeface="Arial" panose="020B0604020202020204" pitchFamily="34" charset="0"/>
                          <a:cs typeface="Arial" panose="020B0604020202020204" pitchFamily="34" charset="0"/>
                        </a:rPr>
                        <a:t> (95% CI)</a:t>
                      </a:r>
                    </a:p>
                  </a:txBody>
                  <a:tcPr anchor="ctr">
                    <a:lnL w="12700" cmpd="sng">
                      <a:noFill/>
                    </a:lnL>
                    <a:lnR w="12700" cmpd="sng">
                      <a:noFill/>
                    </a:lnR>
                    <a:lnT w="381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=42</a:t>
                      </a:r>
                    </a:p>
                    <a:p>
                      <a:pPr algn="ctr"/>
                      <a:r>
                        <a:rPr lang="it-IT" sz="1000" dirty="0">
                          <a:latin typeface="Arial" panose="020B0604020202020204" pitchFamily="34" charset="0"/>
                          <a:cs typeface="Arial" panose="020B0604020202020204" pitchFamily="34" charset="0"/>
                        </a:rPr>
                        <a:t>10.5 (9.6–NE)</a:t>
                      </a:r>
                    </a:p>
                  </a:txBody>
                  <a:tcPr marL="0" marR="0" anchor="ctr">
                    <a:lnL w="12700" cmpd="sng">
                      <a:noFill/>
                    </a:lnL>
                    <a:lnR w="12700" cmpd="sng">
                      <a:noFill/>
                    </a:lnR>
                    <a:lnT w="381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=36</a:t>
                      </a:r>
                    </a:p>
                    <a:p>
                      <a:pPr algn="ctr"/>
                      <a:r>
                        <a:rPr lang="it-IT" sz="1000" dirty="0">
                          <a:latin typeface="Arial" panose="020B0604020202020204" pitchFamily="34" charset="0"/>
                          <a:cs typeface="Arial" panose="020B0604020202020204" pitchFamily="34" charset="0"/>
                        </a:rPr>
                        <a:t>10.5 (8.0–NE)</a:t>
                      </a:r>
                    </a:p>
                  </a:txBody>
                  <a:tcPr marL="0" marR="0" anchor="ctr">
                    <a:lnL w="12700" cmpd="sng">
                      <a:noFill/>
                    </a:lnL>
                    <a:lnR w="12700" cmpd="sng">
                      <a:noFill/>
                    </a:lnR>
                    <a:lnT w="381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=28</a:t>
                      </a:r>
                    </a:p>
                    <a:p>
                      <a:pPr algn="ctr"/>
                      <a:r>
                        <a:rPr lang="it-IT" sz="1000" dirty="0">
                          <a:latin typeface="Arial" panose="020B0604020202020204" pitchFamily="34" charset="0"/>
                          <a:cs typeface="Arial" panose="020B0604020202020204" pitchFamily="34" charset="0"/>
                        </a:rPr>
                        <a:t>10.5 (7.4–NE)</a:t>
                      </a:r>
                    </a:p>
                  </a:txBody>
                  <a:tcPr marL="0" marR="0" anchor="ctr">
                    <a:lnL w="12700" cmpd="sng">
                      <a:noFill/>
                    </a:lnL>
                    <a:lnR w="12700" cmpd="sng">
                      <a:noFill/>
                    </a:lnR>
                    <a:lnT w="381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=14</a:t>
                      </a:r>
                    </a:p>
                    <a:p>
                      <a:pPr algn="ctr"/>
                      <a:r>
                        <a:rPr lang="it-IT" sz="1000" dirty="0">
                          <a:latin typeface="Arial" panose="020B0604020202020204" pitchFamily="34" charset="0"/>
                          <a:cs typeface="Arial" panose="020B0604020202020204" pitchFamily="34" charset="0"/>
                        </a:rPr>
                        <a:t>10.6 (6.6–NE)</a:t>
                      </a:r>
                    </a:p>
                  </a:txBody>
                  <a:tcPr marL="0" marR="0" anchor="ctr">
                    <a:lnL w="12700" cmpd="sng">
                      <a:noFill/>
                    </a:lnL>
                    <a:lnR w="12700" cmpd="sng">
                      <a:noFill/>
                    </a:lnR>
                    <a:lnT w="381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07447">
                <a:tc>
                  <a:txBody>
                    <a:bodyPr/>
                    <a:lstStyle/>
                    <a:p>
                      <a:r>
                        <a:rPr lang="it-IT" sz="1000" b="1" dirty="0" err="1">
                          <a:latin typeface="Arial" panose="020B0604020202020204" pitchFamily="34" charset="0"/>
                          <a:cs typeface="Arial" panose="020B0604020202020204" pitchFamily="34" charset="0"/>
                        </a:rPr>
                        <a:t>Median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DoR</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months</a:t>
                      </a:r>
                      <a:r>
                        <a:rPr lang="it-IT" sz="1000" b="1" dirty="0">
                          <a:latin typeface="Arial" panose="020B0604020202020204" pitchFamily="34" charset="0"/>
                          <a:cs typeface="Arial" panose="020B0604020202020204" pitchFamily="34" charset="0"/>
                        </a:rPr>
                        <a:t> (95% CI)</a:t>
                      </a:r>
                    </a:p>
                  </a:txBody>
                  <a:tcPr anchor="ctr">
                    <a:lnL w="12700" cmpd="sng">
                      <a:noFill/>
                    </a:lnL>
                    <a:lnR w="12700" cmpd="sng">
                      <a:noFill/>
                    </a:lnR>
                    <a:lnT w="12700"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=36</a:t>
                      </a:r>
                    </a:p>
                    <a:p>
                      <a:pPr algn="ctr"/>
                      <a:r>
                        <a:rPr lang="it-IT" sz="1000" dirty="0">
                          <a:latin typeface="Arial" panose="020B0604020202020204" pitchFamily="34" charset="0"/>
                          <a:cs typeface="Arial" panose="020B0604020202020204" pitchFamily="34" charset="0"/>
                        </a:rPr>
                        <a:t>5.6 (4.0–6.6)</a:t>
                      </a:r>
                    </a:p>
                  </a:txBody>
                  <a:tcPr marL="0" marR="0" anchor="ctr">
                    <a:lnL w="12700" cmpd="sng">
                      <a:noFill/>
                    </a:lnL>
                    <a:lnR w="12700" cmpd="sng">
                      <a:noFill/>
                    </a:lnR>
                    <a:lnT w="12700"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=32 </a:t>
                      </a:r>
                    </a:p>
                    <a:p>
                      <a:pPr algn="ctr"/>
                      <a:r>
                        <a:rPr lang="it-IT" sz="1000" dirty="0">
                          <a:latin typeface="Arial" panose="020B0604020202020204" pitchFamily="34" charset="0"/>
                          <a:cs typeface="Arial" panose="020B0604020202020204" pitchFamily="34" charset="0"/>
                        </a:rPr>
                        <a:t>5.6 (3.4–8.3)</a:t>
                      </a:r>
                    </a:p>
                  </a:txBody>
                  <a:tcPr marL="0" marR="0" anchor="ctr">
                    <a:lnL w="12700" cmpd="sng">
                      <a:noFill/>
                    </a:lnL>
                    <a:lnR w="12700" cmpd="sng">
                      <a:noFill/>
                    </a:lnR>
                    <a:lnT w="12700"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000" dirty="0">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000" dirty="0">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CasellaDiTesto 4">
            <a:extLst>
              <a:ext uri="{FF2B5EF4-FFF2-40B4-BE49-F238E27FC236}">
                <a16:creationId xmlns:a16="http://schemas.microsoft.com/office/drawing/2014/main" id="{0181D007-1ACC-4348-AEBE-4C1ABB22EB71}"/>
              </a:ext>
            </a:extLst>
          </p:cNvPr>
          <p:cNvSpPr txBox="1"/>
          <p:nvPr/>
        </p:nvSpPr>
        <p:spPr>
          <a:xfrm>
            <a:off x="3846936" y="2775696"/>
            <a:ext cx="6205327" cy="246221"/>
          </a:xfrm>
          <a:prstGeom prst="rect">
            <a:avLst/>
          </a:prstGeom>
          <a:noFill/>
        </p:spPr>
        <p:txBody>
          <a:bodyPr wrap="square" rtlCol="0">
            <a:spAutoFit/>
          </a:bodyPr>
          <a:lstStyle/>
          <a:p>
            <a:pPr algn="ctr"/>
            <a:r>
              <a:rPr lang="it-IT" sz="1000" b="1" dirty="0" err="1">
                <a:latin typeface="Arial" panose="020B0604020202020204" pitchFamily="34" charset="0"/>
                <a:cs typeface="Arial" panose="020B0604020202020204" pitchFamily="34" charset="0"/>
              </a:rPr>
              <a:t>Summary</a:t>
            </a:r>
            <a:r>
              <a:rPr lang="it-IT" sz="1000" b="1" dirty="0">
                <a:latin typeface="Arial" panose="020B0604020202020204" pitchFamily="34" charset="0"/>
                <a:cs typeface="Arial" panose="020B0604020202020204" pitchFamily="34" charset="0"/>
              </a:rPr>
              <a:t> of </a:t>
            </a:r>
            <a:r>
              <a:rPr lang="it-IT" sz="1000" b="1" dirty="0" err="1">
                <a:latin typeface="Arial" panose="020B0604020202020204" pitchFamily="34" charset="0"/>
                <a:cs typeface="Arial" panose="020B0604020202020204" pitchFamily="34" charset="0"/>
              </a:rPr>
              <a:t>median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DoR</a:t>
            </a:r>
            <a:r>
              <a:rPr lang="it-IT" sz="1000" b="1" dirty="0">
                <a:latin typeface="Arial" panose="020B0604020202020204" pitchFamily="34" charset="0"/>
                <a:cs typeface="Arial" panose="020B0604020202020204" pitchFamily="34" charset="0"/>
              </a:rPr>
              <a:t> and OS in </a:t>
            </a: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a:t>
            </a:r>
            <a:r>
              <a:rPr lang="it-IT" sz="1000" b="1" i="1" dirty="0">
                <a:latin typeface="Arial" panose="020B0604020202020204" pitchFamily="34" charset="0"/>
                <a:cs typeface="Arial" panose="020B0604020202020204" pitchFamily="34" charset="0"/>
              </a:rPr>
              <a:t>FLT3</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mutations</a:t>
            </a:r>
            <a:endParaRPr lang="it-IT" sz="1000" b="1" dirty="0">
              <a:latin typeface="Arial" panose="020B0604020202020204" pitchFamily="34" charset="0"/>
              <a:cs typeface="Arial" panose="020B0604020202020204" pitchFamily="34" charset="0"/>
            </a:endParaRPr>
          </a:p>
        </p:txBody>
      </p:sp>
      <p:sp>
        <p:nvSpPr>
          <p:cNvPr id="15" name="Rettangolo 14">
            <a:extLst>
              <a:ext uri="{FF2B5EF4-FFF2-40B4-BE49-F238E27FC236}">
                <a16:creationId xmlns:a16="http://schemas.microsoft.com/office/drawing/2014/main" id="{6773D641-179E-CD41-AB57-AEAE59B8C27C}"/>
              </a:ext>
            </a:extLst>
          </p:cNvPr>
          <p:cNvSpPr/>
          <p:nvPr/>
        </p:nvSpPr>
        <p:spPr>
          <a:xfrm>
            <a:off x="9291287" y="6627168"/>
            <a:ext cx="2900714" cy="461665"/>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a:latin typeface="Arial" panose="020B0604020202020204" pitchFamily="34" charset="0"/>
                <a:cs typeface="Arial" panose="020B0604020202020204" pitchFamily="34" charset="0"/>
                <a:hlinkClick r:id="rId3"/>
              </a:rPr>
              <a:t>Altman JK,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S135</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AF19F7D2-E6AC-6846-8723-6B32B04232D8}"/>
              </a:ext>
            </a:extLst>
          </p:cNvPr>
          <p:cNvSpPr/>
          <p:nvPr/>
        </p:nvSpPr>
        <p:spPr>
          <a:xfrm>
            <a:off x="1998406" y="6627168"/>
            <a:ext cx="6853522" cy="215444"/>
          </a:xfrm>
          <a:prstGeom prst="rect">
            <a:avLst/>
          </a:prstGeom>
        </p:spPr>
        <p:txBody>
          <a:bodyPr wrap="square">
            <a:spAutoFit/>
          </a:bodyPr>
          <a:lstStyle/>
          <a:p>
            <a:r>
              <a:rPr lang="it-IT" sz="800" i="1" dirty="0" err="1">
                <a:latin typeface="Arial" panose="020B0604020202020204" pitchFamily="34" charset="0"/>
                <a:cs typeface="Arial" panose="020B0604020202020204" pitchFamily="34" charset="0"/>
              </a:rPr>
              <a:t>N</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number</a:t>
            </a:r>
            <a:r>
              <a:rPr lang="it-IT" sz="800" i="1" dirty="0">
                <a:latin typeface="Arial" panose="020B0604020202020204" pitchFamily="34" charset="0"/>
                <a:cs typeface="Arial" panose="020B0604020202020204" pitchFamily="34" charset="0"/>
              </a:rPr>
              <a:t> of </a:t>
            </a:r>
            <a:r>
              <a:rPr lang="it-IT" sz="800" i="1" dirty="0" err="1">
                <a:latin typeface="Arial" panose="020B0604020202020204" pitchFamily="34" charset="0"/>
                <a:cs typeface="Arial" panose="020B0604020202020204" pitchFamily="34" charset="0"/>
              </a:rPr>
              <a:t>patients</a:t>
            </a:r>
            <a:r>
              <a:rPr lang="it-IT" sz="800" i="1" dirty="0">
                <a:latin typeface="Arial" panose="020B0604020202020204" pitchFamily="34" charset="0"/>
                <a:cs typeface="Arial" panose="020B0604020202020204" pitchFamily="34" charset="0"/>
              </a:rPr>
              <a:t> with data </a:t>
            </a:r>
            <a:r>
              <a:rPr lang="it-IT" sz="800" i="1" dirty="0" err="1">
                <a:latin typeface="Arial" panose="020B0604020202020204" pitchFamily="34" charset="0"/>
                <a:cs typeface="Arial" panose="020B0604020202020204" pitchFamily="34" charset="0"/>
              </a:rPr>
              <a:t>available</a:t>
            </a:r>
            <a:r>
              <a:rPr lang="it-IT" sz="800" i="1" dirty="0">
                <a:latin typeface="Arial" panose="020B0604020202020204" pitchFamily="34" charset="0"/>
                <a:cs typeface="Arial" panose="020B0604020202020204" pitchFamily="34" charset="0"/>
              </a:rPr>
              <a:t> for </a:t>
            </a:r>
            <a:r>
              <a:rPr lang="it-IT" sz="800" i="1" dirty="0" err="1">
                <a:latin typeface="Arial" panose="020B0604020202020204" pitchFamily="34" charset="0"/>
                <a:cs typeface="Arial" panose="020B0604020202020204" pitchFamily="34" charset="0"/>
              </a:rPr>
              <a:t>analysis</a:t>
            </a:r>
            <a:r>
              <a:rPr lang="it-IT" sz="800" i="1" dirty="0">
                <a:latin typeface="Arial" panose="020B0604020202020204" pitchFamily="34" charset="0"/>
                <a:cs typeface="Arial" panose="020B0604020202020204" pitchFamily="34" charset="0"/>
              </a:rPr>
              <a:t>; TKI: </a:t>
            </a:r>
            <a:r>
              <a:rPr lang="it-IT" sz="800" i="1" dirty="0" err="1">
                <a:latin typeface="Arial" panose="020B0604020202020204" pitchFamily="34" charset="0"/>
                <a:cs typeface="Arial" panose="020B0604020202020204" pitchFamily="34" charset="0"/>
              </a:rPr>
              <a:t>tyrosin</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kinase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inhibitor</a:t>
            </a:r>
            <a:r>
              <a:rPr lang="it-IT" sz="800" i="1" dirty="0">
                <a:latin typeface="Arial" panose="020B0604020202020204" pitchFamily="34" charset="0"/>
                <a:cs typeface="Arial" panose="020B0604020202020204" pitchFamily="34" charset="0"/>
              </a:rPr>
              <a:t>; PCR: </a:t>
            </a:r>
            <a:r>
              <a:rPr lang="it-IT" sz="800" i="1" dirty="0" err="1">
                <a:latin typeface="Arial" panose="020B0604020202020204" pitchFamily="34" charset="0"/>
                <a:cs typeface="Arial" panose="020B0604020202020204" pitchFamily="34" charset="0"/>
              </a:rPr>
              <a:t>polymerase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chain</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reaction</a:t>
            </a:r>
            <a:r>
              <a:rPr lang="it-IT" sz="800" i="1" dirty="0">
                <a:latin typeface="Arial" panose="020B0604020202020204" pitchFamily="34" charset="0"/>
                <a:cs typeface="Arial" panose="020B0604020202020204" pitchFamily="34" charset="0"/>
              </a:rPr>
              <a:t> </a:t>
            </a:r>
          </a:p>
        </p:txBody>
      </p:sp>
      <p:sp>
        <p:nvSpPr>
          <p:cNvPr id="14" name="Titolo 1">
            <a:extLst>
              <a:ext uri="{FF2B5EF4-FFF2-40B4-BE49-F238E27FC236}">
                <a16:creationId xmlns:a16="http://schemas.microsoft.com/office/drawing/2014/main" id="{90706B2A-10D6-1246-B883-1C0D33AFDF65}"/>
              </a:ext>
            </a:extLst>
          </p:cNvPr>
          <p:cNvSpPr>
            <a:spLocks noGrp="1"/>
          </p:cNvSpPr>
          <p:nvPr>
            <p:ph type="title"/>
          </p:nvPr>
        </p:nvSpPr>
        <p:spPr>
          <a:xfrm>
            <a:off x="1998407" y="114303"/>
            <a:ext cx="9980234" cy="591671"/>
          </a:xfrm>
        </p:spPr>
        <p:txBody>
          <a:bodyPr>
            <a:noAutofit/>
          </a:bodyPr>
          <a:lstStyle/>
          <a:p>
            <a:r>
              <a:rPr lang="it-IT" sz="1600" b="1" dirty="0" err="1"/>
              <a:t>Efficacy</a:t>
            </a:r>
            <a:r>
              <a:rPr lang="it-IT" sz="1600" b="1" dirty="0"/>
              <a:t> and </a:t>
            </a:r>
            <a:r>
              <a:rPr lang="it-IT" sz="1600" b="1" dirty="0" err="1"/>
              <a:t>safety</a:t>
            </a:r>
            <a:r>
              <a:rPr lang="it-IT" sz="1600" b="1" dirty="0"/>
              <a:t> of </a:t>
            </a:r>
            <a:r>
              <a:rPr lang="it-IT" sz="1600" b="1" dirty="0" err="1"/>
              <a:t>venetoclax</a:t>
            </a:r>
            <a:r>
              <a:rPr lang="it-IT" sz="1600" b="1" dirty="0"/>
              <a:t> in </a:t>
            </a:r>
            <a:r>
              <a:rPr lang="it-IT" sz="1600" b="1" dirty="0" err="1"/>
              <a:t>combination</a:t>
            </a:r>
            <a:r>
              <a:rPr lang="it-IT" sz="1600" b="1" dirty="0"/>
              <a:t> with </a:t>
            </a:r>
            <a:r>
              <a:rPr lang="it-IT" sz="1600" b="1" dirty="0" err="1"/>
              <a:t>gilteritinib</a:t>
            </a:r>
            <a:r>
              <a:rPr lang="it-IT" sz="1600" b="1" dirty="0"/>
              <a:t> for </a:t>
            </a:r>
            <a:r>
              <a:rPr lang="it-IT" sz="1600" b="1" dirty="0" err="1"/>
              <a:t>relapsed</a:t>
            </a:r>
            <a:r>
              <a:rPr lang="it-IT" sz="1600" b="1" dirty="0"/>
              <a:t>/</a:t>
            </a:r>
            <a:r>
              <a:rPr lang="it-IT" sz="1600" b="1" dirty="0" err="1"/>
              <a:t>refractory</a:t>
            </a:r>
            <a:r>
              <a:rPr lang="it-IT" sz="1600" b="1" dirty="0"/>
              <a:t> </a:t>
            </a:r>
            <a:r>
              <a:rPr lang="it-IT" sz="1600" b="1" i="1" dirty="0"/>
              <a:t>FLT3</a:t>
            </a:r>
            <a:r>
              <a:rPr lang="it-IT" sz="1600" b="1" dirty="0"/>
              <a:t>-mutated acute </a:t>
            </a:r>
            <a:r>
              <a:rPr lang="it-IT" sz="1600" b="1" dirty="0" err="1"/>
              <a:t>myeloid</a:t>
            </a:r>
            <a:r>
              <a:rPr lang="it-IT" sz="1600" b="1" dirty="0"/>
              <a:t> </a:t>
            </a:r>
            <a:r>
              <a:rPr lang="it-IT" sz="1600" b="1" dirty="0" err="1"/>
              <a:t>leukemia</a:t>
            </a:r>
            <a:r>
              <a:rPr lang="it-IT" sz="1600" b="1" dirty="0"/>
              <a:t>: </a:t>
            </a:r>
            <a:r>
              <a:rPr lang="it-IT" sz="1600" b="1" dirty="0" err="1"/>
              <a:t>Updated</a:t>
            </a:r>
            <a:r>
              <a:rPr lang="it-IT" sz="1600" b="1" dirty="0"/>
              <a:t> </a:t>
            </a:r>
            <a:r>
              <a:rPr lang="it-IT" sz="1600" b="1" dirty="0" err="1"/>
              <a:t>analyses</a:t>
            </a:r>
            <a:r>
              <a:rPr lang="it-IT" sz="1600" b="1" dirty="0"/>
              <a:t> of a </a:t>
            </a:r>
            <a:r>
              <a:rPr lang="it-IT" sz="1600" b="1" dirty="0" err="1"/>
              <a:t>phase</a:t>
            </a:r>
            <a:r>
              <a:rPr lang="it-IT" sz="1600" b="1" dirty="0"/>
              <a:t> 1B </a:t>
            </a:r>
            <a:r>
              <a:rPr lang="it-IT" sz="1600" b="1" dirty="0" err="1"/>
              <a:t>study</a:t>
            </a:r>
            <a:endParaRPr lang="it-IT" sz="1600" b="1" dirty="0"/>
          </a:p>
        </p:txBody>
      </p:sp>
    </p:spTree>
    <p:extLst>
      <p:ext uri="{BB962C8B-B14F-4D97-AF65-F5344CB8AC3E}">
        <p14:creationId xmlns:p14="http://schemas.microsoft.com/office/powerpoint/2010/main" val="250427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graphicFrame>
        <p:nvGraphicFramePr>
          <p:cNvPr id="18" name="Tabella 17">
            <a:extLst>
              <a:ext uri="{FF2B5EF4-FFF2-40B4-BE49-F238E27FC236}">
                <a16:creationId xmlns:a16="http://schemas.microsoft.com/office/drawing/2014/main" id="{5D06AEEB-7421-F340-ABF9-7290B1648919}"/>
              </a:ext>
            </a:extLst>
          </p:cNvPr>
          <p:cNvGraphicFramePr>
            <a:graphicFrameLocks noGrp="1"/>
          </p:cNvGraphicFramePr>
          <p:nvPr>
            <p:extLst>
              <p:ext uri="{D42A27DB-BD31-4B8C-83A1-F6EECF244321}">
                <p14:modId xmlns:p14="http://schemas.microsoft.com/office/powerpoint/2010/main" val="1415038866"/>
              </p:ext>
            </p:extLst>
          </p:nvPr>
        </p:nvGraphicFramePr>
        <p:xfrm>
          <a:off x="7665005" y="2839447"/>
          <a:ext cx="3860117" cy="1815985"/>
        </p:xfrm>
        <a:graphic>
          <a:graphicData uri="http://schemas.openxmlformats.org/drawingml/2006/table">
            <a:tbl>
              <a:tblPr firstRow="1" bandRow="1">
                <a:tableStyleId>{5C22544A-7EE6-4342-B048-85BDC9FD1C3A}</a:tableStyleId>
              </a:tblPr>
              <a:tblGrid>
                <a:gridCol w="1761293">
                  <a:extLst>
                    <a:ext uri="{9D8B030D-6E8A-4147-A177-3AD203B41FA5}">
                      <a16:colId xmlns:a16="http://schemas.microsoft.com/office/drawing/2014/main" val="20000"/>
                    </a:ext>
                  </a:extLst>
                </a:gridCol>
                <a:gridCol w="974518">
                  <a:extLst>
                    <a:ext uri="{9D8B030D-6E8A-4147-A177-3AD203B41FA5}">
                      <a16:colId xmlns:a16="http://schemas.microsoft.com/office/drawing/2014/main" val="20001"/>
                    </a:ext>
                  </a:extLst>
                </a:gridCol>
                <a:gridCol w="1124306">
                  <a:extLst>
                    <a:ext uri="{9D8B030D-6E8A-4147-A177-3AD203B41FA5}">
                      <a16:colId xmlns:a16="http://schemas.microsoft.com/office/drawing/2014/main" val="20002"/>
                    </a:ext>
                  </a:extLst>
                </a:gridCol>
              </a:tblGrid>
              <a:tr h="540158">
                <a:tc>
                  <a:txBody>
                    <a:bodyPr/>
                    <a:lstStyle/>
                    <a:p>
                      <a:pPr algn="l"/>
                      <a:endParaRPr lang="it-IT" sz="9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900" dirty="0">
                          <a:solidFill>
                            <a:schemeClr val="bg1"/>
                          </a:solidFill>
                          <a:latin typeface="Arial" panose="020B0604020202020204" pitchFamily="34" charset="0"/>
                          <a:cs typeface="Arial" panose="020B0604020202020204" pitchFamily="34" charset="0"/>
                        </a:rPr>
                        <a:t>R/</a:t>
                      </a:r>
                      <a:r>
                        <a:rPr lang="it-IT" sz="900" dirty="0" err="1">
                          <a:solidFill>
                            <a:schemeClr val="bg1"/>
                          </a:solidFill>
                          <a:latin typeface="Arial" panose="020B0604020202020204" pitchFamily="34" charset="0"/>
                          <a:cs typeface="Arial" panose="020B0604020202020204" pitchFamily="34" charset="0"/>
                        </a:rPr>
                        <a:t>R</a:t>
                      </a:r>
                      <a:r>
                        <a:rPr lang="it-IT" sz="900" dirty="0">
                          <a:solidFill>
                            <a:schemeClr val="bg1"/>
                          </a:solidFill>
                          <a:latin typeface="Arial" panose="020B0604020202020204" pitchFamily="34" charset="0"/>
                          <a:cs typeface="Arial" panose="020B0604020202020204" pitchFamily="34" charset="0"/>
                        </a:rPr>
                        <a:t> </a:t>
                      </a:r>
                    </a:p>
                    <a:p>
                      <a:pPr algn="ctr"/>
                      <a:r>
                        <a:rPr lang="it-IT" sz="900" dirty="0">
                          <a:solidFill>
                            <a:schemeClr val="bg1"/>
                          </a:solidFill>
                          <a:latin typeface="Arial" panose="020B0604020202020204" pitchFamily="34" charset="0"/>
                          <a:cs typeface="Arial" panose="020B0604020202020204" pitchFamily="34" charset="0"/>
                        </a:rPr>
                        <a:t>(13 pazienti valutabili)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a:txBody>
                    <a:bodyPr/>
                    <a:lstStyle/>
                    <a:p>
                      <a:pPr algn="ctr"/>
                      <a:r>
                        <a:rPr lang="it-IT" sz="900" dirty="0" err="1">
                          <a:solidFill>
                            <a:schemeClr val="bg1"/>
                          </a:solidFill>
                          <a:latin typeface="Arial" panose="020B0604020202020204" pitchFamily="34" charset="0"/>
                          <a:cs typeface="Arial" panose="020B0604020202020204" pitchFamily="34" charset="0"/>
                        </a:rPr>
                        <a:t>Frontline</a:t>
                      </a:r>
                      <a:r>
                        <a:rPr lang="it-IT" sz="900" dirty="0">
                          <a:solidFill>
                            <a:schemeClr val="bg1"/>
                          </a:solidFill>
                          <a:latin typeface="Arial" panose="020B0604020202020204" pitchFamily="34" charset="0"/>
                          <a:cs typeface="Arial" panose="020B0604020202020204" pitchFamily="34" charset="0"/>
                        </a:rPr>
                        <a:t>  </a:t>
                      </a:r>
                    </a:p>
                    <a:p>
                      <a:pPr algn="ctr"/>
                      <a:r>
                        <a:rPr lang="it-IT" sz="900" dirty="0">
                          <a:solidFill>
                            <a:schemeClr val="bg1"/>
                          </a:solidFill>
                          <a:latin typeface="Arial" panose="020B0604020202020204" pitchFamily="34" charset="0"/>
                          <a:cs typeface="Arial" panose="020B0604020202020204" pitchFamily="34" charset="0"/>
                        </a:rPr>
                        <a:t>(4 pazienti)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350877">
                <a:tc>
                  <a:txBody>
                    <a:bodyPr/>
                    <a:lstStyle/>
                    <a:p>
                      <a:pPr algn="l"/>
                      <a:r>
                        <a:rPr lang="it-IT" sz="900" b="1" dirty="0">
                          <a:latin typeface="Arial" panose="020B0604020202020204" pitchFamily="34" charset="0"/>
                          <a:cs typeface="Arial" panose="020B0604020202020204" pitchFamily="34" charset="0"/>
                        </a:rPr>
                        <a:t> </a:t>
                      </a:r>
                      <a:r>
                        <a:rPr lang="it-IT" sz="900" b="1" dirty="0" err="1">
                          <a:latin typeface="Arial" panose="020B0604020202020204" pitchFamily="34" charset="0"/>
                          <a:cs typeface="Arial" panose="020B0604020202020204" pitchFamily="34" charset="0"/>
                        </a:rPr>
                        <a:t>CRc</a:t>
                      </a:r>
                      <a:endParaRPr lang="it-IT" sz="900" b="1" dirty="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9 (69%)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4 (100%)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50877">
                <a:tc>
                  <a:txBody>
                    <a:bodyPr/>
                    <a:lstStyle/>
                    <a:p>
                      <a:pPr algn="l"/>
                      <a:r>
                        <a:rPr lang="it-IT" sz="900" b="1" dirty="0">
                          <a:latin typeface="Arial" panose="020B0604020202020204" pitchFamily="34" charset="0"/>
                          <a:cs typeface="Arial" panose="020B0604020202020204" pitchFamily="34" charset="0"/>
                        </a:rPr>
                        <a:t>MRD- </a:t>
                      </a:r>
                      <a:r>
                        <a:rPr lang="it-IT" sz="900" b="1" i="1" dirty="0">
                          <a:latin typeface="Arial" panose="020B0604020202020204" pitchFamily="34" charset="0"/>
                          <a:cs typeface="Arial" panose="020B0604020202020204" pitchFamily="34" charset="0"/>
                        </a:rPr>
                        <a:t>FLT3</a:t>
                      </a:r>
                      <a:r>
                        <a:rPr lang="it-IT" sz="900" b="1" dirty="0">
                          <a:latin typeface="Arial" panose="020B0604020202020204" pitchFamily="34" charset="0"/>
                          <a:cs typeface="Arial" panose="020B0604020202020204" pitchFamily="34" charset="0"/>
                        </a:rPr>
                        <a:t> PCR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4 (100%)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073">
                <a:tc>
                  <a:txBody>
                    <a:bodyPr/>
                    <a:lstStyle/>
                    <a:p>
                      <a:pPr algn="l"/>
                      <a:r>
                        <a:rPr lang="it-IT" sz="900" b="1" dirty="0">
                          <a:latin typeface="Arial" panose="020B0604020202020204" pitchFamily="34" charset="0"/>
                          <a:cs typeface="Arial" panose="020B0604020202020204" pitchFamily="34" charset="0"/>
                        </a:rPr>
                        <a:t>OS mediana</a:t>
                      </a:r>
                      <a:r>
                        <a:rPr lang="it-IT" sz="900" b="1" baseline="0" dirty="0">
                          <a:latin typeface="Arial" panose="020B0604020202020204" pitchFamily="34" charset="0"/>
                          <a:cs typeface="Arial" panose="020B0604020202020204" pitchFamily="34" charset="0"/>
                        </a:rPr>
                        <a:t> </a:t>
                      </a:r>
                    </a:p>
                    <a:p>
                      <a:pPr algn="l"/>
                      <a:r>
                        <a:rPr lang="it-IT" sz="900" b="1" baseline="0" dirty="0">
                          <a:latin typeface="Arial" panose="020B0604020202020204" pitchFamily="34" charset="0"/>
                          <a:cs typeface="Arial" panose="020B0604020202020204" pitchFamily="34" charset="0"/>
                        </a:rPr>
                        <a:t>(follow-up mediano 7,2 mesi)</a:t>
                      </a:r>
                      <a:endParaRPr lang="it-IT" sz="900" b="1"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7,1 mesi</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NR</a:t>
                      </a:r>
                    </a:p>
                  </a:txBody>
                  <a:tcPr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20" name="Tabella 19">
            <a:extLst>
              <a:ext uri="{FF2B5EF4-FFF2-40B4-BE49-F238E27FC236}">
                <a16:creationId xmlns:a16="http://schemas.microsoft.com/office/drawing/2014/main" id="{EFAFC4A7-2409-6749-BDCB-919077AC626C}"/>
              </a:ext>
            </a:extLst>
          </p:cNvPr>
          <p:cNvGraphicFramePr>
            <a:graphicFrameLocks noGrp="1"/>
          </p:cNvGraphicFramePr>
          <p:nvPr>
            <p:extLst>
              <p:ext uri="{D42A27DB-BD31-4B8C-83A1-F6EECF244321}">
                <p14:modId xmlns:p14="http://schemas.microsoft.com/office/powerpoint/2010/main" val="743662596"/>
              </p:ext>
            </p:extLst>
          </p:nvPr>
        </p:nvGraphicFramePr>
        <p:xfrm>
          <a:off x="2983882" y="1061435"/>
          <a:ext cx="3996000" cy="5372011"/>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158443">
                <a:tc rowSpan="3">
                  <a:txBody>
                    <a:bodyPr/>
                    <a:lstStyle/>
                    <a:p>
                      <a:pPr algn="l"/>
                      <a:r>
                        <a:rPr lang="it-IT" sz="900" dirty="0" err="1">
                          <a:solidFill>
                            <a:schemeClr val="bg1"/>
                          </a:solidFill>
                          <a:latin typeface="Arial" panose="020B0604020202020204" pitchFamily="34" charset="0"/>
                          <a:cs typeface="Arial" panose="020B0604020202020204" pitchFamily="34" charset="0"/>
                        </a:rPr>
                        <a:t>Patient</a:t>
                      </a:r>
                      <a:r>
                        <a:rPr lang="it-IT" sz="900" dirty="0">
                          <a:solidFill>
                            <a:schemeClr val="bg1"/>
                          </a:solidFill>
                          <a:latin typeface="Arial" panose="020B0604020202020204" pitchFamily="34" charset="0"/>
                          <a:cs typeface="Arial" panose="020B0604020202020204" pitchFamily="34" charset="0"/>
                        </a:rPr>
                        <a:t> </a:t>
                      </a:r>
                      <a:r>
                        <a:rPr lang="it-IT" sz="900" dirty="0" err="1">
                          <a:solidFill>
                            <a:schemeClr val="bg1"/>
                          </a:solidFill>
                          <a:latin typeface="Arial" panose="020B0604020202020204" pitchFamily="34" charset="0"/>
                          <a:cs typeface="Arial" panose="020B0604020202020204" pitchFamily="34" charset="0"/>
                        </a:rPr>
                        <a:t>characteristics</a:t>
                      </a:r>
                      <a:endParaRPr lang="it-IT" sz="900" dirty="0">
                        <a:solidFill>
                          <a:schemeClr val="bg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tc gridSpan="2">
                  <a:txBody>
                    <a:bodyPr/>
                    <a:lstStyle/>
                    <a:p>
                      <a:pPr algn="ctr"/>
                      <a:r>
                        <a:rPr lang="it-IT" sz="900" dirty="0">
                          <a:solidFill>
                            <a:schemeClr val="bg1"/>
                          </a:solidFill>
                          <a:latin typeface="Arial" panose="020B0604020202020204" pitchFamily="34" charset="0"/>
                          <a:cs typeface="Arial" panose="020B0604020202020204" pitchFamily="34" charset="0"/>
                        </a:rPr>
                        <a:t>DAC + </a:t>
                      </a:r>
                      <a:r>
                        <a:rPr lang="it-IT" sz="900" dirty="0" err="1">
                          <a:solidFill>
                            <a:schemeClr val="bg1"/>
                          </a:solidFill>
                          <a:latin typeface="Arial" panose="020B0604020202020204" pitchFamily="34" charset="0"/>
                          <a:cs typeface="Arial" panose="020B0604020202020204" pitchFamily="34" charset="0"/>
                        </a:rPr>
                        <a:t>quizartinib</a:t>
                      </a:r>
                      <a:r>
                        <a:rPr lang="it-IT" sz="900" dirty="0">
                          <a:solidFill>
                            <a:schemeClr val="bg1"/>
                          </a:solidFill>
                          <a:latin typeface="Arial" panose="020B0604020202020204" pitchFamily="34" charset="0"/>
                          <a:cs typeface="Arial" panose="020B0604020202020204" pitchFamily="34" charset="0"/>
                        </a:rPr>
                        <a:t> + </a:t>
                      </a:r>
                      <a:r>
                        <a:rPr lang="it-IT" sz="900" dirty="0" err="1">
                          <a:solidFill>
                            <a:schemeClr val="bg1"/>
                          </a:solidFill>
                          <a:latin typeface="Arial" panose="020B0604020202020204" pitchFamily="34" charset="0"/>
                          <a:cs typeface="Arial" panose="020B0604020202020204" pitchFamily="34" charset="0"/>
                        </a:rPr>
                        <a:t>venetoclax</a:t>
                      </a:r>
                      <a:r>
                        <a:rPr lang="it-IT" sz="900" dirty="0">
                          <a:solidFill>
                            <a:schemeClr val="bg1"/>
                          </a:solidFill>
                          <a:latin typeface="Arial" panose="020B0604020202020204" pitchFamily="34" charset="0"/>
                          <a:cs typeface="Arial" panose="020B0604020202020204" pitchFamily="34" charset="0"/>
                        </a:rPr>
                        <a:t> (</a:t>
                      </a:r>
                      <a:r>
                        <a:rPr lang="it-IT" sz="900" dirty="0" err="1">
                          <a:solidFill>
                            <a:schemeClr val="bg1"/>
                          </a:solidFill>
                          <a:latin typeface="Arial" panose="020B0604020202020204" pitchFamily="34" charset="0"/>
                          <a:cs typeface="Arial" panose="020B0604020202020204" pitchFamily="34" charset="0"/>
                        </a:rPr>
                        <a:t>N</a:t>
                      </a:r>
                      <a:r>
                        <a:rPr lang="it-IT" sz="900" dirty="0">
                          <a:solidFill>
                            <a:schemeClr val="bg1"/>
                          </a:solidFill>
                          <a:latin typeface="Arial" panose="020B0604020202020204" pitchFamily="34" charset="0"/>
                          <a:cs typeface="Arial" panose="020B0604020202020204" pitchFamily="34" charset="0"/>
                        </a:rPr>
                        <a:t>=21)</a:t>
                      </a:r>
                    </a:p>
                  </a:txBody>
                  <a:tcPr marT="0" marB="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2165"/>
                    </a:solidFill>
                  </a:tcPr>
                </a:tc>
                <a:tc hMerge="1">
                  <a:txBody>
                    <a:bodyPr/>
                    <a:lstStyle/>
                    <a:p>
                      <a:pPr algn="ctr"/>
                      <a:endParaRPr lang="it-IT" sz="11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0000"/>
                  </a:ext>
                </a:extLst>
              </a:tr>
              <a:tr h="158443">
                <a:tc vMerge="1">
                  <a:txBody>
                    <a:bodyPr/>
                    <a:lstStyle/>
                    <a:p>
                      <a:endParaRPr lang="it-IT"/>
                    </a:p>
                  </a:txBody>
                  <a:tcPr/>
                </a:tc>
                <a:tc gridSpan="2">
                  <a:txBody>
                    <a:bodyPr/>
                    <a:lstStyle/>
                    <a:p>
                      <a:pPr algn="ctr"/>
                      <a:r>
                        <a:rPr lang="it-IT" sz="900" dirty="0" err="1">
                          <a:solidFill>
                            <a:schemeClr val="bg1"/>
                          </a:solidFill>
                          <a:latin typeface="Arial" panose="020B0604020202020204" pitchFamily="34" charset="0"/>
                          <a:cs typeface="Arial" panose="020B0604020202020204" pitchFamily="34" charset="0"/>
                        </a:rPr>
                        <a:t>N</a:t>
                      </a:r>
                      <a:r>
                        <a:rPr lang="it-IT" sz="900" dirty="0">
                          <a:solidFill>
                            <a:schemeClr val="bg1"/>
                          </a:solidFill>
                          <a:latin typeface="Arial" panose="020B0604020202020204" pitchFamily="34" charset="0"/>
                          <a:cs typeface="Arial" panose="020B0604020202020204" pitchFamily="34" charset="0"/>
                        </a:rPr>
                        <a:t> (%), </a:t>
                      </a:r>
                      <a:r>
                        <a:rPr lang="it-IT" sz="900" dirty="0" err="1">
                          <a:solidFill>
                            <a:schemeClr val="bg1"/>
                          </a:solidFill>
                          <a:latin typeface="Arial" panose="020B0604020202020204" pitchFamily="34" charset="0"/>
                          <a:cs typeface="Arial" panose="020B0604020202020204" pitchFamily="34" charset="0"/>
                        </a:rPr>
                        <a:t>median</a:t>
                      </a:r>
                      <a:r>
                        <a:rPr lang="it-IT" sz="900" dirty="0">
                          <a:solidFill>
                            <a:schemeClr val="bg1"/>
                          </a:solidFill>
                          <a:latin typeface="Arial" panose="020B0604020202020204" pitchFamily="34" charset="0"/>
                          <a:cs typeface="Arial" panose="020B0604020202020204" pitchFamily="34" charset="0"/>
                        </a:rPr>
                        <a:t> (</a:t>
                      </a:r>
                      <a:r>
                        <a:rPr lang="it-IT" sz="900" dirty="0" err="1">
                          <a:solidFill>
                            <a:schemeClr val="bg1"/>
                          </a:solidFill>
                          <a:latin typeface="Arial" panose="020B0604020202020204" pitchFamily="34" charset="0"/>
                          <a:cs typeface="Arial" panose="020B0604020202020204" pitchFamily="34" charset="0"/>
                        </a:rPr>
                        <a:t>range</a:t>
                      </a:r>
                      <a:r>
                        <a:rPr lang="it-IT" sz="900" dirty="0">
                          <a:solidFill>
                            <a:schemeClr val="bg1"/>
                          </a:solidFill>
                          <a:latin typeface="Arial" panose="020B0604020202020204" pitchFamily="34" charset="0"/>
                          <a:cs typeface="Arial" panose="020B0604020202020204" pitchFamily="34" charset="0"/>
                        </a:rPr>
                        <a:t>)</a:t>
                      </a:r>
                    </a:p>
                  </a:txBody>
                  <a:tcPr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72165"/>
                    </a:solidFill>
                  </a:tcPr>
                </a:tc>
                <a:tc hMerge="1">
                  <a:txBody>
                    <a:bodyPr/>
                    <a:lstStyle/>
                    <a:p>
                      <a:pPr algn="ctr"/>
                      <a:endParaRPr lang="it-IT" sz="11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475852102"/>
                  </a:ext>
                </a:extLst>
              </a:tr>
              <a:tr h="301835">
                <a:tc vMerge="1">
                  <a:txBody>
                    <a:bodyPr/>
                    <a:lstStyle/>
                    <a:p>
                      <a:endParaRPr lang="it-IT"/>
                    </a:p>
                  </a:txBody>
                  <a:tcPr/>
                </a:tc>
                <a:tc>
                  <a:txBody>
                    <a:bodyPr/>
                    <a:lstStyle/>
                    <a:p>
                      <a:pPr algn="ctr"/>
                      <a:r>
                        <a:rPr lang="it-IT" sz="900" dirty="0">
                          <a:solidFill>
                            <a:schemeClr val="bg1"/>
                          </a:solidFill>
                          <a:latin typeface="Arial" panose="020B0604020202020204" pitchFamily="34" charset="0"/>
                          <a:cs typeface="Arial" panose="020B0604020202020204" pitchFamily="34" charset="0"/>
                        </a:rPr>
                        <a:t>Relapse/</a:t>
                      </a:r>
                      <a:r>
                        <a:rPr lang="it-IT" sz="900" dirty="0" err="1">
                          <a:solidFill>
                            <a:schemeClr val="bg1"/>
                          </a:solidFill>
                          <a:latin typeface="Arial" panose="020B0604020202020204" pitchFamily="34" charset="0"/>
                          <a:cs typeface="Arial" panose="020B0604020202020204" pitchFamily="34" charset="0"/>
                        </a:rPr>
                        <a:t>refractory</a:t>
                      </a:r>
                      <a:endParaRPr lang="it-IT" sz="900" dirty="0">
                        <a:solidFill>
                          <a:schemeClr val="bg1"/>
                        </a:solidFill>
                        <a:latin typeface="Arial" panose="020B0604020202020204" pitchFamily="34" charset="0"/>
                        <a:cs typeface="Arial" panose="020B0604020202020204" pitchFamily="34" charset="0"/>
                      </a:endParaRPr>
                    </a:p>
                    <a:p>
                      <a:pPr algn="ctr"/>
                      <a:r>
                        <a:rPr lang="it-IT" sz="900" dirty="0">
                          <a:solidFill>
                            <a:schemeClr val="bg1"/>
                          </a:solidFill>
                          <a:latin typeface="Arial" panose="020B0604020202020204" pitchFamily="34" charset="0"/>
                          <a:cs typeface="Arial" panose="020B0604020202020204" pitchFamily="34" charset="0"/>
                        </a:rPr>
                        <a:t>(n=17)</a:t>
                      </a:r>
                    </a:p>
                  </a:txBody>
                  <a:tcPr marT="0" marB="0" anchor="ctr">
                    <a:lnL w="12700" cmpd="sng">
                      <a:noFill/>
                    </a:lnL>
                    <a:lnR w="12700" cmpd="sng">
                      <a:noFill/>
                    </a:lnR>
                    <a:lnT w="63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72165"/>
                    </a:solidFill>
                  </a:tcPr>
                </a:tc>
                <a:tc>
                  <a:txBody>
                    <a:bodyPr/>
                    <a:lstStyle/>
                    <a:p>
                      <a:pPr algn="ctr"/>
                      <a:r>
                        <a:rPr lang="it-IT" sz="900" dirty="0" err="1">
                          <a:solidFill>
                            <a:schemeClr val="bg1"/>
                          </a:solidFill>
                          <a:latin typeface="Arial" panose="020B0604020202020204" pitchFamily="34" charset="0"/>
                          <a:cs typeface="Arial" panose="020B0604020202020204" pitchFamily="34" charset="0"/>
                        </a:rPr>
                        <a:t>Frontline</a:t>
                      </a:r>
                      <a:endParaRPr lang="it-IT" sz="900" dirty="0">
                        <a:solidFill>
                          <a:schemeClr val="bg1"/>
                        </a:solidFill>
                        <a:latin typeface="Arial" panose="020B0604020202020204" pitchFamily="34" charset="0"/>
                        <a:cs typeface="Arial" panose="020B0604020202020204" pitchFamily="34" charset="0"/>
                      </a:endParaRPr>
                    </a:p>
                    <a:p>
                      <a:pPr algn="ctr"/>
                      <a:r>
                        <a:rPr lang="it-IT" sz="900" dirty="0">
                          <a:solidFill>
                            <a:schemeClr val="bg1"/>
                          </a:solidFill>
                          <a:latin typeface="Arial" panose="020B0604020202020204" pitchFamily="34" charset="0"/>
                          <a:cs typeface="Arial" panose="020B0604020202020204" pitchFamily="34" charset="0"/>
                        </a:rPr>
                        <a:t>(</a:t>
                      </a:r>
                      <a:r>
                        <a:rPr lang="it-IT" sz="900" dirty="0" err="1">
                          <a:solidFill>
                            <a:schemeClr val="bg1"/>
                          </a:solidFill>
                          <a:latin typeface="Arial" panose="020B0604020202020204" pitchFamily="34" charset="0"/>
                          <a:cs typeface="Arial" panose="020B0604020202020204" pitchFamily="34" charset="0"/>
                        </a:rPr>
                        <a:t>n</a:t>
                      </a:r>
                      <a:r>
                        <a:rPr lang="it-IT" sz="900" dirty="0">
                          <a:solidFill>
                            <a:schemeClr val="bg1"/>
                          </a:solidFill>
                          <a:latin typeface="Arial" panose="020B0604020202020204" pitchFamily="34" charset="0"/>
                          <a:cs typeface="Arial" panose="020B0604020202020204" pitchFamily="34" charset="0"/>
                        </a:rPr>
                        <a:t>=4)</a:t>
                      </a:r>
                    </a:p>
                  </a:txBody>
                  <a:tcPr marT="0" marB="0" anchor="ctr">
                    <a:lnL w="12700" cmpd="sng">
                      <a:noFill/>
                    </a:lnL>
                    <a:lnR w="12700" cmpd="sng">
                      <a:noFill/>
                    </a:lnR>
                    <a:lnT w="635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472165"/>
                    </a:solidFill>
                  </a:tcPr>
                </a:tc>
                <a:extLst>
                  <a:ext uri="{0D108BD9-81ED-4DB2-BD59-A6C34878D82A}">
                    <a16:rowId xmlns:a16="http://schemas.microsoft.com/office/drawing/2014/main" val="1405267501"/>
                  </a:ext>
                </a:extLst>
              </a:tr>
              <a:tr h="158443">
                <a:tc>
                  <a:txBody>
                    <a:bodyPr/>
                    <a:lstStyle/>
                    <a:p>
                      <a:pPr algn="l"/>
                      <a:r>
                        <a:rPr lang="it-IT" sz="900" b="1" dirty="0">
                          <a:latin typeface="Arial" panose="020B0604020202020204" pitchFamily="34" charset="0"/>
                          <a:cs typeface="Arial" panose="020B0604020202020204" pitchFamily="34" charset="0"/>
                        </a:rPr>
                        <a:t>Age-</a:t>
                      </a:r>
                      <a:r>
                        <a:rPr lang="it-IT" sz="900" b="1" dirty="0" err="1">
                          <a:latin typeface="Arial" panose="020B0604020202020204" pitchFamily="34" charset="0"/>
                          <a:cs typeface="Arial" panose="020B0604020202020204" pitchFamily="34" charset="0"/>
                        </a:rPr>
                        <a:t>years</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51 (23–86)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72 (65–85)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58443">
                <a:tc>
                  <a:txBody>
                    <a:bodyPr/>
                    <a:lstStyle/>
                    <a:p>
                      <a:pPr algn="l"/>
                      <a:r>
                        <a:rPr lang="it-IT" sz="900" b="1" dirty="0">
                          <a:latin typeface="Arial" panose="020B0604020202020204" pitchFamily="34" charset="0"/>
                          <a:cs typeface="Arial" panose="020B0604020202020204" pitchFamily="34" charset="0"/>
                        </a:rPr>
                        <a:t>Gender-male</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5 (30)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8443">
                <a:tc>
                  <a:txBody>
                    <a:bodyPr/>
                    <a:lstStyle/>
                    <a:p>
                      <a:pPr algn="l"/>
                      <a:r>
                        <a:rPr lang="it-IT" sz="900" b="1" dirty="0" err="1">
                          <a:latin typeface="Arial" panose="020B0604020202020204" pitchFamily="34" charset="0"/>
                          <a:cs typeface="Arial" panose="020B0604020202020204" pitchFamily="34" charset="0"/>
                        </a:rPr>
                        <a:t>Diagnosis</a:t>
                      </a:r>
                      <a:r>
                        <a:rPr lang="it-IT" sz="900" b="1" dirty="0">
                          <a:latin typeface="Arial" panose="020B0604020202020204" pitchFamily="34" charset="0"/>
                          <a:cs typeface="Arial" panose="020B0604020202020204" pitchFamily="34" charset="0"/>
                        </a:rPr>
                        <a:t>, AML</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58443">
                <a:tc>
                  <a:txBody>
                    <a:bodyPr/>
                    <a:lstStyle/>
                    <a:p>
                      <a:pPr marL="108000" algn="l"/>
                      <a:r>
                        <a:rPr lang="it-IT" sz="900" b="0" dirty="0">
                          <a:latin typeface="Arial" panose="020B0604020202020204" pitchFamily="34" charset="0"/>
                          <a:cs typeface="Arial" panose="020B0604020202020204" pitchFamily="34" charset="0"/>
                        </a:rPr>
                        <a:t>De novo</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15 (88)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9543167"/>
                  </a:ext>
                </a:extLst>
              </a:tr>
              <a:tr h="158443">
                <a:tc>
                  <a:txBody>
                    <a:bodyPr/>
                    <a:lstStyle/>
                    <a:p>
                      <a:pPr marL="108000" algn="l"/>
                      <a:r>
                        <a:rPr lang="it-IT" sz="900" b="0" dirty="0" err="1">
                          <a:latin typeface="Arial" panose="020B0604020202020204" pitchFamily="34" charset="0"/>
                          <a:cs typeface="Arial" panose="020B0604020202020204" pitchFamily="34" charset="0"/>
                        </a:rPr>
                        <a:t>Secondary</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 (6)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2 (50)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4918114"/>
                  </a:ext>
                </a:extLst>
              </a:tr>
              <a:tr h="158443">
                <a:tc>
                  <a:txBody>
                    <a:bodyPr/>
                    <a:lstStyle/>
                    <a:p>
                      <a:pPr marL="108000" algn="l"/>
                      <a:r>
                        <a:rPr lang="it-IT" sz="900" b="0" dirty="0" err="1">
                          <a:latin typeface="Arial" panose="020B0604020202020204" pitchFamily="34" charset="0"/>
                          <a:cs typeface="Arial" panose="020B0604020202020204" pitchFamily="34" charset="0"/>
                        </a:rPr>
                        <a:t>Therapy</a:t>
                      </a:r>
                      <a:r>
                        <a:rPr lang="it-IT" sz="900" b="0" dirty="0">
                          <a:latin typeface="Arial" panose="020B0604020202020204" pitchFamily="34" charset="0"/>
                          <a:cs typeface="Arial" panose="020B0604020202020204" pitchFamily="34" charset="0"/>
                        </a:rPr>
                        <a:t> </a:t>
                      </a:r>
                      <a:r>
                        <a:rPr lang="it-IT" sz="900" b="0" dirty="0" err="1">
                          <a:latin typeface="Arial" panose="020B0604020202020204" pitchFamily="34" charset="0"/>
                          <a:cs typeface="Arial" panose="020B0604020202020204" pitchFamily="34" charset="0"/>
                        </a:rPr>
                        <a:t>related</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657168"/>
                  </a:ext>
                </a:extLst>
              </a:tr>
              <a:tr h="158443">
                <a:tc>
                  <a:txBody>
                    <a:bodyPr/>
                    <a:lstStyle/>
                    <a:p>
                      <a:pPr algn="l"/>
                      <a:r>
                        <a:rPr lang="it-IT" sz="900" b="1" dirty="0" err="1">
                          <a:latin typeface="Arial" panose="020B0604020202020204" pitchFamily="34" charset="0"/>
                          <a:cs typeface="Arial" panose="020B0604020202020204" pitchFamily="34" charset="0"/>
                        </a:rPr>
                        <a:t>Prior</a:t>
                      </a:r>
                      <a:r>
                        <a:rPr lang="it-IT" sz="900" b="1" dirty="0">
                          <a:latin typeface="Arial" panose="020B0604020202020204" pitchFamily="34" charset="0"/>
                          <a:cs typeface="Arial" panose="020B0604020202020204" pitchFamily="34" charset="0"/>
                        </a:rPr>
                        <a:t> </a:t>
                      </a:r>
                      <a:r>
                        <a:rPr lang="it-IT" sz="900" b="1" dirty="0" err="1">
                          <a:latin typeface="Arial" panose="020B0604020202020204" pitchFamily="34" charset="0"/>
                          <a:cs typeface="Arial" panose="020B0604020202020204" pitchFamily="34" charset="0"/>
                        </a:rPr>
                        <a:t>therapies</a:t>
                      </a:r>
                      <a:r>
                        <a:rPr lang="it-IT" sz="900" b="1" dirty="0">
                          <a:latin typeface="Arial" panose="020B0604020202020204" pitchFamily="34" charset="0"/>
                          <a:cs typeface="Arial" panose="020B0604020202020204" pitchFamily="34" charset="0"/>
                        </a:rPr>
                        <a:t>, </a:t>
                      </a:r>
                      <a:r>
                        <a:rPr lang="it-IT" sz="900" b="1" dirty="0" err="1">
                          <a:latin typeface="Arial" panose="020B0604020202020204" pitchFamily="34" charset="0"/>
                          <a:cs typeface="Arial" panose="020B0604020202020204" pitchFamily="34" charset="0"/>
                        </a:rPr>
                        <a:t>median</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3 (1–5)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31851498"/>
                  </a:ext>
                </a:extLst>
              </a:tr>
              <a:tr h="158443">
                <a:tc>
                  <a:txBody>
                    <a:bodyPr/>
                    <a:lstStyle/>
                    <a:p>
                      <a:pPr marL="108000" algn="l"/>
                      <a:r>
                        <a:rPr lang="it-IT" sz="900" b="0" dirty="0">
                          <a:latin typeface="Arial" panose="020B0604020202020204" pitchFamily="34" charset="0"/>
                          <a:cs typeface="Arial" panose="020B0604020202020204" pitchFamily="34" charset="0"/>
                        </a:rPr>
                        <a:t>Intensive </a:t>
                      </a:r>
                      <a:r>
                        <a:rPr lang="it-IT" sz="900" b="0" dirty="0" err="1">
                          <a:latin typeface="Arial" panose="020B0604020202020204" pitchFamily="34" charset="0"/>
                          <a:cs typeface="Arial" panose="020B0604020202020204" pitchFamily="34" charset="0"/>
                        </a:rPr>
                        <a:t>Rx</a:t>
                      </a:r>
                      <a:r>
                        <a:rPr lang="it-IT" sz="900" b="0" dirty="0">
                          <a:latin typeface="Arial" panose="020B0604020202020204" pitchFamily="34" charset="0"/>
                          <a:cs typeface="Arial" panose="020B0604020202020204" pitchFamily="34" charset="0"/>
                        </a:rPr>
                        <a:t>, yes</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15 (88)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831681"/>
                  </a:ext>
                </a:extLst>
              </a:tr>
              <a:tr h="158443">
                <a:tc>
                  <a:txBody>
                    <a:bodyPr/>
                    <a:lstStyle/>
                    <a:p>
                      <a:pPr marL="108000" algn="l"/>
                      <a:r>
                        <a:rPr lang="it-IT" sz="900" b="0" dirty="0">
                          <a:latin typeface="Arial" panose="020B0604020202020204" pitchFamily="34" charset="0"/>
                          <a:cs typeface="Arial" panose="020B0604020202020204" pitchFamily="34" charset="0"/>
                        </a:rPr>
                        <a:t>FLT3 </a:t>
                      </a:r>
                      <a:r>
                        <a:rPr lang="it-IT" sz="900" b="0" dirty="0" err="1">
                          <a:latin typeface="Arial" panose="020B0604020202020204" pitchFamily="34" charset="0"/>
                          <a:cs typeface="Arial" panose="020B0604020202020204" pitchFamily="34" charset="0"/>
                        </a:rPr>
                        <a:t>inhibitor</a:t>
                      </a:r>
                      <a:r>
                        <a:rPr lang="it-IT" sz="900" b="0" dirty="0">
                          <a:latin typeface="Arial" panose="020B0604020202020204" pitchFamily="34" charset="0"/>
                          <a:cs typeface="Arial" panose="020B0604020202020204" pitchFamily="34" charset="0"/>
                        </a:rPr>
                        <a:t>, yes</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14 (82)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98508711"/>
                  </a:ext>
                </a:extLst>
              </a:tr>
              <a:tr h="158443">
                <a:tc>
                  <a:txBody>
                    <a:bodyPr/>
                    <a:lstStyle/>
                    <a:p>
                      <a:pPr marL="108000" algn="l"/>
                      <a:r>
                        <a:rPr lang="it-IT" sz="900" b="0" dirty="0" err="1">
                          <a:latin typeface="Arial" panose="020B0604020202020204" pitchFamily="34" charset="0"/>
                          <a:cs typeface="Arial" panose="020B0604020202020204" pitchFamily="34" charset="0"/>
                        </a:rPr>
                        <a:t>Venetoclax</a:t>
                      </a:r>
                      <a:r>
                        <a:rPr lang="it-IT" sz="900" b="0" dirty="0">
                          <a:latin typeface="Arial" panose="020B0604020202020204" pitchFamily="34" charset="0"/>
                          <a:cs typeface="Arial" panose="020B0604020202020204" pitchFamily="34" charset="0"/>
                        </a:rPr>
                        <a:t>, yes</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8 (47)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1219756"/>
                  </a:ext>
                </a:extLst>
              </a:tr>
              <a:tr h="158443">
                <a:tc>
                  <a:txBody>
                    <a:bodyPr/>
                    <a:lstStyle/>
                    <a:p>
                      <a:pPr marL="108000" algn="l"/>
                      <a:r>
                        <a:rPr lang="it-IT" sz="900" b="0" dirty="0">
                          <a:latin typeface="Arial" panose="020B0604020202020204" pitchFamily="34" charset="0"/>
                          <a:cs typeface="Arial" panose="020B0604020202020204" pitchFamily="34" charset="0"/>
                        </a:rPr>
                        <a:t>ASCT, yes</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7 (41)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7457083"/>
                  </a:ext>
                </a:extLst>
              </a:tr>
              <a:tr h="158443">
                <a:tc>
                  <a:txBody>
                    <a:bodyPr/>
                    <a:lstStyle/>
                    <a:p>
                      <a:pPr algn="l"/>
                      <a:r>
                        <a:rPr lang="it-IT" sz="900" b="1" dirty="0" err="1">
                          <a:latin typeface="Arial" panose="020B0604020202020204" pitchFamily="34" charset="0"/>
                          <a:cs typeface="Arial" panose="020B0604020202020204" pitchFamily="34" charset="0"/>
                        </a:rPr>
                        <a:t>Karyotype</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799392"/>
                  </a:ext>
                </a:extLst>
              </a:tr>
              <a:tr h="158443">
                <a:tc>
                  <a:txBody>
                    <a:bodyPr/>
                    <a:lstStyle/>
                    <a:p>
                      <a:pPr marL="108000" algn="l"/>
                      <a:r>
                        <a:rPr lang="it-IT" sz="900" b="0" dirty="0" err="1">
                          <a:latin typeface="Arial" panose="020B0604020202020204" pitchFamily="34" charset="0"/>
                          <a:cs typeface="Arial" panose="020B0604020202020204" pitchFamily="34" charset="0"/>
                        </a:rPr>
                        <a:t>Diploid</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8 (47)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6466400"/>
                  </a:ext>
                </a:extLst>
              </a:tr>
              <a:tr h="158443">
                <a:tc>
                  <a:txBody>
                    <a:bodyPr/>
                    <a:lstStyle/>
                    <a:p>
                      <a:pPr marL="108000" algn="l"/>
                      <a:r>
                        <a:rPr lang="it-IT" sz="900" b="0" dirty="0" err="1">
                          <a:latin typeface="Arial" panose="020B0604020202020204" pitchFamily="34" charset="0"/>
                          <a:cs typeface="Arial" panose="020B0604020202020204" pitchFamily="34" charset="0"/>
                        </a:rPr>
                        <a:t>Adverse</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2 (12)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2 (50)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7664"/>
                  </a:ext>
                </a:extLst>
              </a:tr>
              <a:tr h="158443">
                <a:tc>
                  <a:txBody>
                    <a:bodyPr/>
                    <a:lstStyle/>
                    <a:p>
                      <a:pPr marL="108000" algn="l"/>
                      <a:r>
                        <a:rPr lang="it-IT" sz="900" b="0" dirty="0" err="1">
                          <a:latin typeface="Arial" panose="020B0604020202020204" pitchFamily="34" charset="0"/>
                          <a:cs typeface="Arial" panose="020B0604020202020204" pitchFamily="34" charset="0"/>
                        </a:rPr>
                        <a:t>Other</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7 (41)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9463352"/>
                  </a:ext>
                </a:extLst>
              </a:tr>
              <a:tr h="158443">
                <a:tc>
                  <a:txBody>
                    <a:bodyPr/>
                    <a:lstStyle/>
                    <a:p>
                      <a:pPr algn="l"/>
                      <a:r>
                        <a:rPr lang="it-IT" sz="900" b="1" i="1" dirty="0">
                          <a:latin typeface="Arial" panose="020B0604020202020204" pitchFamily="34" charset="0"/>
                          <a:cs typeface="Arial" panose="020B0604020202020204" pitchFamily="34" charset="0"/>
                        </a:rPr>
                        <a:t>FLT3</a:t>
                      </a:r>
                      <a:r>
                        <a:rPr lang="it-IT" sz="900" b="1" dirty="0">
                          <a:latin typeface="Arial" panose="020B0604020202020204" pitchFamily="34" charset="0"/>
                          <a:cs typeface="Arial" panose="020B0604020202020204" pitchFamily="34" charset="0"/>
                        </a:rPr>
                        <a:t> </a:t>
                      </a:r>
                      <a:r>
                        <a:rPr lang="it-IT" sz="900" b="1" dirty="0" err="1">
                          <a:latin typeface="Arial" panose="020B0604020202020204" pitchFamily="34" charset="0"/>
                          <a:cs typeface="Arial" panose="020B0604020202020204" pitchFamily="34" charset="0"/>
                        </a:rPr>
                        <a:t>mutations</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393835"/>
                  </a:ext>
                </a:extLst>
              </a:tr>
              <a:tr h="158443">
                <a:tc>
                  <a:txBody>
                    <a:bodyPr/>
                    <a:lstStyle/>
                    <a:p>
                      <a:pPr marL="108000" algn="l"/>
                      <a:r>
                        <a:rPr lang="it-IT" sz="900" b="0" dirty="0">
                          <a:latin typeface="Arial" panose="020B0604020202020204" pitchFamily="34" charset="0"/>
                          <a:cs typeface="Arial" panose="020B0604020202020204" pitchFamily="34" charset="0"/>
                        </a:rPr>
                        <a:t>ITD</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13 (100)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4 (100)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35074459"/>
                  </a:ext>
                </a:extLst>
              </a:tr>
              <a:tr h="158443">
                <a:tc>
                  <a:txBody>
                    <a:bodyPr/>
                    <a:lstStyle/>
                    <a:p>
                      <a:pPr marL="108000" algn="l"/>
                      <a:r>
                        <a:rPr lang="it-IT" sz="900" b="0" dirty="0">
                          <a:latin typeface="Arial" panose="020B0604020202020204" pitchFamily="34" charset="0"/>
                          <a:cs typeface="Arial" panose="020B0604020202020204" pitchFamily="34" charset="0"/>
                        </a:rPr>
                        <a:t>ITD </a:t>
                      </a:r>
                      <a:r>
                        <a:rPr lang="it-IT" sz="900" b="0" dirty="0" err="1">
                          <a:latin typeface="Arial" panose="020B0604020202020204" pitchFamily="34" charset="0"/>
                          <a:cs typeface="Arial" panose="020B0604020202020204" pitchFamily="34" charset="0"/>
                        </a:rPr>
                        <a:t>allelic</a:t>
                      </a:r>
                      <a:r>
                        <a:rPr lang="it-IT" sz="900" b="0" dirty="0">
                          <a:latin typeface="Arial" panose="020B0604020202020204" pitchFamily="34" charset="0"/>
                          <a:cs typeface="Arial" panose="020B0604020202020204" pitchFamily="34" charset="0"/>
                        </a:rPr>
                        <a:t> </a:t>
                      </a:r>
                      <a:r>
                        <a:rPr lang="it-IT" sz="900" b="0" dirty="0" err="1">
                          <a:latin typeface="Arial" panose="020B0604020202020204" pitchFamily="34" charset="0"/>
                          <a:cs typeface="Arial" panose="020B0604020202020204" pitchFamily="34" charset="0"/>
                        </a:rPr>
                        <a:t>frequency</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0.28 (0.04–0.76)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0.32 (0.21–0.41)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3009145"/>
                  </a:ext>
                </a:extLst>
              </a:tr>
              <a:tr h="158443">
                <a:tc>
                  <a:txBody>
                    <a:bodyPr/>
                    <a:lstStyle/>
                    <a:p>
                      <a:pPr marL="108000" algn="l"/>
                      <a:r>
                        <a:rPr lang="it-IT" sz="900" b="0" dirty="0">
                          <a:latin typeface="Arial" panose="020B0604020202020204" pitchFamily="34" charset="0"/>
                          <a:cs typeface="Arial" panose="020B0604020202020204" pitchFamily="34" charset="0"/>
                        </a:rPr>
                        <a:t>TKD</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0 (100)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00145354"/>
                  </a:ext>
                </a:extLst>
              </a:tr>
              <a:tr h="158443">
                <a:tc>
                  <a:txBody>
                    <a:bodyPr/>
                    <a:lstStyle/>
                    <a:p>
                      <a:pPr algn="l"/>
                      <a:r>
                        <a:rPr lang="it-IT" sz="900" b="1" dirty="0" err="1">
                          <a:latin typeface="Arial" panose="020B0604020202020204" pitchFamily="34" charset="0"/>
                          <a:cs typeface="Arial" panose="020B0604020202020204" pitchFamily="34" charset="0"/>
                        </a:rPr>
                        <a:t>Other</a:t>
                      </a:r>
                      <a:r>
                        <a:rPr lang="it-IT" sz="900" b="1" dirty="0">
                          <a:latin typeface="Arial" panose="020B0604020202020204" pitchFamily="34" charset="0"/>
                          <a:cs typeface="Arial" panose="020B0604020202020204" pitchFamily="34" charset="0"/>
                        </a:rPr>
                        <a:t> </a:t>
                      </a:r>
                      <a:r>
                        <a:rPr lang="it-IT" sz="900" b="1" dirty="0" err="1">
                          <a:latin typeface="Arial" panose="020B0604020202020204" pitchFamily="34" charset="0"/>
                          <a:cs typeface="Arial" panose="020B0604020202020204" pitchFamily="34" charset="0"/>
                        </a:rPr>
                        <a:t>mutations</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138181"/>
                  </a:ext>
                </a:extLst>
              </a:tr>
              <a:tr h="158443">
                <a:tc>
                  <a:txBody>
                    <a:bodyPr/>
                    <a:lstStyle/>
                    <a:p>
                      <a:pPr marL="108000" algn="l"/>
                      <a:r>
                        <a:rPr lang="it-IT" sz="900" b="0" i="1" dirty="0">
                          <a:latin typeface="Arial" panose="020B0604020202020204" pitchFamily="34" charset="0"/>
                          <a:cs typeface="Arial" panose="020B0604020202020204" pitchFamily="34" charset="0"/>
                        </a:rPr>
                        <a:t>DNMT3A</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8 (47)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8665138"/>
                  </a:ext>
                </a:extLst>
              </a:tr>
              <a:tr h="158443">
                <a:tc>
                  <a:txBody>
                    <a:bodyPr/>
                    <a:lstStyle/>
                    <a:p>
                      <a:pPr marL="108000" algn="l"/>
                      <a:r>
                        <a:rPr lang="it-IT" sz="900" b="0" i="1" dirty="0">
                          <a:latin typeface="Arial" panose="020B0604020202020204" pitchFamily="34" charset="0"/>
                          <a:cs typeface="Arial" panose="020B0604020202020204" pitchFamily="34" charset="0"/>
                        </a:rPr>
                        <a:t>NPM1</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7 (41)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3 (75)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701880"/>
                  </a:ext>
                </a:extLst>
              </a:tr>
              <a:tr h="158443">
                <a:tc>
                  <a:txBody>
                    <a:bodyPr/>
                    <a:lstStyle/>
                    <a:p>
                      <a:pPr marL="108000" algn="l"/>
                      <a:r>
                        <a:rPr lang="it-IT" sz="900" b="0" i="1" dirty="0">
                          <a:latin typeface="Arial" panose="020B0604020202020204" pitchFamily="34" charset="0"/>
                          <a:cs typeface="Arial" panose="020B0604020202020204" pitchFamily="34" charset="0"/>
                        </a:rPr>
                        <a:t>WT1</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7 (41)</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42217706"/>
                  </a:ext>
                </a:extLst>
              </a:tr>
              <a:tr h="158443">
                <a:tc>
                  <a:txBody>
                    <a:bodyPr/>
                    <a:lstStyle/>
                    <a:p>
                      <a:pPr marL="108000" algn="l"/>
                      <a:r>
                        <a:rPr lang="it-IT" sz="900" b="0" i="1" dirty="0">
                          <a:latin typeface="Arial" panose="020B0604020202020204" pitchFamily="34" charset="0"/>
                          <a:cs typeface="Arial" panose="020B0604020202020204" pitchFamily="34" charset="0"/>
                        </a:rPr>
                        <a:t>TET2</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6 (35)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latin typeface="Arial" panose="020B0604020202020204" pitchFamily="34" charset="0"/>
                          <a:cs typeface="Arial" panose="020B0604020202020204" pitchFamily="34" charset="0"/>
                        </a:rPr>
                        <a:t>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935652"/>
                  </a:ext>
                </a:extLst>
              </a:tr>
              <a:tr h="158443">
                <a:tc>
                  <a:txBody>
                    <a:bodyPr/>
                    <a:lstStyle/>
                    <a:p>
                      <a:pPr marL="108000" algn="l"/>
                      <a:r>
                        <a:rPr lang="it-IT" sz="900" b="0" i="1" dirty="0">
                          <a:latin typeface="Arial" panose="020B0604020202020204" pitchFamily="34" charset="0"/>
                          <a:cs typeface="Arial" panose="020B0604020202020204" pitchFamily="34" charset="0"/>
                        </a:rPr>
                        <a:t>RAS/MAPK</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3 (18)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latin typeface="Arial" panose="020B0604020202020204" pitchFamily="34" charset="0"/>
                          <a:cs typeface="Arial" panose="020B0604020202020204" pitchFamily="34" charset="0"/>
                        </a:rPr>
                        <a:t>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824111"/>
                  </a:ext>
                </a:extLst>
              </a:tr>
              <a:tr h="158443">
                <a:tc>
                  <a:txBody>
                    <a:bodyPr/>
                    <a:lstStyle/>
                    <a:p>
                      <a:pPr marL="108000" algn="l"/>
                      <a:r>
                        <a:rPr lang="it-IT" sz="900" b="0" i="1" dirty="0">
                          <a:latin typeface="Arial" panose="020B0604020202020204" pitchFamily="34" charset="0"/>
                          <a:cs typeface="Arial" panose="020B0604020202020204" pitchFamily="34" charset="0"/>
                        </a:rPr>
                        <a:t>RUNX1</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3 (18)</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dirty="0">
                          <a:latin typeface="Arial" panose="020B0604020202020204" pitchFamily="34" charset="0"/>
                          <a:cs typeface="Arial" panose="020B0604020202020204" pitchFamily="34" charset="0"/>
                        </a:rPr>
                        <a:t>0 (0)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5687745"/>
                  </a:ext>
                </a:extLst>
              </a:tr>
              <a:tr h="158443">
                <a:tc>
                  <a:txBody>
                    <a:bodyPr/>
                    <a:lstStyle/>
                    <a:p>
                      <a:pPr marL="108000" algn="l"/>
                      <a:r>
                        <a:rPr lang="it-IT" sz="900" b="0" i="1" dirty="0">
                          <a:latin typeface="Arial" panose="020B0604020202020204" pitchFamily="34" charset="0"/>
                          <a:cs typeface="Arial" panose="020B0604020202020204" pitchFamily="34" charset="0"/>
                        </a:rPr>
                        <a:t>IDH2</a:t>
                      </a: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2 (12)</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2 (50)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0158368"/>
                  </a:ext>
                </a:extLst>
              </a:tr>
              <a:tr h="158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b="1" dirty="0" err="1">
                          <a:latin typeface="Arial" panose="020B0604020202020204" pitchFamily="34" charset="0"/>
                          <a:cs typeface="Arial" panose="020B0604020202020204" pitchFamily="34" charset="0"/>
                        </a:rPr>
                        <a:t>Quizartinib</a:t>
                      </a:r>
                      <a:r>
                        <a:rPr lang="it-IT" sz="900" b="1" dirty="0">
                          <a:latin typeface="Arial" panose="020B0604020202020204" pitchFamily="34" charset="0"/>
                          <a:cs typeface="Arial" panose="020B0604020202020204" pitchFamily="34" charset="0"/>
                        </a:rPr>
                        <a:t> dose </a:t>
                      </a:r>
                      <a:r>
                        <a:rPr lang="it-IT" sz="900" b="1" dirty="0" err="1">
                          <a:latin typeface="Arial" panose="020B0604020202020204" pitchFamily="34" charset="0"/>
                          <a:cs typeface="Arial" panose="020B0604020202020204" pitchFamily="34" charset="0"/>
                        </a:rPr>
                        <a:t>levels</a:t>
                      </a:r>
                      <a:endParaRPr lang="it-IT" sz="900" b="1"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900" dirty="0">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925053"/>
                  </a:ext>
                </a:extLst>
              </a:tr>
              <a:tr h="158443">
                <a:tc>
                  <a:txBody>
                    <a:bodyPr/>
                    <a:lstStyle/>
                    <a:p>
                      <a:pPr marL="108000" algn="l"/>
                      <a:r>
                        <a:rPr lang="it-IT" sz="900" b="0" dirty="0">
                          <a:latin typeface="Arial" panose="020B0604020202020204" pitchFamily="34" charset="0"/>
                          <a:cs typeface="Arial" panose="020B0604020202020204" pitchFamily="34" charset="0"/>
                        </a:rPr>
                        <a:t>30 mg/</a:t>
                      </a:r>
                      <a:r>
                        <a:rPr lang="it-IT" sz="900" b="0" dirty="0" err="1">
                          <a:latin typeface="Arial" panose="020B0604020202020204" pitchFamily="34" charset="0"/>
                          <a:cs typeface="Arial" panose="020B0604020202020204" pitchFamily="34" charset="0"/>
                        </a:rPr>
                        <a:t>day</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16 (93)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900" dirty="0">
                          <a:latin typeface="Arial" panose="020B0604020202020204" pitchFamily="34" charset="0"/>
                          <a:cs typeface="Arial" panose="020B0604020202020204" pitchFamily="34" charset="0"/>
                        </a:rPr>
                        <a:t>3 (25)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8048966"/>
                  </a:ext>
                </a:extLst>
              </a:tr>
              <a:tr h="158443">
                <a:tc>
                  <a:txBody>
                    <a:bodyPr/>
                    <a:lstStyle/>
                    <a:p>
                      <a:pPr marL="108000" algn="l"/>
                      <a:r>
                        <a:rPr lang="it-IT" sz="900" b="0" dirty="0">
                          <a:latin typeface="Arial" panose="020B0604020202020204" pitchFamily="34" charset="0"/>
                          <a:cs typeface="Arial" panose="020B0604020202020204" pitchFamily="34" charset="0"/>
                        </a:rPr>
                        <a:t>40 mg/</a:t>
                      </a:r>
                      <a:r>
                        <a:rPr lang="it-IT" sz="900" b="0" dirty="0" err="1">
                          <a:latin typeface="Arial" panose="020B0604020202020204" pitchFamily="34" charset="0"/>
                          <a:cs typeface="Arial" panose="020B0604020202020204" pitchFamily="34" charset="0"/>
                        </a:rPr>
                        <a:t>day</a:t>
                      </a:r>
                      <a:endParaRPr lang="it-IT" sz="900" b="0" dirty="0">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(7)</a:t>
                      </a:r>
                    </a:p>
                  </a:txBody>
                  <a:tcPr marT="0" marB="0"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dirty="0">
                          <a:latin typeface="Arial" panose="020B0604020202020204" pitchFamily="34" charset="0"/>
                          <a:cs typeface="Arial" panose="020B0604020202020204" pitchFamily="34" charset="0"/>
                        </a:rPr>
                        <a:t>1 (25)</a:t>
                      </a:r>
                    </a:p>
                  </a:txBody>
                  <a:tcPr marT="0" marB="0" anchor="ctr">
                    <a:lnL w="12700" cmpd="sng">
                      <a:noFill/>
                    </a:lnL>
                    <a:lnR w="12700" cmpd="sng">
                      <a:noFill/>
                    </a:lnR>
                    <a:lnT w="12700" cmpd="sng">
                      <a:noFill/>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977147"/>
                  </a:ext>
                </a:extLst>
              </a:tr>
            </a:tbl>
          </a:graphicData>
        </a:graphic>
      </p:graphicFrame>
      <p:sp>
        <p:nvSpPr>
          <p:cNvPr id="7" name="Rettangolo 6">
            <a:extLst>
              <a:ext uri="{FF2B5EF4-FFF2-40B4-BE49-F238E27FC236}">
                <a16:creationId xmlns:a16="http://schemas.microsoft.com/office/drawing/2014/main" id="{EF080B8D-9CFF-6742-9931-3F112F87E213}"/>
              </a:ext>
            </a:extLst>
          </p:cNvPr>
          <p:cNvSpPr/>
          <p:nvPr/>
        </p:nvSpPr>
        <p:spPr>
          <a:xfrm>
            <a:off x="9291287" y="6627168"/>
            <a:ext cx="2900714" cy="338554"/>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a:latin typeface="Arial" panose="020B0604020202020204" pitchFamily="34" charset="0"/>
                <a:cs typeface="Arial" panose="020B0604020202020204" pitchFamily="34" charset="0"/>
                <a:hlinkClick r:id="rId3"/>
              </a:rPr>
              <a:t>Yilmaz M,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EP430</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EC964EC3-A226-C847-B9C6-F64C0045AEC1}"/>
              </a:ext>
            </a:extLst>
          </p:cNvPr>
          <p:cNvSpPr/>
          <p:nvPr/>
        </p:nvSpPr>
        <p:spPr>
          <a:xfrm>
            <a:off x="1998406" y="6627168"/>
            <a:ext cx="6853522" cy="215444"/>
          </a:xfrm>
          <a:prstGeom prst="rect">
            <a:avLst/>
          </a:prstGeom>
        </p:spPr>
        <p:txBody>
          <a:bodyPr wrap="square">
            <a:spAutoFit/>
          </a:bodyPr>
          <a:lstStyle/>
          <a:p>
            <a:r>
              <a:rPr lang="it-IT" sz="800" i="1" dirty="0" err="1">
                <a:latin typeface="Arial" panose="020B0604020202020204" pitchFamily="34" charset="0"/>
                <a:cs typeface="Arial" panose="020B0604020202020204" pitchFamily="34" charset="0"/>
              </a:rPr>
              <a:t>Rx</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therapy</a:t>
            </a:r>
            <a:r>
              <a:rPr lang="it-IT" sz="800" i="1" dirty="0">
                <a:latin typeface="Arial" panose="020B0604020202020204" pitchFamily="34" charset="0"/>
                <a:cs typeface="Arial" panose="020B0604020202020204" pitchFamily="34" charset="0"/>
              </a:rPr>
              <a:t> </a:t>
            </a:r>
          </a:p>
        </p:txBody>
      </p:sp>
      <p:sp>
        <p:nvSpPr>
          <p:cNvPr id="9" name="Titolo 1">
            <a:extLst>
              <a:ext uri="{FF2B5EF4-FFF2-40B4-BE49-F238E27FC236}">
                <a16:creationId xmlns:a16="http://schemas.microsoft.com/office/drawing/2014/main" id="{6C78F5B1-B480-6942-BD3A-9088CB7A4115}"/>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Quizartinib</a:t>
            </a:r>
            <a:r>
              <a:rPr lang="it-IT" sz="1600" b="1" dirty="0"/>
              <a:t> with </a:t>
            </a:r>
            <a:r>
              <a:rPr lang="it-IT" sz="1600" b="1" dirty="0" err="1"/>
              <a:t>decitabine</a:t>
            </a:r>
            <a:r>
              <a:rPr lang="it-IT" sz="1600" b="1" dirty="0"/>
              <a:t> and </a:t>
            </a:r>
            <a:r>
              <a:rPr lang="it-IT" sz="1600" b="1" dirty="0" err="1"/>
              <a:t>venetoclax</a:t>
            </a:r>
            <a:r>
              <a:rPr lang="it-IT" sz="1600" b="1" dirty="0"/>
              <a:t> (TRIPLET) </a:t>
            </a:r>
            <a:r>
              <a:rPr lang="it-IT" sz="1600" b="1" dirty="0" err="1"/>
              <a:t>is</a:t>
            </a:r>
            <a:r>
              <a:rPr lang="it-IT" sz="1600" b="1" dirty="0"/>
              <a:t> </a:t>
            </a:r>
            <a:r>
              <a:rPr lang="it-IT" sz="1600" b="1" dirty="0" err="1"/>
              <a:t>highly</a:t>
            </a:r>
            <a:r>
              <a:rPr lang="it-IT" sz="1600" b="1" dirty="0"/>
              <a:t> </a:t>
            </a:r>
            <a:r>
              <a:rPr lang="it-IT" sz="1600" b="1" dirty="0" err="1"/>
              <a:t>active</a:t>
            </a:r>
            <a:r>
              <a:rPr lang="it-IT" sz="1600" b="1" dirty="0"/>
              <a:t> in </a:t>
            </a:r>
            <a:r>
              <a:rPr lang="it-IT" sz="1600" b="1" dirty="0" err="1"/>
              <a:t>patients</a:t>
            </a:r>
            <a:r>
              <a:rPr lang="it-IT" sz="1600" b="1" dirty="0"/>
              <a:t> with </a:t>
            </a:r>
            <a:r>
              <a:rPr lang="it-IT" sz="1600" b="1" i="1" dirty="0"/>
              <a:t>FLT3</a:t>
            </a:r>
            <a:r>
              <a:rPr lang="it-IT" sz="1600" b="1" dirty="0"/>
              <a:t>-ITD </a:t>
            </a:r>
            <a:r>
              <a:rPr lang="it-IT" sz="1600" b="1" dirty="0" err="1"/>
              <a:t>mutated</a:t>
            </a:r>
            <a:r>
              <a:rPr lang="it-IT" sz="1600" b="1" dirty="0"/>
              <a:t> acute </a:t>
            </a:r>
            <a:r>
              <a:rPr lang="it-IT" sz="1600" b="1" dirty="0" err="1"/>
              <a:t>myeloid</a:t>
            </a:r>
            <a:r>
              <a:rPr lang="it-IT" sz="1600" b="1" dirty="0"/>
              <a:t> </a:t>
            </a:r>
            <a:r>
              <a:rPr lang="it-IT" sz="1600" b="1" dirty="0" err="1"/>
              <a:t>leukemia</a:t>
            </a:r>
            <a:endParaRPr lang="it-IT" sz="1600" b="1" dirty="0"/>
          </a:p>
        </p:txBody>
      </p:sp>
    </p:spTree>
    <p:extLst>
      <p:ext uri="{BB962C8B-B14F-4D97-AF65-F5344CB8AC3E}">
        <p14:creationId xmlns:p14="http://schemas.microsoft.com/office/powerpoint/2010/main" val="416163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926A4AC-9F9A-9D4B-815F-919CEA2F3001}"/>
              </a:ext>
            </a:extLst>
          </p:cNvPr>
          <p:cNvSpPr txBox="1"/>
          <p:nvPr/>
        </p:nvSpPr>
        <p:spPr>
          <a:xfrm>
            <a:off x="2863133" y="2559830"/>
            <a:ext cx="8336280" cy="1138773"/>
          </a:xfrm>
          <a:prstGeom prst="rect">
            <a:avLst/>
          </a:prstGeom>
          <a:noFill/>
        </p:spPr>
        <p:txBody>
          <a:bodyPr wrap="square" rtlCol="0">
            <a:spAutoFit/>
          </a:bodyPr>
          <a:lstStyle/>
          <a:p>
            <a:pPr algn="ctr">
              <a:spcBef>
                <a:spcPts val="600"/>
              </a:spcBef>
            </a:pPr>
            <a:r>
              <a:rPr lang="it-IT" sz="2400" b="1" dirty="0">
                <a:solidFill>
                  <a:srgbClr val="472165"/>
                </a:solidFill>
                <a:latin typeface="Arial" panose="020B0604020202020204" pitchFamily="34" charset="0"/>
                <a:cs typeface="Arial" panose="020B0604020202020204" pitchFamily="34" charset="0"/>
              </a:rPr>
              <a:t>PAZIENTI NON ELEGGIBILI </a:t>
            </a:r>
            <a:br>
              <a:rPr lang="it-IT" sz="2400" b="1" dirty="0">
                <a:solidFill>
                  <a:srgbClr val="472165"/>
                </a:solidFill>
                <a:latin typeface="Arial" panose="020B0604020202020204" pitchFamily="34" charset="0"/>
                <a:cs typeface="Arial" panose="020B0604020202020204" pitchFamily="34" charset="0"/>
              </a:rPr>
            </a:br>
            <a:r>
              <a:rPr lang="it-IT" sz="2400" b="1" dirty="0">
                <a:solidFill>
                  <a:srgbClr val="472165"/>
                </a:solidFill>
                <a:latin typeface="Arial" panose="020B0604020202020204" pitchFamily="34" charset="0"/>
                <a:cs typeface="Arial" panose="020B0604020202020204" pitchFamily="34" charset="0"/>
              </a:rPr>
              <a:t>A TERAPIA INTENSIVA</a:t>
            </a:r>
            <a:br>
              <a:rPr lang="it-IT" sz="2400" b="1" dirty="0">
                <a:solidFill>
                  <a:srgbClr val="472165"/>
                </a:solidFill>
                <a:latin typeface="Arial" panose="020B0604020202020204" pitchFamily="34" charset="0"/>
                <a:cs typeface="Arial" panose="020B0604020202020204" pitchFamily="34" charset="0"/>
              </a:rPr>
            </a:br>
            <a:r>
              <a:rPr lang="it-IT" dirty="0" err="1">
                <a:solidFill>
                  <a:srgbClr val="472165"/>
                </a:solidFill>
                <a:latin typeface="Arial" panose="020B0604020202020204" pitchFamily="34" charset="0"/>
                <a:cs typeface="Arial" panose="020B0604020202020204" pitchFamily="34" charset="0"/>
              </a:rPr>
              <a:t>Venetoclax</a:t>
            </a:r>
            <a:endParaRPr lang="it-IT" sz="2400" i="1" dirty="0">
              <a:solidFill>
                <a:srgbClr val="472165"/>
              </a:solidFill>
              <a:latin typeface="Arial" panose="020B0604020202020204" pitchFamily="34" charset="0"/>
              <a:cs typeface="Arial" panose="020B0604020202020204" pitchFamily="34" charset="0"/>
            </a:endParaRPr>
          </a:p>
        </p:txBody>
      </p:sp>
      <p:cxnSp>
        <p:nvCxnSpPr>
          <p:cNvPr id="9" name="Connettore 1 8">
            <a:extLst>
              <a:ext uri="{FF2B5EF4-FFF2-40B4-BE49-F238E27FC236}">
                <a16:creationId xmlns:a16="http://schemas.microsoft.com/office/drawing/2014/main" id="{65E66A9E-F894-E741-AA69-A1F0B6BF0C98}"/>
              </a:ext>
            </a:extLst>
          </p:cNvPr>
          <p:cNvCxnSpPr>
            <a:cxnSpLocks/>
          </p:cNvCxnSpPr>
          <p:nvPr/>
        </p:nvCxnSpPr>
        <p:spPr>
          <a:xfrm>
            <a:off x="3741682" y="2399293"/>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1E6611F8-671F-614A-AAC0-71CBFE519D6A}"/>
              </a:ext>
            </a:extLst>
          </p:cNvPr>
          <p:cNvCxnSpPr>
            <a:cxnSpLocks/>
          </p:cNvCxnSpPr>
          <p:nvPr/>
        </p:nvCxnSpPr>
        <p:spPr>
          <a:xfrm>
            <a:off x="3741682" y="3791907"/>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2000" b="1" dirty="0"/>
              <a:t>Terapia non intensiva</a:t>
            </a:r>
          </a:p>
        </p:txBody>
      </p:sp>
    </p:spTree>
    <p:extLst>
      <p:ext uri="{BB962C8B-B14F-4D97-AF65-F5344CB8AC3E}">
        <p14:creationId xmlns:p14="http://schemas.microsoft.com/office/powerpoint/2010/main" val="76474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grpSp>
        <p:nvGrpSpPr>
          <p:cNvPr id="5" name="Gruppo 4">
            <a:extLst>
              <a:ext uri="{FF2B5EF4-FFF2-40B4-BE49-F238E27FC236}">
                <a16:creationId xmlns:a16="http://schemas.microsoft.com/office/drawing/2014/main" id="{C10F8C0F-5314-0942-A28A-8D87DA42BB12}"/>
              </a:ext>
            </a:extLst>
          </p:cNvPr>
          <p:cNvGrpSpPr>
            <a:grpSpLocks noChangeAspect="1"/>
          </p:cNvGrpSpPr>
          <p:nvPr/>
        </p:nvGrpSpPr>
        <p:grpSpPr>
          <a:xfrm>
            <a:off x="3295222" y="1744904"/>
            <a:ext cx="7616210" cy="3825988"/>
            <a:chOff x="2834952" y="1641959"/>
            <a:chExt cx="8280643" cy="4159765"/>
          </a:xfrm>
        </p:grpSpPr>
        <p:sp>
          <p:nvSpPr>
            <p:cNvPr id="4" name="Rettangolo con angoli arrotondati 3">
              <a:extLst>
                <a:ext uri="{FF2B5EF4-FFF2-40B4-BE49-F238E27FC236}">
                  <a16:creationId xmlns:a16="http://schemas.microsoft.com/office/drawing/2014/main" id="{24D6D20F-299E-314C-8727-9D0058CBAA2B}"/>
                </a:ext>
              </a:extLst>
            </p:cNvPr>
            <p:cNvSpPr/>
            <p:nvPr/>
          </p:nvSpPr>
          <p:spPr>
            <a:xfrm>
              <a:off x="2834952" y="1641959"/>
              <a:ext cx="1795244" cy="612396"/>
            </a:xfrm>
            <a:prstGeom prst="roundRect">
              <a:avLst/>
            </a:prstGeom>
            <a:solidFill>
              <a:srgbClr val="FBB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Phase</a:t>
              </a:r>
              <a:r>
                <a:rPr lang="it-IT" sz="1000" b="1" dirty="0">
                  <a:latin typeface="Arial" panose="020B0604020202020204" pitchFamily="34" charset="0"/>
                  <a:cs typeface="Arial" panose="020B0604020202020204" pitchFamily="34" charset="0"/>
                </a:rPr>
                <a:t> III VIALE-A trial </a:t>
              </a:r>
            </a:p>
            <a:p>
              <a:pPr algn="ctr"/>
              <a:r>
                <a:rPr lang="it-IT" sz="1000" dirty="0">
                  <a:latin typeface="Arial" panose="020B0604020202020204" pitchFamily="34" charset="0"/>
                  <a:cs typeface="Arial" panose="020B0604020202020204" pitchFamily="34" charset="0"/>
                </a:rPr>
                <a:t>(NCT02993523)</a:t>
              </a:r>
            </a:p>
          </p:txBody>
        </p:sp>
        <p:sp>
          <p:nvSpPr>
            <p:cNvPr id="10" name="Rettangolo con angoli arrotondati 9">
              <a:extLst>
                <a:ext uri="{FF2B5EF4-FFF2-40B4-BE49-F238E27FC236}">
                  <a16:creationId xmlns:a16="http://schemas.microsoft.com/office/drawing/2014/main" id="{AA5693C0-47E6-6B43-B918-9FF99367718D}"/>
                </a:ext>
              </a:extLst>
            </p:cNvPr>
            <p:cNvSpPr/>
            <p:nvPr/>
          </p:nvSpPr>
          <p:spPr>
            <a:xfrm>
              <a:off x="5130302" y="1641959"/>
              <a:ext cx="2633397" cy="612396"/>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treated</a:t>
              </a:r>
              <a:r>
                <a:rPr lang="it-IT" sz="1000" b="1" dirty="0">
                  <a:latin typeface="Arial" panose="020B0604020202020204" pitchFamily="34" charset="0"/>
                  <a:cs typeface="Arial" panose="020B0604020202020204" pitchFamily="34" charset="0"/>
                </a:rPr>
                <a:t> with </a:t>
              </a:r>
              <a:r>
                <a:rPr lang="it-IT" sz="1000" b="1" dirty="0" err="1">
                  <a:latin typeface="Arial" panose="020B0604020202020204" pitchFamily="34" charset="0"/>
                  <a:cs typeface="Arial" panose="020B0604020202020204" pitchFamily="34" charset="0"/>
                </a:rPr>
                <a:t>venetoclax</a:t>
              </a:r>
              <a:r>
                <a:rPr lang="it-IT" sz="1000" b="1" dirty="0">
                  <a:latin typeface="Arial" panose="020B0604020202020204" pitchFamily="34" charset="0"/>
                  <a:cs typeface="Arial" panose="020B0604020202020204" pitchFamily="34" charset="0"/>
                </a:rPr>
                <a:t> </a:t>
              </a:r>
              <a:br>
                <a:rPr lang="it-IT" sz="1000" b="1" dirty="0">
                  <a:latin typeface="Arial" panose="020B0604020202020204" pitchFamily="34" charset="0"/>
                  <a:cs typeface="Arial" panose="020B0604020202020204" pitchFamily="34" charset="0"/>
                </a:rPr>
              </a:br>
              <a:r>
                <a:rPr lang="it-IT" sz="1000" b="1" dirty="0">
                  <a:latin typeface="Arial" panose="020B0604020202020204" pitchFamily="34" charset="0"/>
                  <a:cs typeface="Arial" panose="020B0604020202020204" pitchFamily="34" charset="0"/>
                </a:rPr>
                <a:t>and </a:t>
              </a:r>
              <a:r>
                <a:rPr lang="it-IT" sz="1000" b="1" dirty="0" err="1">
                  <a:latin typeface="Arial" panose="020B0604020202020204" pitchFamily="34" charset="0"/>
                  <a:cs typeface="Arial" panose="020B0604020202020204" pitchFamily="34" charset="0"/>
                </a:rPr>
                <a:t>azacitidine</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=286)</a:t>
              </a:r>
              <a:endParaRPr lang="it-IT" sz="1000" dirty="0">
                <a:latin typeface="Arial" panose="020B0604020202020204" pitchFamily="34" charset="0"/>
                <a:cs typeface="Arial" panose="020B0604020202020204" pitchFamily="34" charset="0"/>
              </a:endParaRPr>
            </a:p>
          </p:txBody>
        </p:sp>
        <p:cxnSp>
          <p:nvCxnSpPr>
            <p:cNvPr id="9" name="Connettore 2 8">
              <a:extLst>
                <a:ext uri="{FF2B5EF4-FFF2-40B4-BE49-F238E27FC236}">
                  <a16:creationId xmlns:a16="http://schemas.microsoft.com/office/drawing/2014/main" id="{744BAC90-914C-A043-B7F2-F9953F24C7FA}"/>
                </a:ext>
              </a:extLst>
            </p:cNvPr>
            <p:cNvCxnSpPr>
              <a:cxnSpLocks/>
              <a:stCxn id="4" idx="3"/>
              <a:endCxn id="10" idx="1"/>
            </p:cNvCxnSpPr>
            <p:nvPr/>
          </p:nvCxnSpPr>
          <p:spPr>
            <a:xfrm>
              <a:off x="4630196" y="1948157"/>
              <a:ext cx="500106"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6" name="Rettangolo con angoli arrotondati 15">
              <a:extLst>
                <a:ext uri="{FF2B5EF4-FFF2-40B4-BE49-F238E27FC236}">
                  <a16:creationId xmlns:a16="http://schemas.microsoft.com/office/drawing/2014/main" id="{F7168F52-A62B-FD40-9604-641B7A5838F9}"/>
                </a:ext>
              </a:extLst>
            </p:cNvPr>
            <p:cNvSpPr/>
            <p:nvPr/>
          </p:nvSpPr>
          <p:spPr>
            <a:xfrm>
              <a:off x="5842620" y="2555948"/>
              <a:ext cx="1921079" cy="612396"/>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CR or </a:t>
              </a:r>
              <a:r>
                <a:rPr lang="it-IT" sz="1000" b="1" dirty="0" err="1">
                  <a:latin typeface="Arial" panose="020B0604020202020204" pitchFamily="34" charset="0"/>
                  <a:cs typeface="Arial" panose="020B0604020202020204" pitchFamily="34" charset="0"/>
                </a:rPr>
                <a:t>CRi</a:t>
              </a:r>
              <a:endParaRPr lang="it-IT" sz="1000" b="1" dirty="0">
                <a:latin typeface="Arial" panose="020B0604020202020204" pitchFamily="34" charset="0"/>
                <a:cs typeface="Arial" panose="020B0604020202020204" pitchFamily="34" charset="0"/>
              </a:endParaRPr>
            </a:p>
            <a:p>
              <a:pPr algn="ctr"/>
              <a:r>
                <a:rPr lang="it-IT" sz="1000" b="1" dirty="0">
                  <a:latin typeface="Arial" panose="020B0604020202020204" pitchFamily="34" charset="0"/>
                  <a:cs typeface="Arial" panose="020B0604020202020204" pitchFamily="34" charset="0"/>
                </a:rPr>
                <a:t>(</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=190)</a:t>
              </a:r>
              <a:endParaRPr lang="it-IT" sz="1000" dirty="0">
                <a:latin typeface="Arial" panose="020B0604020202020204" pitchFamily="34" charset="0"/>
                <a:cs typeface="Arial" panose="020B0604020202020204" pitchFamily="34" charset="0"/>
              </a:endParaRPr>
            </a:p>
          </p:txBody>
        </p:sp>
        <p:sp>
          <p:nvSpPr>
            <p:cNvPr id="18" name="Rettangolo con angoli arrotondati 17">
              <a:extLst>
                <a:ext uri="{FF2B5EF4-FFF2-40B4-BE49-F238E27FC236}">
                  <a16:creationId xmlns:a16="http://schemas.microsoft.com/office/drawing/2014/main" id="{C793ABF0-8DE3-BB48-9F62-3FCC3513315E}"/>
                </a:ext>
              </a:extLst>
            </p:cNvPr>
            <p:cNvSpPr/>
            <p:nvPr/>
          </p:nvSpPr>
          <p:spPr>
            <a:xfrm>
              <a:off x="3371101" y="2555948"/>
              <a:ext cx="1921079" cy="612396"/>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without</a:t>
              </a:r>
              <a:r>
                <a:rPr lang="it-IT" sz="1000" b="1" dirty="0">
                  <a:latin typeface="Arial" panose="020B0604020202020204" pitchFamily="34" charset="0"/>
                  <a:cs typeface="Arial" panose="020B0604020202020204" pitchFamily="34" charset="0"/>
                </a:rPr>
                <a:t> CR or </a:t>
              </a:r>
              <a:r>
                <a:rPr lang="it-IT" sz="1000" b="1" dirty="0" err="1">
                  <a:latin typeface="Arial" panose="020B0604020202020204" pitchFamily="34" charset="0"/>
                  <a:cs typeface="Arial" panose="020B0604020202020204" pitchFamily="34" charset="0"/>
                </a:rPr>
                <a:t>CRi</a:t>
              </a:r>
              <a:endParaRPr lang="it-IT" sz="1000" b="1" dirty="0">
                <a:latin typeface="Arial" panose="020B0604020202020204" pitchFamily="34" charset="0"/>
                <a:cs typeface="Arial" panose="020B0604020202020204" pitchFamily="34" charset="0"/>
              </a:endParaRPr>
            </a:p>
            <a:p>
              <a:pPr algn="ctr"/>
              <a:r>
                <a:rPr lang="it-IT" sz="1000" b="1" dirty="0">
                  <a:latin typeface="Arial" panose="020B0604020202020204" pitchFamily="34" charset="0"/>
                  <a:cs typeface="Arial" panose="020B0604020202020204" pitchFamily="34" charset="0"/>
                </a:rPr>
                <a:t>(</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=96)</a:t>
              </a:r>
              <a:endParaRPr lang="it-IT" sz="1000" dirty="0">
                <a:latin typeface="Arial" panose="020B0604020202020204" pitchFamily="34" charset="0"/>
                <a:cs typeface="Arial" panose="020B0604020202020204" pitchFamily="34" charset="0"/>
              </a:endParaRPr>
            </a:p>
          </p:txBody>
        </p:sp>
        <p:cxnSp>
          <p:nvCxnSpPr>
            <p:cNvPr id="19" name="Connettore 2 18">
              <a:extLst>
                <a:ext uri="{FF2B5EF4-FFF2-40B4-BE49-F238E27FC236}">
                  <a16:creationId xmlns:a16="http://schemas.microsoft.com/office/drawing/2014/main" id="{01342BC5-A712-0A4C-B00B-E0E54824F6A9}"/>
                </a:ext>
              </a:extLst>
            </p:cNvPr>
            <p:cNvCxnSpPr>
              <a:cxnSpLocks/>
            </p:cNvCxnSpPr>
            <p:nvPr/>
          </p:nvCxnSpPr>
          <p:spPr>
            <a:xfrm>
              <a:off x="6833267" y="2254355"/>
              <a:ext cx="0" cy="319925"/>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F430A3D3-DFC4-2E4E-A477-A160161A7FF9}"/>
                </a:ext>
              </a:extLst>
            </p:cNvPr>
            <p:cNvCxnSpPr>
              <a:cxnSpLocks/>
            </p:cNvCxnSpPr>
            <p:nvPr/>
          </p:nvCxnSpPr>
          <p:spPr>
            <a:xfrm flipH="1">
              <a:off x="4319057" y="2389722"/>
              <a:ext cx="2514210" cy="0"/>
            </a:xfrm>
            <a:prstGeom prst="straightConnector1">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AF39037D-294B-9B4E-8A7D-C6733CAD27F8}"/>
                </a:ext>
              </a:extLst>
            </p:cNvPr>
            <p:cNvCxnSpPr>
              <a:cxnSpLocks/>
            </p:cNvCxnSpPr>
            <p:nvPr/>
          </p:nvCxnSpPr>
          <p:spPr>
            <a:xfrm>
              <a:off x="4328192" y="2389722"/>
              <a:ext cx="0" cy="184558"/>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7" name="Rettangolo con angoli arrotondati 26">
              <a:extLst>
                <a:ext uri="{FF2B5EF4-FFF2-40B4-BE49-F238E27FC236}">
                  <a16:creationId xmlns:a16="http://schemas.microsoft.com/office/drawing/2014/main" id="{E88BF41E-BC3B-5243-9624-C947E775175C}"/>
                </a:ext>
              </a:extLst>
            </p:cNvPr>
            <p:cNvSpPr/>
            <p:nvPr/>
          </p:nvSpPr>
          <p:spPr>
            <a:xfrm>
              <a:off x="5842620" y="3478737"/>
              <a:ext cx="1921079" cy="612396"/>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CR or </a:t>
              </a:r>
              <a:r>
                <a:rPr lang="it-IT" sz="1000" b="1" dirty="0" err="1">
                  <a:latin typeface="Arial" panose="020B0604020202020204" pitchFamily="34" charset="0"/>
                  <a:cs typeface="Arial" panose="020B0604020202020204" pitchFamily="34" charset="0"/>
                </a:rPr>
                <a:t>CRi</a:t>
              </a:r>
              <a:endParaRPr lang="it-IT" sz="1000" b="1" dirty="0">
                <a:latin typeface="Arial" panose="020B0604020202020204" pitchFamily="34" charset="0"/>
                <a:cs typeface="Arial" panose="020B0604020202020204" pitchFamily="34" charset="0"/>
              </a:endParaRPr>
            </a:p>
            <a:p>
              <a:pPr algn="ctr"/>
              <a:r>
                <a:rPr lang="it-IT" sz="1000" b="1" dirty="0">
                  <a:latin typeface="Arial" panose="020B0604020202020204" pitchFamily="34" charset="0"/>
                  <a:cs typeface="Arial" panose="020B0604020202020204" pitchFamily="34" charset="0"/>
                </a:rPr>
                <a:t>and </a:t>
              </a:r>
              <a:r>
                <a:rPr lang="it-IT" sz="1000" b="1" dirty="0" err="1">
                  <a:latin typeface="Arial" panose="020B0604020202020204" pitchFamily="34" charset="0"/>
                  <a:cs typeface="Arial" panose="020B0604020202020204" pitchFamily="34" charset="0"/>
                </a:rPr>
                <a:t>evaluable</a:t>
              </a:r>
              <a:r>
                <a:rPr lang="it-IT" sz="1000" b="1" dirty="0">
                  <a:latin typeface="Arial" panose="020B0604020202020204" pitchFamily="34" charset="0"/>
                  <a:cs typeface="Arial" panose="020B0604020202020204" pitchFamily="34" charset="0"/>
                </a:rPr>
                <a:t> for MRD (</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=164)</a:t>
              </a:r>
              <a:endParaRPr lang="it-IT" sz="1000" dirty="0">
                <a:latin typeface="Arial" panose="020B0604020202020204" pitchFamily="34" charset="0"/>
                <a:cs typeface="Arial" panose="020B0604020202020204" pitchFamily="34" charset="0"/>
              </a:endParaRPr>
            </a:p>
          </p:txBody>
        </p:sp>
        <p:sp>
          <p:nvSpPr>
            <p:cNvPr id="28" name="Rettangolo con angoli arrotondati 27">
              <a:extLst>
                <a:ext uri="{FF2B5EF4-FFF2-40B4-BE49-F238E27FC236}">
                  <a16:creationId xmlns:a16="http://schemas.microsoft.com/office/drawing/2014/main" id="{96FB82E7-871F-2344-B57F-91C4305916D7}"/>
                </a:ext>
              </a:extLst>
            </p:cNvPr>
            <p:cNvSpPr/>
            <p:nvPr/>
          </p:nvSpPr>
          <p:spPr>
            <a:xfrm>
              <a:off x="2834953" y="3478737"/>
              <a:ext cx="2457228" cy="612396"/>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CR or </a:t>
              </a:r>
              <a:r>
                <a:rPr lang="it-IT" sz="1000" b="1" dirty="0" err="1">
                  <a:latin typeface="Arial" panose="020B0604020202020204" pitchFamily="34" charset="0"/>
                  <a:cs typeface="Arial" panose="020B0604020202020204" pitchFamily="34" charset="0"/>
                </a:rPr>
                <a:t>CRi</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not</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evaluable</a:t>
              </a:r>
              <a:r>
                <a:rPr lang="it-IT" sz="1000" b="1" dirty="0">
                  <a:latin typeface="Arial" panose="020B0604020202020204" pitchFamily="34" charset="0"/>
                  <a:cs typeface="Arial" panose="020B0604020202020204" pitchFamily="34" charset="0"/>
                </a:rPr>
                <a:t>/indeterminate for MRD </a:t>
              </a:r>
            </a:p>
            <a:p>
              <a:pPr algn="ctr"/>
              <a:r>
                <a:rPr lang="it-IT" sz="1000" b="1" dirty="0">
                  <a:latin typeface="Arial" panose="020B0604020202020204" pitchFamily="34" charset="0"/>
                  <a:cs typeface="Arial" panose="020B0604020202020204" pitchFamily="34" charset="0"/>
                </a:rPr>
                <a:t>(</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=26)</a:t>
              </a:r>
              <a:endParaRPr lang="it-IT" sz="1000" dirty="0">
                <a:latin typeface="Arial" panose="020B0604020202020204" pitchFamily="34" charset="0"/>
                <a:cs typeface="Arial" panose="020B0604020202020204" pitchFamily="34" charset="0"/>
              </a:endParaRPr>
            </a:p>
          </p:txBody>
        </p:sp>
        <p:sp>
          <p:nvSpPr>
            <p:cNvPr id="29" name="Rettangolo con angoli arrotondati 28">
              <a:extLst>
                <a:ext uri="{FF2B5EF4-FFF2-40B4-BE49-F238E27FC236}">
                  <a16:creationId xmlns:a16="http://schemas.microsoft.com/office/drawing/2014/main" id="{E34986DB-1A50-0F45-B19F-C1422C365BC8}"/>
                </a:ext>
              </a:extLst>
            </p:cNvPr>
            <p:cNvSpPr/>
            <p:nvPr/>
          </p:nvSpPr>
          <p:spPr>
            <a:xfrm>
              <a:off x="4823108" y="4903779"/>
              <a:ext cx="1837259" cy="612396"/>
            </a:xfrm>
            <a:prstGeom prst="roundRect">
              <a:avLst/>
            </a:prstGeom>
            <a:solidFill>
              <a:srgbClr val="00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CR or </a:t>
              </a:r>
              <a:r>
                <a:rPr lang="it-IT" sz="1000" b="1" dirty="0" err="1">
                  <a:latin typeface="Arial" panose="020B0604020202020204" pitchFamily="34" charset="0"/>
                  <a:cs typeface="Arial" panose="020B0604020202020204" pitchFamily="34" charset="0"/>
                </a:rPr>
                <a:t>CRi</a:t>
              </a:r>
              <a:endParaRPr lang="it-IT" sz="1000" b="1" dirty="0">
                <a:latin typeface="Arial" panose="020B0604020202020204" pitchFamily="34" charset="0"/>
                <a:cs typeface="Arial" panose="020B0604020202020204" pitchFamily="34" charset="0"/>
              </a:endParaRPr>
            </a:p>
            <a:p>
              <a:pPr algn="ctr"/>
              <a:r>
                <a:rPr lang="it-IT" sz="1000" b="1" dirty="0">
                  <a:latin typeface="Arial" panose="020B0604020202020204" pitchFamily="34" charset="0"/>
                  <a:cs typeface="Arial" panose="020B0604020202020204" pitchFamily="34" charset="0"/>
                </a:rPr>
                <a:t>and MRD &lt;10</a:t>
              </a:r>
              <a:r>
                <a:rPr lang="it-IT" sz="1000" b="1" baseline="30000" dirty="0">
                  <a:latin typeface="Arial" panose="020B0604020202020204" pitchFamily="34" charset="0"/>
                  <a:cs typeface="Arial" panose="020B0604020202020204" pitchFamily="34" charset="0"/>
                </a:rPr>
                <a:t>-3</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=67)</a:t>
              </a:r>
              <a:endParaRPr lang="it-IT" sz="1000" dirty="0">
                <a:latin typeface="Arial" panose="020B0604020202020204" pitchFamily="34" charset="0"/>
                <a:cs typeface="Arial" panose="020B0604020202020204" pitchFamily="34" charset="0"/>
              </a:endParaRPr>
            </a:p>
          </p:txBody>
        </p:sp>
        <p:sp>
          <p:nvSpPr>
            <p:cNvPr id="30" name="Rettangolo con angoli arrotondati 29">
              <a:extLst>
                <a:ext uri="{FF2B5EF4-FFF2-40B4-BE49-F238E27FC236}">
                  <a16:creationId xmlns:a16="http://schemas.microsoft.com/office/drawing/2014/main" id="{BF37CCA6-C797-0243-AD4F-AD60E12AFA67}"/>
                </a:ext>
              </a:extLst>
            </p:cNvPr>
            <p:cNvSpPr/>
            <p:nvPr/>
          </p:nvSpPr>
          <p:spPr>
            <a:xfrm>
              <a:off x="6988346" y="4903779"/>
              <a:ext cx="1837259" cy="612396"/>
            </a:xfrm>
            <a:prstGeom prst="roundRect">
              <a:avLst/>
            </a:prstGeom>
            <a:solidFill>
              <a:srgbClr val="D87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latin typeface="Arial" panose="020B0604020202020204" pitchFamily="34" charset="0"/>
                  <a:cs typeface="Arial" panose="020B0604020202020204" pitchFamily="34" charset="0"/>
                </a:rPr>
                <a:t>Patients</a:t>
              </a:r>
              <a:r>
                <a:rPr lang="it-IT" sz="1000" b="1" dirty="0">
                  <a:latin typeface="Arial" panose="020B0604020202020204" pitchFamily="34" charset="0"/>
                  <a:cs typeface="Arial" panose="020B0604020202020204" pitchFamily="34" charset="0"/>
                </a:rPr>
                <a:t> with CR or </a:t>
              </a:r>
              <a:r>
                <a:rPr lang="it-IT" sz="1000" b="1" dirty="0" err="1">
                  <a:latin typeface="Arial" panose="020B0604020202020204" pitchFamily="34" charset="0"/>
                  <a:cs typeface="Arial" panose="020B0604020202020204" pitchFamily="34" charset="0"/>
                </a:rPr>
                <a:t>CRi</a:t>
              </a:r>
              <a:endParaRPr lang="it-IT" sz="1000" b="1" dirty="0">
                <a:latin typeface="Arial" panose="020B0604020202020204" pitchFamily="34" charset="0"/>
                <a:cs typeface="Arial" panose="020B0604020202020204" pitchFamily="34" charset="0"/>
              </a:endParaRPr>
            </a:p>
            <a:p>
              <a:pPr algn="ctr"/>
              <a:r>
                <a:rPr lang="it-IT" sz="1000" b="1" dirty="0">
                  <a:latin typeface="Arial" panose="020B0604020202020204" pitchFamily="34" charset="0"/>
                  <a:cs typeface="Arial" panose="020B0604020202020204" pitchFamily="34" charset="0"/>
                </a:rPr>
                <a:t>and MRD ≥10</a:t>
              </a:r>
              <a:r>
                <a:rPr lang="it-IT" sz="1000" b="1" baseline="30000" dirty="0">
                  <a:latin typeface="Arial" panose="020B0604020202020204" pitchFamily="34" charset="0"/>
                  <a:cs typeface="Arial" panose="020B0604020202020204" pitchFamily="34" charset="0"/>
                </a:rPr>
                <a:t>-3</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n</a:t>
              </a:r>
              <a:r>
                <a:rPr lang="it-IT" sz="1000" b="1" dirty="0">
                  <a:latin typeface="Arial" panose="020B0604020202020204" pitchFamily="34" charset="0"/>
                  <a:cs typeface="Arial" panose="020B0604020202020204" pitchFamily="34" charset="0"/>
                </a:rPr>
                <a:t>=97)</a:t>
              </a:r>
              <a:endParaRPr lang="it-IT" sz="1000" dirty="0">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D86CAF61-7B1E-AF40-BBBE-DA8165C1ACB1}"/>
                </a:ext>
              </a:extLst>
            </p:cNvPr>
            <p:cNvSpPr txBox="1"/>
            <p:nvPr/>
          </p:nvSpPr>
          <p:spPr>
            <a:xfrm>
              <a:off x="5220575" y="5555503"/>
              <a:ext cx="949298" cy="246221"/>
            </a:xfrm>
            <a:prstGeom prst="rect">
              <a:avLst/>
            </a:prstGeom>
            <a:noFill/>
          </p:spPr>
          <p:txBody>
            <a:bodyPr wrap="none" rtlCol="0">
              <a:spAutoFit/>
            </a:bodyPr>
            <a:lstStyle/>
            <a:p>
              <a:pPr algn="ctr"/>
              <a:r>
                <a:rPr lang="it-IT" sz="1000" dirty="0">
                  <a:latin typeface="Arial" panose="020B0604020202020204" pitchFamily="34" charset="0"/>
                  <a:cs typeface="Arial" panose="020B0604020202020204" pitchFamily="34" charset="0"/>
                </a:rPr>
                <a:t>67/164 (41%)</a:t>
              </a:r>
            </a:p>
          </p:txBody>
        </p:sp>
        <p:sp>
          <p:nvSpPr>
            <p:cNvPr id="32" name="CasellaDiTesto 31">
              <a:extLst>
                <a:ext uri="{FF2B5EF4-FFF2-40B4-BE49-F238E27FC236}">
                  <a16:creationId xmlns:a16="http://schemas.microsoft.com/office/drawing/2014/main" id="{8C71EDCC-6618-5142-8B97-64BAC94906EB}"/>
                </a:ext>
              </a:extLst>
            </p:cNvPr>
            <p:cNvSpPr txBox="1"/>
            <p:nvPr/>
          </p:nvSpPr>
          <p:spPr>
            <a:xfrm>
              <a:off x="7438677" y="5555503"/>
              <a:ext cx="949298" cy="246221"/>
            </a:xfrm>
            <a:prstGeom prst="rect">
              <a:avLst/>
            </a:prstGeom>
            <a:noFill/>
          </p:spPr>
          <p:txBody>
            <a:bodyPr wrap="none" rtlCol="0">
              <a:spAutoFit/>
            </a:bodyPr>
            <a:lstStyle/>
            <a:p>
              <a:pPr algn="ctr"/>
              <a:r>
                <a:rPr lang="it-IT" sz="1000" dirty="0">
                  <a:latin typeface="Arial" panose="020B0604020202020204" pitchFamily="34" charset="0"/>
                  <a:cs typeface="Arial" panose="020B0604020202020204" pitchFamily="34" charset="0"/>
                </a:rPr>
                <a:t>97/164 (59%)</a:t>
              </a:r>
            </a:p>
          </p:txBody>
        </p:sp>
        <p:sp>
          <p:nvSpPr>
            <p:cNvPr id="33" name="Rettangolo con angoli arrotondati 32">
              <a:extLst>
                <a:ext uri="{FF2B5EF4-FFF2-40B4-BE49-F238E27FC236}">
                  <a16:creationId xmlns:a16="http://schemas.microsoft.com/office/drawing/2014/main" id="{EE80500F-1802-E64A-9E0F-C61538856637}"/>
                </a:ext>
              </a:extLst>
            </p:cNvPr>
            <p:cNvSpPr/>
            <p:nvPr/>
          </p:nvSpPr>
          <p:spPr>
            <a:xfrm>
              <a:off x="3246012" y="4351274"/>
              <a:ext cx="2046168" cy="298589"/>
            </a:xfrm>
            <a:prstGeom prst="roundRect">
              <a:avLst>
                <a:gd name="adj" fmla="val 335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chemeClr val="tx1"/>
                  </a:solidFill>
                  <a:latin typeface="Arial" panose="020B0604020202020204" pitchFamily="34" charset="0"/>
                  <a:cs typeface="Arial" panose="020B0604020202020204" pitchFamily="34" charset="0"/>
                </a:rPr>
                <a:t>Included</a:t>
              </a:r>
              <a:r>
                <a:rPr lang="it-IT" sz="1000" b="1" dirty="0">
                  <a:solidFill>
                    <a:schemeClr val="tx1"/>
                  </a:solidFill>
                  <a:latin typeface="Arial" panose="020B0604020202020204" pitchFamily="34" charset="0"/>
                  <a:cs typeface="Arial" panose="020B0604020202020204" pitchFamily="34" charset="0"/>
                </a:rPr>
                <a:t> in </a:t>
              </a:r>
              <a:r>
                <a:rPr lang="it-IT" sz="1000" b="1" dirty="0" err="1">
                  <a:solidFill>
                    <a:schemeClr val="tx1"/>
                  </a:solidFill>
                  <a:latin typeface="Arial" panose="020B0604020202020204" pitchFamily="34" charset="0"/>
                  <a:cs typeface="Arial" panose="020B0604020202020204" pitchFamily="34" charset="0"/>
                </a:rPr>
                <a:t>this</a:t>
              </a:r>
              <a:r>
                <a:rPr lang="it-IT" sz="1000" b="1" dirty="0">
                  <a:solidFill>
                    <a:schemeClr val="tx1"/>
                  </a:solidFill>
                  <a:latin typeface="Arial" panose="020B0604020202020204" pitchFamily="34" charset="0"/>
                  <a:cs typeface="Arial" panose="020B0604020202020204" pitchFamily="34" charset="0"/>
                </a:rPr>
                <a:t> </a:t>
              </a:r>
              <a:r>
                <a:rPr lang="it-IT" sz="1000" b="1" dirty="0" err="1">
                  <a:solidFill>
                    <a:schemeClr val="tx1"/>
                  </a:solidFill>
                  <a:latin typeface="Arial" panose="020B0604020202020204" pitchFamily="34" charset="0"/>
                  <a:cs typeface="Arial" panose="020B0604020202020204" pitchFamily="34" charset="0"/>
                </a:rPr>
                <a:t>analysis</a:t>
              </a:r>
              <a:endParaRPr lang="it-IT" sz="1000" dirty="0">
                <a:solidFill>
                  <a:schemeClr val="tx1"/>
                </a:solidFill>
                <a:latin typeface="Arial" panose="020B0604020202020204" pitchFamily="34" charset="0"/>
                <a:cs typeface="Arial" panose="020B0604020202020204" pitchFamily="34" charset="0"/>
              </a:endParaRPr>
            </a:p>
          </p:txBody>
        </p:sp>
        <p:cxnSp>
          <p:nvCxnSpPr>
            <p:cNvPr id="35" name="Connettore 4 34">
              <a:extLst>
                <a:ext uri="{FF2B5EF4-FFF2-40B4-BE49-F238E27FC236}">
                  <a16:creationId xmlns:a16="http://schemas.microsoft.com/office/drawing/2014/main" id="{641C699C-53EE-CE48-AA53-A41C4789B82B}"/>
                </a:ext>
              </a:extLst>
            </p:cNvPr>
            <p:cNvCxnSpPr>
              <a:stCxn id="29" idx="0"/>
              <a:endCxn id="30" idx="0"/>
            </p:cNvCxnSpPr>
            <p:nvPr/>
          </p:nvCxnSpPr>
          <p:spPr>
            <a:xfrm rot="5400000" flipH="1" flipV="1">
              <a:off x="6824357" y="3821160"/>
              <a:ext cx="12700" cy="2165238"/>
            </a:xfrm>
            <a:prstGeom prst="bentConnector3">
              <a:avLst>
                <a:gd name="adj1" fmla="val 3171425"/>
              </a:avLst>
            </a:prstGeom>
            <a:ln w="12700">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49D4DEF4-9FF7-0741-80C2-8D2EB7A57AC5}"/>
                </a:ext>
              </a:extLst>
            </p:cNvPr>
            <p:cNvCxnSpPr>
              <a:cxnSpLocks/>
            </p:cNvCxnSpPr>
            <p:nvPr/>
          </p:nvCxnSpPr>
          <p:spPr>
            <a:xfrm>
              <a:off x="6833267" y="4091133"/>
              <a:ext cx="0" cy="409435"/>
            </a:xfrm>
            <a:prstGeom prst="straightConnector1">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3CA3E10D-9033-634D-ADE2-08387103B47D}"/>
                </a:ext>
              </a:extLst>
            </p:cNvPr>
            <p:cNvCxnSpPr>
              <a:cxnSpLocks/>
            </p:cNvCxnSpPr>
            <p:nvPr/>
          </p:nvCxnSpPr>
          <p:spPr>
            <a:xfrm>
              <a:off x="6833267" y="3168755"/>
              <a:ext cx="0" cy="319925"/>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88541C18-502A-914F-B0D8-9E4C3D6BF1BE}"/>
                </a:ext>
              </a:extLst>
            </p:cNvPr>
            <p:cNvCxnSpPr>
              <a:cxnSpLocks/>
            </p:cNvCxnSpPr>
            <p:nvPr/>
          </p:nvCxnSpPr>
          <p:spPr>
            <a:xfrm flipH="1">
              <a:off x="4319057" y="3312511"/>
              <a:ext cx="2514210" cy="0"/>
            </a:xfrm>
            <a:prstGeom prst="straightConnector1">
              <a:avLst/>
            </a:prstGeom>
            <a:ln w="1270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54E97E64-6405-D84E-9F56-1DB24005C070}"/>
                </a:ext>
              </a:extLst>
            </p:cNvPr>
            <p:cNvCxnSpPr>
              <a:cxnSpLocks/>
            </p:cNvCxnSpPr>
            <p:nvPr/>
          </p:nvCxnSpPr>
          <p:spPr>
            <a:xfrm>
              <a:off x="4328192" y="3312511"/>
              <a:ext cx="0" cy="184558"/>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3" name="Connettore 2 42">
              <a:extLst>
                <a:ext uri="{FF2B5EF4-FFF2-40B4-BE49-F238E27FC236}">
                  <a16:creationId xmlns:a16="http://schemas.microsoft.com/office/drawing/2014/main" id="{6635C82C-B3FE-794D-86A6-9460F91E8C9B}"/>
                </a:ext>
              </a:extLst>
            </p:cNvPr>
            <p:cNvCxnSpPr>
              <a:cxnSpLocks/>
              <a:stCxn id="33" idx="3"/>
            </p:cNvCxnSpPr>
            <p:nvPr/>
          </p:nvCxnSpPr>
          <p:spPr>
            <a:xfrm>
              <a:off x="5292180" y="4500569"/>
              <a:ext cx="388398"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51" name="Rettangolo con angoli arrotondati 50">
              <a:extLst>
                <a:ext uri="{FF2B5EF4-FFF2-40B4-BE49-F238E27FC236}">
                  <a16:creationId xmlns:a16="http://schemas.microsoft.com/office/drawing/2014/main" id="{03B181BE-2C8E-EE4D-9F33-31D71C8D3A92}"/>
                </a:ext>
              </a:extLst>
            </p:cNvPr>
            <p:cNvSpPr/>
            <p:nvPr/>
          </p:nvSpPr>
          <p:spPr>
            <a:xfrm>
              <a:off x="9194516" y="1641959"/>
              <a:ext cx="1921079" cy="612396"/>
            </a:xfrm>
            <a:prstGeom prst="roundRect">
              <a:avLst/>
            </a:prstGeom>
            <a:no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latin typeface="Arial" panose="020B0604020202020204" pitchFamily="34" charset="0"/>
                  <a:cs typeface="Arial" panose="020B0604020202020204" pitchFamily="34" charset="0"/>
                </a:rPr>
                <a:t>Patients</a:t>
              </a:r>
              <a:r>
                <a:rPr lang="it-IT" sz="1000" dirty="0">
                  <a:solidFill>
                    <a:schemeClr val="tx1"/>
                  </a:solidFill>
                  <a:latin typeface="Arial" panose="020B0604020202020204" pitchFamily="34" charset="0"/>
                  <a:cs typeface="Arial" panose="020B0604020202020204" pitchFamily="34" charset="0"/>
                </a:rPr>
                <a:t> </a:t>
              </a:r>
              <a:r>
                <a:rPr lang="it-IT" sz="1000" dirty="0" err="1">
                  <a:solidFill>
                    <a:schemeClr val="tx1"/>
                  </a:solidFill>
                  <a:latin typeface="Arial" panose="020B0604020202020204" pitchFamily="34" charset="0"/>
                  <a:cs typeface="Arial" panose="020B0604020202020204" pitchFamily="34" charset="0"/>
                </a:rPr>
                <a:t>treated</a:t>
              </a:r>
              <a:r>
                <a:rPr lang="it-IT" sz="1000" dirty="0">
                  <a:solidFill>
                    <a:schemeClr val="tx1"/>
                  </a:solidFill>
                  <a:latin typeface="Arial" panose="020B0604020202020204" pitchFamily="34" charset="0"/>
                  <a:cs typeface="Arial" panose="020B0604020202020204" pitchFamily="34" charset="0"/>
                </a:rPr>
                <a:t> with placebo and </a:t>
              </a:r>
              <a:r>
                <a:rPr lang="it-IT" sz="1000" dirty="0" err="1">
                  <a:solidFill>
                    <a:schemeClr val="tx1"/>
                  </a:solidFill>
                  <a:latin typeface="Arial" panose="020B0604020202020204" pitchFamily="34" charset="0"/>
                  <a:cs typeface="Arial" panose="020B0604020202020204" pitchFamily="34" charset="0"/>
                </a:rPr>
                <a:t>azacitidine</a:t>
              </a:r>
              <a:r>
                <a:rPr lang="it-IT" sz="1000" dirty="0">
                  <a:solidFill>
                    <a:schemeClr val="tx1"/>
                  </a:solidFill>
                  <a:latin typeface="Arial" panose="020B0604020202020204" pitchFamily="34" charset="0"/>
                  <a:cs typeface="Arial" panose="020B0604020202020204" pitchFamily="34" charset="0"/>
                </a:rPr>
                <a:t> (</a:t>
              </a:r>
              <a:r>
                <a:rPr lang="it-IT" sz="1000" dirty="0" err="1">
                  <a:solidFill>
                    <a:schemeClr val="tx1"/>
                  </a:solidFill>
                  <a:latin typeface="Arial" panose="020B0604020202020204" pitchFamily="34" charset="0"/>
                  <a:cs typeface="Arial" panose="020B0604020202020204" pitchFamily="34" charset="0"/>
                </a:rPr>
                <a:t>n</a:t>
              </a:r>
              <a:r>
                <a:rPr lang="it-IT" sz="1000" dirty="0">
                  <a:solidFill>
                    <a:schemeClr val="tx1"/>
                  </a:solidFill>
                  <a:latin typeface="Arial" panose="020B0604020202020204" pitchFamily="34" charset="0"/>
                  <a:cs typeface="Arial" panose="020B0604020202020204" pitchFamily="34" charset="0"/>
                </a:rPr>
                <a:t>=145)</a:t>
              </a:r>
            </a:p>
          </p:txBody>
        </p:sp>
        <p:sp>
          <p:nvSpPr>
            <p:cNvPr id="52" name="Rettangolo con angoli arrotondati 51">
              <a:extLst>
                <a:ext uri="{FF2B5EF4-FFF2-40B4-BE49-F238E27FC236}">
                  <a16:creationId xmlns:a16="http://schemas.microsoft.com/office/drawing/2014/main" id="{DFF3F373-ADF2-FB48-8C59-63C8423F1A67}"/>
                </a:ext>
              </a:extLst>
            </p:cNvPr>
            <p:cNvSpPr/>
            <p:nvPr/>
          </p:nvSpPr>
          <p:spPr>
            <a:xfrm>
              <a:off x="9194516" y="2575612"/>
              <a:ext cx="1921079" cy="612396"/>
            </a:xfrm>
            <a:prstGeom prst="roundRect">
              <a:avLst/>
            </a:prstGeom>
            <a:no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latin typeface="Arial" panose="020B0604020202020204" pitchFamily="34" charset="0"/>
                  <a:cs typeface="Arial" panose="020B0604020202020204" pitchFamily="34" charset="0"/>
                </a:rPr>
                <a:t>Patients</a:t>
              </a:r>
              <a:r>
                <a:rPr lang="it-IT" sz="1000" dirty="0">
                  <a:solidFill>
                    <a:schemeClr val="tx1"/>
                  </a:solidFill>
                  <a:latin typeface="Arial" panose="020B0604020202020204" pitchFamily="34" charset="0"/>
                  <a:cs typeface="Arial" panose="020B0604020202020204" pitchFamily="34" charset="0"/>
                </a:rPr>
                <a:t> with CR or </a:t>
              </a:r>
              <a:r>
                <a:rPr lang="it-IT" sz="1000" dirty="0" err="1">
                  <a:solidFill>
                    <a:schemeClr val="tx1"/>
                  </a:solidFill>
                  <a:latin typeface="Arial" panose="020B0604020202020204" pitchFamily="34" charset="0"/>
                  <a:cs typeface="Arial" panose="020B0604020202020204" pitchFamily="34" charset="0"/>
                </a:rPr>
                <a:t>CRi</a:t>
              </a:r>
              <a:r>
                <a:rPr lang="it-IT" sz="1000" dirty="0">
                  <a:solidFill>
                    <a:schemeClr val="tx1"/>
                  </a:solidFill>
                  <a:latin typeface="Arial" panose="020B0604020202020204" pitchFamily="34" charset="0"/>
                  <a:cs typeface="Arial" panose="020B0604020202020204" pitchFamily="34" charset="0"/>
                </a:rPr>
                <a:t> (</a:t>
              </a:r>
              <a:r>
                <a:rPr lang="it-IT" sz="1000" dirty="0" err="1">
                  <a:solidFill>
                    <a:schemeClr val="tx1"/>
                  </a:solidFill>
                  <a:latin typeface="Arial" panose="020B0604020202020204" pitchFamily="34" charset="0"/>
                  <a:cs typeface="Arial" panose="020B0604020202020204" pitchFamily="34" charset="0"/>
                </a:rPr>
                <a:t>n</a:t>
              </a:r>
              <a:r>
                <a:rPr lang="it-IT" sz="1000" dirty="0">
                  <a:solidFill>
                    <a:schemeClr val="tx1"/>
                  </a:solidFill>
                  <a:latin typeface="Arial" panose="020B0604020202020204" pitchFamily="34" charset="0"/>
                  <a:cs typeface="Arial" panose="020B0604020202020204" pitchFamily="34" charset="0"/>
                </a:rPr>
                <a:t>=41)</a:t>
              </a:r>
            </a:p>
          </p:txBody>
        </p:sp>
        <p:sp>
          <p:nvSpPr>
            <p:cNvPr id="53" name="Rettangolo con angoli arrotondati 52">
              <a:extLst>
                <a:ext uri="{FF2B5EF4-FFF2-40B4-BE49-F238E27FC236}">
                  <a16:creationId xmlns:a16="http://schemas.microsoft.com/office/drawing/2014/main" id="{F104FBDC-20B2-B542-B3B5-32921D175BE2}"/>
                </a:ext>
              </a:extLst>
            </p:cNvPr>
            <p:cNvSpPr/>
            <p:nvPr/>
          </p:nvSpPr>
          <p:spPr>
            <a:xfrm>
              <a:off x="9194516" y="3525271"/>
              <a:ext cx="1921079" cy="612396"/>
            </a:xfrm>
            <a:prstGeom prst="roundRect">
              <a:avLst/>
            </a:prstGeom>
            <a:no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latin typeface="Arial" panose="020B0604020202020204" pitchFamily="34" charset="0"/>
                  <a:cs typeface="Arial" panose="020B0604020202020204" pitchFamily="34" charset="0"/>
                </a:rPr>
                <a:t>Patients</a:t>
              </a:r>
              <a:r>
                <a:rPr lang="it-IT" sz="1000" dirty="0">
                  <a:solidFill>
                    <a:schemeClr val="tx1"/>
                  </a:solidFill>
                  <a:latin typeface="Arial" panose="020B0604020202020204" pitchFamily="34" charset="0"/>
                  <a:cs typeface="Arial" panose="020B0604020202020204" pitchFamily="34" charset="0"/>
                </a:rPr>
                <a:t> with CR or </a:t>
              </a:r>
              <a:r>
                <a:rPr lang="it-IT" sz="1000" dirty="0" err="1">
                  <a:solidFill>
                    <a:schemeClr val="tx1"/>
                  </a:solidFill>
                  <a:latin typeface="Arial" panose="020B0604020202020204" pitchFamily="34" charset="0"/>
                  <a:cs typeface="Arial" panose="020B0604020202020204" pitchFamily="34" charset="0"/>
                </a:rPr>
                <a:t>CRi</a:t>
              </a:r>
              <a:r>
                <a:rPr lang="it-IT" sz="1000" dirty="0">
                  <a:solidFill>
                    <a:schemeClr val="tx1"/>
                  </a:solidFill>
                  <a:latin typeface="Arial" panose="020B0604020202020204" pitchFamily="34" charset="0"/>
                  <a:cs typeface="Arial" panose="020B0604020202020204" pitchFamily="34" charset="0"/>
                </a:rPr>
                <a:t> </a:t>
              </a:r>
              <a:br>
                <a:rPr lang="it-IT" sz="1000" dirty="0">
                  <a:solidFill>
                    <a:schemeClr val="tx1"/>
                  </a:solidFill>
                  <a:latin typeface="Arial" panose="020B0604020202020204" pitchFamily="34" charset="0"/>
                  <a:cs typeface="Arial" panose="020B0604020202020204" pitchFamily="34" charset="0"/>
                </a:rPr>
              </a:br>
              <a:r>
                <a:rPr lang="it-IT" sz="1000" dirty="0">
                  <a:solidFill>
                    <a:schemeClr val="tx1"/>
                  </a:solidFill>
                  <a:latin typeface="Arial" panose="020B0604020202020204" pitchFamily="34" charset="0"/>
                  <a:cs typeface="Arial" panose="020B0604020202020204" pitchFamily="34" charset="0"/>
                </a:rPr>
                <a:t>and </a:t>
              </a:r>
              <a:r>
                <a:rPr lang="it-IT" sz="1000" dirty="0" err="1">
                  <a:solidFill>
                    <a:schemeClr val="tx1"/>
                  </a:solidFill>
                  <a:latin typeface="Arial" panose="020B0604020202020204" pitchFamily="34" charset="0"/>
                  <a:cs typeface="Arial" panose="020B0604020202020204" pitchFamily="34" charset="0"/>
                </a:rPr>
                <a:t>evaluable</a:t>
              </a:r>
              <a:r>
                <a:rPr lang="it-IT" sz="1000" dirty="0">
                  <a:solidFill>
                    <a:schemeClr val="tx1"/>
                  </a:solidFill>
                  <a:latin typeface="Arial" panose="020B0604020202020204" pitchFamily="34" charset="0"/>
                  <a:cs typeface="Arial" panose="020B0604020202020204" pitchFamily="34" charset="0"/>
                </a:rPr>
                <a:t> for MRD </a:t>
              </a:r>
              <a:br>
                <a:rPr lang="it-IT" sz="1000" dirty="0">
                  <a:solidFill>
                    <a:schemeClr val="tx1"/>
                  </a:solidFill>
                  <a:latin typeface="Arial" panose="020B0604020202020204" pitchFamily="34" charset="0"/>
                  <a:cs typeface="Arial" panose="020B0604020202020204" pitchFamily="34" charset="0"/>
                </a:rPr>
              </a:br>
              <a:r>
                <a:rPr lang="it-IT" sz="1000" dirty="0">
                  <a:solidFill>
                    <a:schemeClr val="tx1"/>
                  </a:solidFill>
                  <a:latin typeface="Arial" panose="020B0604020202020204" pitchFamily="34" charset="0"/>
                  <a:cs typeface="Arial" panose="020B0604020202020204" pitchFamily="34" charset="0"/>
                </a:rPr>
                <a:t>(</a:t>
              </a:r>
              <a:r>
                <a:rPr lang="it-IT" sz="1000" dirty="0" err="1">
                  <a:solidFill>
                    <a:schemeClr val="tx1"/>
                  </a:solidFill>
                  <a:latin typeface="Arial" panose="020B0604020202020204" pitchFamily="34" charset="0"/>
                  <a:cs typeface="Arial" panose="020B0604020202020204" pitchFamily="34" charset="0"/>
                </a:rPr>
                <a:t>n</a:t>
              </a:r>
              <a:r>
                <a:rPr lang="it-IT" sz="1000" dirty="0">
                  <a:solidFill>
                    <a:schemeClr val="tx1"/>
                  </a:solidFill>
                  <a:latin typeface="Arial" panose="020B0604020202020204" pitchFamily="34" charset="0"/>
                  <a:cs typeface="Arial" panose="020B0604020202020204" pitchFamily="34" charset="0"/>
                </a:rPr>
                <a:t>=34)</a:t>
              </a:r>
            </a:p>
          </p:txBody>
        </p:sp>
        <p:sp>
          <p:nvSpPr>
            <p:cNvPr id="54" name="Rettangolo con angoli arrotondati 53">
              <a:extLst>
                <a:ext uri="{FF2B5EF4-FFF2-40B4-BE49-F238E27FC236}">
                  <a16:creationId xmlns:a16="http://schemas.microsoft.com/office/drawing/2014/main" id="{087B7A06-162F-DC4C-B2FA-51F70925003A}"/>
                </a:ext>
              </a:extLst>
            </p:cNvPr>
            <p:cNvSpPr/>
            <p:nvPr/>
          </p:nvSpPr>
          <p:spPr>
            <a:xfrm>
              <a:off x="9194516" y="4498481"/>
              <a:ext cx="1921079" cy="1017694"/>
            </a:xfrm>
            <a:prstGeom prst="roundRect">
              <a:avLst>
                <a:gd name="adj" fmla="val 11836"/>
              </a:avLst>
            </a:prstGeom>
            <a:no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err="1">
                  <a:solidFill>
                    <a:schemeClr val="tx1"/>
                  </a:solidFill>
                  <a:latin typeface="Arial" panose="020B0604020202020204" pitchFamily="34" charset="0"/>
                  <a:cs typeface="Arial" panose="020B0604020202020204" pitchFamily="34" charset="0"/>
                </a:rPr>
                <a:t>Patients</a:t>
              </a:r>
              <a:r>
                <a:rPr lang="it-IT" sz="1000" dirty="0">
                  <a:solidFill>
                    <a:schemeClr val="tx1"/>
                  </a:solidFill>
                  <a:latin typeface="Arial" panose="020B0604020202020204" pitchFamily="34" charset="0"/>
                  <a:cs typeface="Arial" panose="020B0604020202020204" pitchFamily="34" charset="0"/>
                </a:rPr>
                <a:t> with CR or </a:t>
              </a:r>
              <a:r>
                <a:rPr lang="it-IT" sz="1000" dirty="0" err="1">
                  <a:solidFill>
                    <a:schemeClr val="tx1"/>
                  </a:solidFill>
                  <a:latin typeface="Arial" panose="020B0604020202020204" pitchFamily="34" charset="0"/>
                  <a:cs typeface="Arial" panose="020B0604020202020204" pitchFamily="34" charset="0"/>
                </a:rPr>
                <a:t>CRi</a:t>
              </a:r>
              <a:r>
                <a:rPr lang="it-IT" sz="1000" dirty="0">
                  <a:solidFill>
                    <a:schemeClr val="tx1"/>
                  </a:solidFill>
                  <a:latin typeface="Arial" panose="020B0604020202020204" pitchFamily="34" charset="0"/>
                  <a:cs typeface="Arial" panose="020B0604020202020204" pitchFamily="34" charset="0"/>
                </a:rPr>
                <a:t> </a:t>
              </a:r>
              <a:br>
                <a:rPr lang="it-IT" sz="1000" dirty="0">
                  <a:solidFill>
                    <a:schemeClr val="tx1"/>
                  </a:solidFill>
                  <a:latin typeface="Arial" panose="020B0604020202020204" pitchFamily="34" charset="0"/>
                  <a:cs typeface="Arial" panose="020B0604020202020204" pitchFamily="34" charset="0"/>
                </a:rPr>
              </a:br>
              <a:r>
                <a:rPr lang="it-IT" sz="1000" dirty="0">
                  <a:solidFill>
                    <a:schemeClr val="tx1"/>
                  </a:solidFill>
                  <a:latin typeface="Arial" panose="020B0604020202020204" pitchFamily="34" charset="0"/>
                  <a:cs typeface="Arial" panose="020B0604020202020204" pitchFamily="34" charset="0"/>
                </a:rPr>
                <a:t>and MRD &lt;10</a:t>
              </a:r>
              <a:r>
                <a:rPr lang="it-IT" sz="1000" baseline="30000" dirty="0">
                  <a:solidFill>
                    <a:schemeClr val="tx1"/>
                  </a:solidFill>
                  <a:latin typeface="Arial" panose="020B0604020202020204" pitchFamily="34" charset="0"/>
                  <a:cs typeface="Arial" panose="020B0604020202020204" pitchFamily="34" charset="0"/>
                </a:rPr>
                <a:t>-3</a:t>
              </a:r>
              <a:r>
                <a:rPr lang="it-IT" sz="1000" dirty="0">
                  <a:solidFill>
                    <a:schemeClr val="tx1"/>
                  </a:solidFill>
                  <a:latin typeface="Arial" panose="020B0604020202020204" pitchFamily="34" charset="0"/>
                  <a:cs typeface="Arial" panose="020B0604020202020204" pitchFamily="34" charset="0"/>
                </a:rPr>
                <a:t> </a:t>
              </a:r>
              <a:br>
                <a:rPr lang="it-IT" sz="1000" dirty="0">
                  <a:solidFill>
                    <a:schemeClr val="tx1"/>
                  </a:solidFill>
                  <a:latin typeface="Arial" panose="020B0604020202020204" pitchFamily="34" charset="0"/>
                  <a:cs typeface="Arial" panose="020B0604020202020204" pitchFamily="34" charset="0"/>
                </a:rPr>
              </a:br>
              <a:r>
                <a:rPr lang="it-IT" sz="1000" dirty="0">
                  <a:solidFill>
                    <a:schemeClr val="tx1"/>
                  </a:solidFill>
                  <a:latin typeface="Arial" panose="020B0604020202020204" pitchFamily="34" charset="0"/>
                  <a:cs typeface="Arial" panose="020B0604020202020204" pitchFamily="34" charset="0"/>
                </a:rPr>
                <a:t>(</a:t>
              </a:r>
              <a:r>
                <a:rPr lang="it-IT" sz="1000" dirty="0" err="1">
                  <a:solidFill>
                    <a:schemeClr val="tx1"/>
                  </a:solidFill>
                  <a:latin typeface="Arial" panose="020B0604020202020204" pitchFamily="34" charset="0"/>
                  <a:cs typeface="Arial" panose="020B0604020202020204" pitchFamily="34" charset="0"/>
                </a:rPr>
                <a:t>n</a:t>
              </a:r>
              <a:r>
                <a:rPr lang="it-IT" sz="1000" dirty="0">
                  <a:solidFill>
                    <a:schemeClr val="tx1"/>
                  </a:solidFill>
                  <a:latin typeface="Arial" panose="020B0604020202020204" pitchFamily="34" charset="0"/>
                  <a:cs typeface="Arial" panose="020B0604020202020204" pitchFamily="34" charset="0"/>
                </a:rPr>
                <a:t>=11)</a:t>
              </a:r>
            </a:p>
            <a:p>
              <a:pPr algn="ctr">
                <a:spcBef>
                  <a:spcPts val="600"/>
                </a:spcBef>
              </a:pPr>
              <a:r>
                <a:rPr lang="it-IT" sz="1000" b="1" dirty="0" err="1">
                  <a:solidFill>
                    <a:schemeClr val="tx1"/>
                  </a:solidFill>
                  <a:latin typeface="Arial" panose="020B0604020202020204" pitchFamily="34" charset="0"/>
                  <a:cs typeface="Arial" panose="020B0604020202020204" pitchFamily="34" charset="0"/>
                </a:rPr>
                <a:t>Excluded</a:t>
              </a:r>
              <a:r>
                <a:rPr lang="it-IT" sz="1000" b="1" dirty="0">
                  <a:solidFill>
                    <a:schemeClr val="tx1"/>
                  </a:solidFill>
                  <a:latin typeface="Arial" panose="020B0604020202020204" pitchFamily="34" charset="0"/>
                  <a:cs typeface="Arial" panose="020B0604020202020204" pitchFamily="34" charset="0"/>
                </a:rPr>
                <a:t> from the </a:t>
              </a:r>
              <a:r>
                <a:rPr lang="it-IT" sz="1000" b="1" dirty="0" err="1">
                  <a:solidFill>
                    <a:schemeClr val="tx1"/>
                  </a:solidFill>
                  <a:latin typeface="Arial" panose="020B0604020202020204" pitchFamily="34" charset="0"/>
                  <a:cs typeface="Arial" panose="020B0604020202020204" pitchFamily="34" charset="0"/>
                </a:rPr>
                <a:t>analysis</a:t>
              </a:r>
              <a:endParaRPr lang="it-IT" sz="1000" dirty="0">
                <a:solidFill>
                  <a:schemeClr val="tx1"/>
                </a:solidFill>
                <a:latin typeface="Arial" panose="020B0604020202020204" pitchFamily="34" charset="0"/>
                <a:cs typeface="Arial" panose="020B0604020202020204" pitchFamily="34" charset="0"/>
              </a:endParaRPr>
            </a:p>
          </p:txBody>
        </p:sp>
        <p:sp>
          <p:nvSpPr>
            <p:cNvPr id="55" name="CasellaDiTesto 54">
              <a:extLst>
                <a:ext uri="{FF2B5EF4-FFF2-40B4-BE49-F238E27FC236}">
                  <a16:creationId xmlns:a16="http://schemas.microsoft.com/office/drawing/2014/main" id="{E0DB4548-63CC-CB40-968C-7795DEA08467}"/>
                </a:ext>
              </a:extLst>
            </p:cNvPr>
            <p:cNvSpPr txBox="1"/>
            <p:nvPr/>
          </p:nvSpPr>
          <p:spPr>
            <a:xfrm>
              <a:off x="9715672" y="5555503"/>
              <a:ext cx="878766" cy="246221"/>
            </a:xfrm>
            <a:prstGeom prst="rect">
              <a:avLst/>
            </a:prstGeom>
            <a:noFill/>
          </p:spPr>
          <p:txBody>
            <a:bodyPr wrap="none" rtlCol="0">
              <a:spAutoFit/>
            </a:bodyPr>
            <a:lstStyle/>
            <a:p>
              <a:pPr algn="ctr"/>
              <a:r>
                <a:rPr lang="it-IT" sz="1000" dirty="0">
                  <a:latin typeface="Arial" panose="020B0604020202020204" pitchFamily="34" charset="0"/>
                  <a:cs typeface="Arial" panose="020B0604020202020204" pitchFamily="34" charset="0"/>
                </a:rPr>
                <a:t>11/34 (32%)</a:t>
              </a:r>
            </a:p>
          </p:txBody>
        </p:sp>
        <p:sp>
          <p:nvSpPr>
            <p:cNvPr id="56" name="CasellaDiTesto 55">
              <a:extLst>
                <a:ext uri="{FF2B5EF4-FFF2-40B4-BE49-F238E27FC236}">
                  <a16:creationId xmlns:a16="http://schemas.microsoft.com/office/drawing/2014/main" id="{C782C458-EA78-1043-91D6-407FC10FC6E8}"/>
                </a:ext>
              </a:extLst>
            </p:cNvPr>
            <p:cNvSpPr txBox="1"/>
            <p:nvPr/>
          </p:nvSpPr>
          <p:spPr>
            <a:xfrm>
              <a:off x="8334719" y="1717324"/>
              <a:ext cx="333746" cy="400110"/>
            </a:xfrm>
            <a:prstGeom prst="rect">
              <a:avLst/>
            </a:prstGeom>
            <a:noFill/>
          </p:spPr>
          <p:txBody>
            <a:bodyPr wrap="none" rtlCol="0">
              <a:spAutoFit/>
            </a:bodyPr>
            <a:lstStyle/>
            <a:p>
              <a:pPr algn="ctr"/>
              <a:r>
                <a:rPr lang="it-IT" sz="2000" dirty="0">
                  <a:latin typeface="Arial" panose="020B0604020202020204" pitchFamily="34" charset="0"/>
                  <a:cs typeface="Arial" panose="020B0604020202020204" pitchFamily="34" charset="0"/>
                </a:rPr>
                <a:t>+</a:t>
              </a:r>
            </a:p>
          </p:txBody>
        </p:sp>
        <p:cxnSp>
          <p:nvCxnSpPr>
            <p:cNvPr id="57" name="Connettore 2 56">
              <a:extLst>
                <a:ext uri="{FF2B5EF4-FFF2-40B4-BE49-F238E27FC236}">
                  <a16:creationId xmlns:a16="http://schemas.microsoft.com/office/drawing/2014/main" id="{03F1A729-166B-CA45-9C7B-0C16BEF3709B}"/>
                </a:ext>
              </a:extLst>
            </p:cNvPr>
            <p:cNvCxnSpPr>
              <a:cxnSpLocks/>
            </p:cNvCxnSpPr>
            <p:nvPr/>
          </p:nvCxnSpPr>
          <p:spPr>
            <a:xfrm>
              <a:off x="10155055" y="2254355"/>
              <a:ext cx="0" cy="319925"/>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C9A869C0-2768-3049-A024-D8D40E5BDB09}"/>
                </a:ext>
              </a:extLst>
            </p:cNvPr>
            <p:cNvCxnSpPr>
              <a:cxnSpLocks/>
            </p:cNvCxnSpPr>
            <p:nvPr/>
          </p:nvCxnSpPr>
          <p:spPr>
            <a:xfrm>
              <a:off x="10155055" y="3197631"/>
              <a:ext cx="0" cy="319925"/>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a16="http://schemas.microsoft.com/office/drawing/2014/main" id="{886F87DF-50DD-4E47-93E8-08196D452CC7}"/>
                </a:ext>
              </a:extLst>
            </p:cNvPr>
            <p:cNvCxnSpPr>
              <a:cxnSpLocks/>
            </p:cNvCxnSpPr>
            <p:nvPr/>
          </p:nvCxnSpPr>
          <p:spPr>
            <a:xfrm>
              <a:off x="10155055" y="4150532"/>
              <a:ext cx="0" cy="319925"/>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36" name="Rettangolo 35">
            <a:extLst>
              <a:ext uri="{FF2B5EF4-FFF2-40B4-BE49-F238E27FC236}">
                <a16:creationId xmlns:a16="http://schemas.microsoft.com/office/drawing/2014/main" id="{D8B9DED0-D765-AE4C-A43F-6BD43ADCF229}"/>
              </a:ext>
            </a:extLst>
          </p:cNvPr>
          <p:cNvSpPr/>
          <p:nvPr/>
        </p:nvSpPr>
        <p:spPr>
          <a:xfrm>
            <a:off x="9291287" y="6627168"/>
            <a:ext cx="2900714" cy="461665"/>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Pratz</a:t>
            </a:r>
            <a:r>
              <a:rPr lang="it-IT" sz="800" i="1" dirty="0">
                <a:latin typeface="Arial" panose="020B0604020202020204" pitchFamily="34" charset="0"/>
                <a:cs typeface="Arial" panose="020B0604020202020204" pitchFamily="34" charset="0"/>
                <a:hlinkClick r:id="rId3"/>
              </a:rPr>
              <a:t> KW,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S137</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38" name="Titolo 1">
            <a:extLst>
              <a:ext uri="{FF2B5EF4-FFF2-40B4-BE49-F238E27FC236}">
                <a16:creationId xmlns:a16="http://schemas.microsoft.com/office/drawing/2014/main" id="{AC1E96B3-67EF-8945-9B9E-AAAACB793FFD}"/>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Measurable</a:t>
            </a:r>
            <a:r>
              <a:rPr lang="it-IT" sz="1600" b="1" dirty="0"/>
              <a:t> </a:t>
            </a:r>
            <a:r>
              <a:rPr lang="it-IT" sz="1600" b="1" dirty="0" err="1"/>
              <a:t>residual</a:t>
            </a:r>
            <a:r>
              <a:rPr lang="it-IT" sz="1600" b="1" dirty="0"/>
              <a:t> </a:t>
            </a:r>
            <a:r>
              <a:rPr lang="it-IT" sz="1600" b="1" dirty="0" err="1"/>
              <a:t>disease</a:t>
            </a:r>
            <a:r>
              <a:rPr lang="it-IT" sz="1600" b="1" dirty="0"/>
              <a:t> </a:t>
            </a:r>
            <a:r>
              <a:rPr lang="it-IT" sz="1600" b="1" dirty="0" err="1"/>
              <a:t>response</a:t>
            </a:r>
            <a:r>
              <a:rPr lang="it-IT" sz="1600" b="1" dirty="0"/>
              <a:t> in acute </a:t>
            </a:r>
            <a:r>
              <a:rPr lang="it-IT" sz="1600" b="1" dirty="0" err="1"/>
              <a:t>myeloid</a:t>
            </a:r>
            <a:r>
              <a:rPr lang="it-IT" sz="1600" b="1" dirty="0"/>
              <a:t> </a:t>
            </a:r>
            <a:r>
              <a:rPr lang="it-IT" sz="1600" b="1" dirty="0" err="1"/>
              <a:t>leukemia</a:t>
            </a:r>
            <a:r>
              <a:rPr lang="it-IT" sz="1600" b="1" dirty="0"/>
              <a:t> </a:t>
            </a:r>
            <a:r>
              <a:rPr lang="it-IT" sz="1600" b="1" dirty="0" err="1"/>
              <a:t>treated</a:t>
            </a:r>
            <a:r>
              <a:rPr lang="it-IT" sz="1600" b="1" dirty="0"/>
              <a:t> with </a:t>
            </a:r>
            <a:r>
              <a:rPr lang="it-IT" sz="1600" b="1" dirty="0" err="1"/>
              <a:t>venetoclax</a:t>
            </a:r>
            <a:r>
              <a:rPr lang="it-IT" sz="1600" b="1" dirty="0"/>
              <a:t> and </a:t>
            </a:r>
            <a:r>
              <a:rPr lang="it-IT" sz="1600" b="1" dirty="0" err="1"/>
              <a:t>azacitidine</a:t>
            </a:r>
            <a:endParaRPr lang="it-IT" sz="1600" b="1" dirty="0"/>
          </a:p>
        </p:txBody>
      </p:sp>
    </p:spTree>
    <p:extLst>
      <p:ext uri="{BB962C8B-B14F-4D97-AF65-F5344CB8AC3E}">
        <p14:creationId xmlns:p14="http://schemas.microsoft.com/office/powerpoint/2010/main" val="365862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con angoli arrotondati 30">
            <a:extLst>
              <a:ext uri="{FF2B5EF4-FFF2-40B4-BE49-F238E27FC236}">
                <a16:creationId xmlns:a16="http://schemas.microsoft.com/office/drawing/2014/main" id="{CF5D5845-202B-BB4C-ACF0-17734FEA46B2}"/>
              </a:ext>
            </a:extLst>
          </p:cNvPr>
          <p:cNvSpPr/>
          <p:nvPr/>
        </p:nvSpPr>
        <p:spPr>
          <a:xfrm>
            <a:off x="3786716" y="1310003"/>
            <a:ext cx="2080692" cy="1771311"/>
          </a:xfrm>
          <a:prstGeom prst="roundRect">
            <a:avLst/>
          </a:prstGeom>
          <a:noFill/>
          <a:ln w="15875">
            <a:solidFill>
              <a:srgbClr val="FBB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solidFill>
                <a:srgbClr val="FEF6EC"/>
              </a:solidFill>
              <a:latin typeface="Arial" panose="020B0604020202020204" pitchFamily="34" charset="0"/>
              <a:cs typeface="Arial" panose="020B0604020202020204" pitchFamily="34" charset="0"/>
            </a:endParaRPr>
          </a:p>
        </p:txBody>
      </p:sp>
      <p:sp>
        <p:nvSpPr>
          <p:cNvPr id="26" name="Rettangolo con angoli arrotondati 25">
            <a:extLst>
              <a:ext uri="{FF2B5EF4-FFF2-40B4-BE49-F238E27FC236}">
                <a16:creationId xmlns:a16="http://schemas.microsoft.com/office/drawing/2014/main" id="{BD76D6AA-C05A-9545-A5C0-72A4E0EFD00B}"/>
              </a:ext>
            </a:extLst>
          </p:cNvPr>
          <p:cNvSpPr/>
          <p:nvPr/>
        </p:nvSpPr>
        <p:spPr>
          <a:xfrm>
            <a:off x="5725490" y="1615188"/>
            <a:ext cx="3795881" cy="1324837"/>
          </a:xfrm>
          <a:prstGeom prst="roundRect">
            <a:avLst/>
          </a:prstGeom>
          <a:solidFill>
            <a:schemeClr val="bg1">
              <a:lumMod val="9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85750" indent="-285750">
              <a:buClr>
                <a:srgbClr val="FBB038"/>
              </a:buClr>
              <a:buFont typeface="Arial" panose="020B0604020202020204" pitchFamily="34" charset="0"/>
              <a:buChar char="•"/>
            </a:pPr>
            <a:r>
              <a:rPr lang="it-IT" sz="1500" dirty="0" err="1">
                <a:solidFill>
                  <a:schemeClr val="tx1"/>
                </a:solidFill>
                <a:latin typeface="Arial" panose="020B0604020202020204" pitchFamily="34" charset="0"/>
                <a:cs typeface="Arial" panose="020B0604020202020204" pitchFamily="34" charset="0"/>
              </a:rPr>
              <a:t>Venetoclax</a:t>
            </a:r>
            <a:r>
              <a:rPr lang="it-IT" sz="1500" dirty="0">
                <a:solidFill>
                  <a:schemeClr val="tx1"/>
                </a:solidFill>
                <a:latin typeface="Arial" panose="020B0604020202020204" pitchFamily="34" charset="0"/>
                <a:cs typeface="Arial" panose="020B0604020202020204" pitchFamily="34" charset="0"/>
              </a:rPr>
              <a:t> + CHT</a:t>
            </a:r>
          </a:p>
          <a:p>
            <a:pPr marL="285750" indent="-285750">
              <a:buClr>
                <a:srgbClr val="FBB038"/>
              </a:buClr>
              <a:buFont typeface="Arial" panose="020B0604020202020204" pitchFamily="34" charset="0"/>
              <a:buChar char="•"/>
            </a:pPr>
            <a:r>
              <a:rPr lang="it-IT" sz="1500" dirty="0">
                <a:solidFill>
                  <a:schemeClr val="tx1"/>
                </a:solidFill>
                <a:latin typeface="Arial" panose="020B0604020202020204" pitchFamily="34" charset="0"/>
                <a:cs typeface="Arial" panose="020B0604020202020204" pitchFamily="34" charset="0"/>
              </a:rPr>
              <a:t>CPX-351</a:t>
            </a:r>
          </a:p>
          <a:p>
            <a:pPr marL="285750" indent="-285750">
              <a:buClr>
                <a:srgbClr val="FBB038"/>
              </a:buClr>
              <a:buFont typeface="Arial" panose="020B0604020202020204" pitchFamily="34" charset="0"/>
              <a:buChar char="•"/>
            </a:pPr>
            <a:r>
              <a:rPr lang="it-IT" sz="1500" dirty="0" err="1">
                <a:solidFill>
                  <a:schemeClr val="tx1"/>
                </a:solidFill>
                <a:latin typeface="Arial" panose="020B0604020202020204" pitchFamily="34" charset="0"/>
                <a:cs typeface="Arial" panose="020B0604020202020204" pitchFamily="34" charset="0"/>
              </a:rPr>
              <a:t>Gilteritinib</a:t>
            </a:r>
            <a:r>
              <a:rPr lang="it-IT" sz="1500" dirty="0">
                <a:solidFill>
                  <a:schemeClr val="tx1"/>
                </a:solidFill>
                <a:latin typeface="Arial" panose="020B0604020202020204" pitchFamily="34" charset="0"/>
                <a:cs typeface="Arial" panose="020B0604020202020204" pitchFamily="34" charset="0"/>
              </a:rPr>
              <a:t> + CHT</a:t>
            </a:r>
          </a:p>
          <a:p>
            <a:pPr marL="285750" indent="-285750">
              <a:buClr>
                <a:srgbClr val="FBB038"/>
              </a:buClr>
              <a:buFont typeface="Arial" panose="020B0604020202020204" pitchFamily="34" charset="0"/>
              <a:buChar char="•"/>
            </a:pPr>
            <a:r>
              <a:rPr lang="it-IT" sz="1500" dirty="0">
                <a:solidFill>
                  <a:schemeClr val="tx1"/>
                </a:solidFill>
                <a:latin typeface="Arial" panose="020B0604020202020204" pitchFamily="34" charset="0"/>
                <a:cs typeface="Arial" panose="020B0604020202020204" pitchFamily="34" charset="0"/>
              </a:rPr>
              <a:t>RIC</a:t>
            </a:r>
          </a:p>
        </p:txBody>
      </p:sp>
      <p:sp>
        <p:nvSpPr>
          <p:cNvPr id="29" name="Rettangolo con angoli arrotondati 28">
            <a:extLst>
              <a:ext uri="{FF2B5EF4-FFF2-40B4-BE49-F238E27FC236}">
                <a16:creationId xmlns:a16="http://schemas.microsoft.com/office/drawing/2014/main" id="{9E985788-D761-8B47-AA96-C94726E34C09}"/>
              </a:ext>
            </a:extLst>
          </p:cNvPr>
          <p:cNvSpPr/>
          <p:nvPr/>
        </p:nvSpPr>
        <p:spPr>
          <a:xfrm>
            <a:off x="5725490" y="3821359"/>
            <a:ext cx="3795881" cy="1324837"/>
          </a:xfrm>
          <a:prstGeom prst="roundRect">
            <a:avLst/>
          </a:prstGeom>
          <a:solidFill>
            <a:schemeClr val="bg1">
              <a:lumMod val="9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85750" indent="-285750">
              <a:buClr>
                <a:srgbClr val="FBB038"/>
              </a:buClr>
              <a:buFont typeface="Arial" panose="020B0604020202020204" pitchFamily="34" charset="0"/>
              <a:buChar char="•"/>
            </a:pPr>
            <a:r>
              <a:rPr lang="it-IT" sz="1500" dirty="0" err="1">
                <a:solidFill>
                  <a:schemeClr val="tx1"/>
                </a:solidFill>
                <a:latin typeface="Arial" panose="020B0604020202020204" pitchFamily="34" charset="0"/>
                <a:cs typeface="Arial" panose="020B0604020202020204" pitchFamily="34" charset="0"/>
              </a:rPr>
              <a:t>Azacitadina</a:t>
            </a:r>
            <a:r>
              <a:rPr lang="it-IT" sz="1500" dirty="0">
                <a:solidFill>
                  <a:schemeClr val="tx1"/>
                </a:solidFill>
                <a:latin typeface="Arial" panose="020B0604020202020204" pitchFamily="34" charset="0"/>
                <a:cs typeface="Arial" panose="020B0604020202020204" pitchFamily="34" charset="0"/>
              </a:rPr>
              <a:t> orale</a:t>
            </a:r>
          </a:p>
          <a:p>
            <a:pPr marL="285750" indent="-285750">
              <a:buClr>
                <a:srgbClr val="FBB038"/>
              </a:buClr>
              <a:buFont typeface="Arial" panose="020B0604020202020204" pitchFamily="34" charset="0"/>
              <a:buChar char="•"/>
            </a:pPr>
            <a:r>
              <a:rPr lang="it-IT" sz="1500" dirty="0">
                <a:solidFill>
                  <a:schemeClr val="tx1"/>
                </a:solidFill>
                <a:latin typeface="Arial" panose="020B0604020202020204" pitchFamily="34" charset="0"/>
                <a:cs typeface="Arial" panose="020B0604020202020204" pitchFamily="34" charset="0"/>
              </a:rPr>
              <a:t>Anti-</a:t>
            </a:r>
            <a:r>
              <a:rPr lang="it-IT" sz="1500" i="1" dirty="0">
                <a:solidFill>
                  <a:schemeClr val="tx1"/>
                </a:solidFill>
                <a:latin typeface="Arial" panose="020B0604020202020204" pitchFamily="34" charset="0"/>
                <a:cs typeface="Arial" panose="020B0604020202020204" pitchFamily="34" charset="0"/>
              </a:rPr>
              <a:t>IDH1/IDH2</a:t>
            </a:r>
          </a:p>
          <a:p>
            <a:pPr marL="285750" indent="-285750">
              <a:buClr>
                <a:srgbClr val="FBB038"/>
              </a:buClr>
              <a:buFont typeface="Arial" panose="020B0604020202020204" pitchFamily="34" charset="0"/>
              <a:buChar char="•"/>
            </a:pPr>
            <a:r>
              <a:rPr lang="it-IT" sz="1500" dirty="0">
                <a:solidFill>
                  <a:schemeClr val="tx1"/>
                </a:solidFill>
                <a:latin typeface="Arial" panose="020B0604020202020204" pitchFamily="34" charset="0"/>
                <a:cs typeface="Arial" panose="020B0604020202020204" pitchFamily="34" charset="0"/>
              </a:rPr>
              <a:t>Anti-</a:t>
            </a:r>
            <a:r>
              <a:rPr lang="it-IT" sz="1500" i="1" dirty="0">
                <a:solidFill>
                  <a:schemeClr val="tx1"/>
                </a:solidFill>
                <a:latin typeface="Arial" panose="020B0604020202020204" pitchFamily="34" charset="0"/>
                <a:cs typeface="Arial" panose="020B0604020202020204" pitchFamily="34" charset="0"/>
              </a:rPr>
              <a:t>FLT3</a:t>
            </a:r>
          </a:p>
          <a:p>
            <a:pPr marL="285750" indent="-285750">
              <a:buClr>
                <a:srgbClr val="FBB038"/>
              </a:buClr>
              <a:buFont typeface="Arial" panose="020B0604020202020204" pitchFamily="34" charset="0"/>
              <a:buChar char="•"/>
            </a:pPr>
            <a:r>
              <a:rPr lang="it-IT" sz="1500" dirty="0" err="1">
                <a:solidFill>
                  <a:schemeClr val="tx1"/>
                </a:solidFill>
                <a:latin typeface="Arial" panose="020B0604020202020204" pitchFamily="34" charset="0"/>
                <a:cs typeface="Arial" panose="020B0604020202020204" pitchFamily="34" charset="0"/>
              </a:rPr>
              <a:t>Venetoclax</a:t>
            </a:r>
            <a:endParaRPr lang="it-IT" sz="1500" dirty="0">
              <a:solidFill>
                <a:schemeClr val="tx1"/>
              </a:solidFill>
              <a:latin typeface="Arial" panose="020B0604020202020204" pitchFamily="34" charset="0"/>
              <a:cs typeface="Arial" panose="020B0604020202020204" pitchFamily="34" charset="0"/>
            </a:endParaRPr>
          </a:p>
        </p:txBody>
      </p:sp>
      <p:sp>
        <p:nvSpPr>
          <p:cNvPr id="32" name="Rettangolo con angoli arrotondati 31">
            <a:extLst>
              <a:ext uri="{FF2B5EF4-FFF2-40B4-BE49-F238E27FC236}">
                <a16:creationId xmlns:a16="http://schemas.microsoft.com/office/drawing/2014/main" id="{9A506953-4A84-AA42-BEEE-379CBD607395}"/>
              </a:ext>
            </a:extLst>
          </p:cNvPr>
          <p:cNvSpPr/>
          <p:nvPr/>
        </p:nvSpPr>
        <p:spPr>
          <a:xfrm>
            <a:off x="3786716" y="3764445"/>
            <a:ext cx="2080692" cy="1771311"/>
          </a:xfrm>
          <a:prstGeom prst="roundRect">
            <a:avLst/>
          </a:prstGeom>
          <a:noFill/>
          <a:ln w="15875">
            <a:solidFill>
              <a:srgbClr val="FBB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solidFill>
                <a:srgbClr val="FEF6EC"/>
              </a:solidFill>
              <a:latin typeface="Arial" panose="020B0604020202020204" pitchFamily="34" charset="0"/>
              <a:cs typeface="Arial" panose="020B0604020202020204" pitchFamily="34" charset="0"/>
            </a:endParaRPr>
          </a:p>
        </p:txBody>
      </p:sp>
      <p:sp>
        <p:nvSpPr>
          <p:cNvPr id="25" name="Rettangolo con angoli arrotondati 24">
            <a:extLst>
              <a:ext uri="{FF2B5EF4-FFF2-40B4-BE49-F238E27FC236}">
                <a16:creationId xmlns:a16="http://schemas.microsoft.com/office/drawing/2014/main" id="{BD7FE7A8-C6F6-944E-A7F7-3E5CFD519FF8}"/>
              </a:ext>
            </a:extLst>
          </p:cNvPr>
          <p:cNvSpPr/>
          <p:nvPr/>
        </p:nvSpPr>
        <p:spPr>
          <a:xfrm>
            <a:off x="3911204" y="1420979"/>
            <a:ext cx="2080692" cy="1771311"/>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FEF6EC"/>
                </a:solidFill>
                <a:latin typeface="Arial" panose="020B0604020202020204" pitchFamily="34" charset="0"/>
                <a:cs typeface="Arial" panose="020B0604020202020204" pitchFamily="34" charset="0"/>
              </a:rPr>
              <a:t>TERAPIA </a:t>
            </a:r>
            <a:br>
              <a:rPr lang="it-IT" sz="1600" b="1" dirty="0">
                <a:solidFill>
                  <a:srgbClr val="FEF6EC"/>
                </a:solidFill>
                <a:latin typeface="Arial" panose="020B0604020202020204" pitchFamily="34" charset="0"/>
                <a:cs typeface="Arial" panose="020B0604020202020204" pitchFamily="34" charset="0"/>
              </a:rPr>
            </a:br>
            <a:r>
              <a:rPr lang="it-IT" sz="1600" b="1" dirty="0">
                <a:solidFill>
                  <a:srgbClr val="FEF6EC"/>
                </a:solidFill>
                <a:latin typeface="Arial" panose="020B0604020202020204" pitchFamily="34" charset="0"/>
                <a:cs typeface="Arial" panose="020B0604020202020204" pitchFamily="34" charset="0"/>
              </a:rPr>
              <a:t>INTENSIVA</a:t>
            </a:r>
          </a:p>
        </p:txBody>
      </p:sp>
      <p:sp>
        <p:nvSpPr>
          <p:cNvPr id="30" name="Rettangolo con angoli arrotondati 29">
            <a:extLst>
              <a:ext uri="{FF2B5EF4-FFF2-40B4-BE49-F238E27FC236}">
                <a16:creationId xmlns:a16="http://schemas.microsoft.com/office/drawing/2014/main" id="{BB78C121-F335-FF43-8420-45B79FF776EC}"/>
              </a:ext>
            </a:extLst>
          </p:cNvPr>
          <p:cNvSpPr/>
          <p:nvPr/>
        </p:nvSpPr>
        <p:spPr>
          <a:xfrm>
            <a:off x="3911204" y="3627150"/>
            <a:ext cx="2080692" cy="1771311"/>
          </a:xfrm>
          <a:prstGeom prst="roundRect">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FEF6EC"/>
                </a:solidFill>
                <a:latin typeface="Arial" panose="020B0604020202020204" pitchFamily="34" charset="0"/>
                <a:cs typeface="Arial" panose="020B0604020202020204" pitchFamily="34" charset="0"/>
              </a:rPr>
              <a:t>TERAPIA NON INTENSIVA</a:t>
            </a:r>
          </a:p>
        </p:txBody>
      </p:sp>
    </p:spTree>
    <p:extLst>
      <p:ext uri="{BB962C8B-B14F-4D97-AF65-F5344CB8AC3E}">
        <p14:creationId xmlns:p14="http://schemas.microsoft.com/office/powerpoint/2010/main" val="422677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C80FFBF-7E01-1E4C-961A-90370A1B1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14483" y="1677727"/>
            <a:ext cx="3736564" cy="2435274"/>
          </a:xfrm>
          <a:prstGeom prst="rect">
            <a:avLst/>
          </a:prstGeom>
        </p:spPr>
      </p:pic>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sp>
        <p:nvSpPr>
          <p:cNvPr id="6" name="Rettangolo con angoli arrotondati 5">
            <a:extLst>
              <a:ext uri="{FF2B5EF4-FFF2-40B4-BE49-F238E27FC236}">
                <a16:creationId xmlns:a16="http://schemas.microsoft.com/office/drawing/2014/main" id="{908FA062-F330-9C43-8388-D5520DB9CA88}"/>
              </a:ext>
            </a:extLst>
          </p:cNvPr>
          <p:cNvSpPr/>
          <p:nvPr/>
        </p:nvSpPr>
        <p:spPr>
          <a:xfrm>
            <a:off x="3411404" y="1415293"/>
            <a:ext cx="2995254" cy="222450"/>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MRD per ciclo</a:t>
            </a:r>
          </a:p>
        </p:txBody>
      </p:sp>
      <p:pic>
        <p:nvPicPr>
          <p:cNvPr id="8" name="Immagine 7">
            <a:extLst>
              <a:ext uri="{FF2B5EF4-FFF2-40B4-BE49-F238E27FC236}">
                <a16:creationId xmlns:a16="http://schemas.microsoft.com/office/drawing/2014/main" id="{539F5626-ED02-F54C-A732-62B2050A36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56086" y="1675695"/>
            <a:ext cx="3217341" cy="2429231"/>
          </a:xfrm>
          <a:prstGeom prst="rect">
            <a:avLst/>
          </a:prstGeom>
        </p:spPr>
      </p:pic>
      <p:sp>
        <p:nvSpPr>
          <p:cNvPr id="9" name="Rettangolo con angoli arrotondati 8">
            <a:extLst>
              <a:ext uri="{FF2B5EF4-FFF2-40B4-BE49-F238E27FC236}">
                <a16:creationId xmlns:a16="http://schemas.microsoft.com/office/drawing/2014/main" id="{A5C0F96A-F7BE-6D48-BE7C-4C82E5BBF17F}"/>
              </a:ext>
            </a:extLst>
          </p:cNvPr>
          <p:cNvSpPr/>
          <p:nvPr/>
        </p:nvSpPr>
        <p:spPr>
          <a:xfrm>
            <a:off x="7799237" y="1415293"/>
            <a:ext cx="2653701" cy="222450"/>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Durata della remissione</a:t>
            </a:r>
          </a:p>
        </p:txBody>
      </p:sp>
      <p:sp>
        <p:nvSpPr>
          <p:cNvPr id="13" name="CasellaDiTesto 12">
            <a:extLst>
              <a:ext uri="{FF2B5EF4-FFF2-40B4-BE49-F238E27FC236}">
                <a16:creationId xmlns:a16="http://schemas.microsoft.com/office/drawing/2014/main" id="{9928EDC5-CE4C-0245-AFA6-FF3996F38C15}"/>
              </a:ext>
            </a:extLst>
          </p:cNvPr>
          <p:cNvSpPr txBox="1"/>
          <p:nvPr/>
        </p:nvSpPr>
        <p:spPr>
          <a:xfrm rot="16200000">
            <a:off x="2740568" y="2729332"/>
            <a:ext cx="668910" cy="218126"/>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Patient</a:t>
            </a:r>
            <a:r>
              <a:rPr lang="it-IT" sz="900" dirty="0">
                <a:latin typeface="Arial" panose="020B0604020202020204" pitchFamily="34" charset="0"/>
                <a:cs typeface="Arial" panose="020B0604020202020204" pitchFamily="34" charset="0"/>
              </a:rPr>
              <a:t> (%)</a:t>
            </a:r>
          </a:p>
        </p:txBody>
      </p:sp>
      <p:sp>
        <p:nvSpPr>
          <p:cNvPr id="19" name="CasellaDiTesto 18">
            <a:extLst>
              <a:ext uri="{FF2B5EF4-FFF2-40B4-BE49-F238E27FC236}">
                <a16:creationId xmlns:a16="http://schemas.microsoft.com/office/drawing/2014/main" id="{333EF0D0-B8B9-CB44-8730-1F615486C3E9}"/>
              </a:ext>
            </a:extLst>
          </p:cNvPr>
          <p:cNvSpPr txBox="1"/>
          <p:nvPr/>
        </p:nvSpPr>
        <p:spPr>
          <a:xfrm>
            <a:off x="4335761" y="2552773"/>
            <a:ext cx="333354" cy="204420"/>
          </a:xfrm>
          <a:prstGeom prst="rect">
            <a:avLst/>
          </a:prstGeom>
          <a:noFill/>
        </p:spPr>
        <p:txBody>
          <a:bodyPr wrap="square" lIns="0" rIns="0" rtlCol="0">
            <a:spAutoFit/>
          </a:bodyPr>
          <a:lstStyle/>
          <a:p>
            <a:pPr algn="ctr"/>
            <a:r>
              <a:rPr lang="it-IT" sz="900" b="1" dirty="0">
                <a:latin typeface="Arial" panose="020B0604020202020204" pitchFamily="34" charset="0"/>
                <a:cs typeface="Arial" panose="020B0604020202020204" pitchFamily="34" charset="0"/>
              </a:rPr>
              <a:t>52%</a:t>
            </a:r>
          </a:p>
        </p:txBody>
      </p:sp>
      <p:sp>
        <p:nvSpPr>
          <p:cNvPr id="34" name="CasellaDiTesto 33">
            <a:extLst>
              <a:ext uri="{FF2B5EF4-FFF2-40B4-BE49-F238E27FC236}">
                <a16:creationId xmlns:a16="http://schemas.microsoft.com/office/drawing/2014/main" id="{889365F9-2A0A-B646-A59D-ECB5BC5350C3}"/>
              </a:ext>
            </a:extLst>
          </p:cNvPr>
          <p:cNvSpPr txBox="1"/>
          <p:nvPr/>
        </p:nvSpPr>
        <p:spPr>
          <a:xfrm>
            <a:off x="8911524" y="3967754"/>
            <a:ext cx="531985" cy="204420"/>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endParaRPr lang="it-IT" sz="900" dirty="0">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8735D338-A34C-C647-8BC4-7321094FCEF9}"/>
              </a:ext>
            </a:extLst>
          </p:cNvPr>
          <p:cNvSpPr txBox="1"/>
          <p:nvPr/>
        </p:nvSpPr>
        <p:spPr>
          <a:xfrm rot="16200000">
            <a:off x="6851316" y="2719457"/>
            <a:ext cx="1174284" cy="218126"/>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Probability</a:t>
            </a:r>
            <a:r>
              <a:rPr lang="it-IT" sz="900" dirty="0">
                <a:latin typeface="Arial" panose="020B0604020202020204" pitchFamily="34" charset="0"/>
                <a:cs typeface="Arial" panose="020B0604020202020204" pitchFamily="34" charset="0"/>
              </a:rPr>
              <a:t> of no </a:t>
            </a:r>
            <a:r>
              <a:rPr lang="it-IT" sz="900" dirty="0" err="1">
                <a:latin typeface="Arial" panose="020B0604020202020204" pitchFamily="34" charset="0"/>
                <a:cs typeface="Arial" panose="020B0604020202020204" pitchFamily="34" charset="0"/>
              </a:rPr>
              <a:t>event</a:t>
            </a:r>
            <a:endParaRPr lang="it-IT" sz="900" dirty="0">
              <a:latin typeface="Arial" panose="020B0604020202020204" pitchFamily="34" charset="0"/>
              <a:cs typeface="Arial" panose="020B0604020202020204" pitchFamily="34" charset="0"/>
            </a:endParaRPr>
          </a:p>
        </p:txBody>
      </p:sp>
      <p:sp>
        <p:nvSpPr>
          <p:cNvPr id="57" name="CasellaDiTesto 56">
            <a:extLst>
              <a:ext uri="{FF2B5EF4-FFF2-40B4-BE49-F238E27FC236}">
                <a16:creationId xmlns:a16="http://schemas.microsoft.com/office/drawing/2014/main" id="{52B1794B-E47F-734A-920A-7928477CF7DB}"/>
              </a:ext>
            </a:extLst>
          </p:cNvPr>
          <p:cNvSpPr txBox="1"/>
          <p:nvPr/>
        </p:nvSpPr>
        <p:spPr>
          <a:xfrm>
            <a:off x="5108099" y="2015915"/>
            <a:ext cx="333354" cy="204420"/>
          </a:xfrm>
          <a:prstGeom prst="rect">
            <a:avLst/>
          </a:prstGeom>
          <a:noFill/>
        </p:spPr>
        <p:txBody>
          <a:bodyPr wrap="square" lIns="0" rIns="0" rtlCol="0">
            <a:spAutoFit/>
          </a:bodyPr>
          <a:lstStyle/>
          <a:p>
            <a:pPr algn="ctr"/>
            <a:r>
              <a:rPr lang="it-IT" sz="900" b="1" dirty="0">
                <a:latin typeface="Arial" panose="020B0604020202020204" pitchFamily="34" charset="0"/>
                <a:cs typeface="Arial" panose="020B0604020202020204" pitchFamily="34" charset="0"/>
              </a:rPr>
              <a:t>79%</a:t>
            </a:r>
          </a:p>
        </p:txBody>
      </p:sp>
      <p:sp>
        <p:nvSpPr>
          <p:cNvPr id="58" name="CasellaDiTesto 57">
            <a:extLst>
              <a:ext uri="{FF2B5EF4-FFF2-40B4-BE49-F238E27FC236}">
                <a16:creationId xmlns:a16="http://schemas.microsoft.com/office/drawing/2014/main" id="{07498B62-2A11-4E4B-9928-D6116521A02B}"/>
              </a:ext>
            </a:extLst>
          </p:cNvPr>
          <p:cNvSpPr txBox="1"/>
          <p:nvPr/>
        </p:nvSpPr>
        <p:spPr>
          <a:xfrm>
            <a:off x="6000720" y="1785929"/>
            <a:ext cx="333354" cy="204420"/>
          </a:xfrm>
          <a:prstGeom prst="rect">
            <a:avLst/>
          </a:prstGeom>
          <a:noFill/>
        </p:spPr>
        <p:txBody>
          <a:bodyPr wrap="square" lIns="0" rIns="0" rtlCol="0">
            <a:spAutoFit/>
          </a:bodyPr>
          <a:lstStyle/>
          <a:p>
            <a:pPr algn="ctr"/>
            <a:r>
              <a:rPr lang="it-IT" sz="900" b="1" dirty="0">
                <a:latin typeface="Arial" panose="020B0604020202020204" pitchFamily="34" charset="0"/>
                <a:cs typeface="Arial" panose="020B0604020202020204" pitchFamily="34" charset="0"/>
              </a:rPr>
              <a:t>100%</a:t>
            </a:r>
          </a:p>
        </p:txBody>
      </p:sp>
      <p:sp>
        <p:nvSpPr>
          <p:cNvPr id="59" name="CasellaDiTesto 58">
            <a:extLst>
              <a:ext uri="{FF2B5EF4-FFF2-40B4-BE49-F238E27FC236}">
                <a16:creationId xmlns:a16="http://schemas.microsoft.com/office/drawing/2014/main" id="{04068E65-2796-A74C-BB1F-B299A9010597}"/>
              </a:ext>
            </a:extLst>
          </p:cNvPr>
          <p:cNvSpPr txBox="1"/>
          <p:nvPr/>
        </p:nvSpPr>
        <p:spPr>
          <a:xfrm>
            <a:off x="3559673" y="1935017"/>
            <a:ext cx="1770403" cy="299817"/>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CR+CRi+MRD</a:t>
            </a:r>
            <a:r>
              <a:rPr lang="it-IT" sz="800" dirty="0">
                <a:latin typeface="Arial" panose="020B0604020202020204" pitchFamily="34" charset="0"/>
                <a:cs typeface="Arial" panose="020B0604020202020204" pitchFamily="34" charset="0"/>
              </a:rPr>
              <a:t> &lt;10</a:t>
            </a:r>
            <a:r>
              <a:rPr lang="it-IT" sz="800" baseline="30000" dirty="0">
                <a:latin typeface="Arial" panose="020B0604020202020204" pitchFamily="34" charset="0"/>
                <a:cs typeface="Arial" panose="020B0604020202020204" pitchFamily="34" charset="0"/>
              </a:rPr>
              <a:t>-3 </a:t>
            </a:r>
            <a:r>
              <a:rPr lang="it-IT" sz="800" dirty="0">
                <a:latin typeface="Arial" panose="020B0604020202020204" pitchFamily="34" charset="0"/>
                <a:cs typeface="Arial" panose="020B0604020202020204" pitchFamily="34" charset="0"/>
              </a:rPr>
              <a:t>(N=67)</a:t>
            </a:r>
          </a:p>
          <a:p>
            <a:r>
              <a:rPr lang="it-IT" sz="800" dirty="0">
                <a:latin typeface="Arial" panose="020B0604020202020204" pitchFamily="34" charset="0"/>
                <a:cs typeface="Arial" panose="020B0604020202020204" pitchFamily="34" charset="0"/>
              </a:rPr>
              <a:t>Cumulative </a:t>
            </a:r>
            <a:r>
              <a:rPr lang="it-IT" sz="800" dirty="0" err="1">
                <a:latin typeface="Arial" panose="020B0604020202020204" pitchFamily="34" charset="0"/>
                <a:cs typeface="Arial" panose="020B0604020202020204" pitchFamily="34" charset="0"/>
              </a:rPr>
              <a:t>incidence</a:t>
            </a:r>
            <a:r>
              <a:rPr lang="it-IT" sz="800" dirty="0">
                <a:latin typeface="Arial" panose="020B0604020202020204" pitchFamily="34" charset="0"/>
                <a:cs typeface="Arial" panose="020B0604020202020204" pitchFamily="34" charset="0"/>
              </a:rPr>
              <a:t> (%)</a:t>
            </a:r>
          </a:p>
        </p:txBody>
      </p:sp>
      <p:cxnSp>
        <p:nvCxnSpPr>
          <p:cNvPr id="60" name="Connettore 1 59">
            <a:extLst>
              <a:ext uri="{FF2B5EF4-FFF2-40B4-BE49-F238E27FC236}">
                <a16:creationId xmlns:a16="http://schemas.microsoft.com/office/drawing/2014/main" id="{926E58E2-3F6A-FA40-B7BB-B3D771A70E92}"/>
              </a:ext>
            </a:extLst>
          </p:cNvPr>
          <p:cNvCxnSpPr/>
          <p:nvPr/>
        </p:nvCxnSpPr>
        <p:spPr>
          <a:xfrm>
            <a:off x="3467097" y="2039284"/>
            <a:ext cx="119323"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61" name="Connettore 1 60">
            <a:extLst>
              <a:ext uri="{FF2B5EF4-FFF2-40B4-BE49-F238E27FC236}">
                <a16:creationId xmlns:a16="http://schemas.microsoft.com/office/drawing/2014/main" id="{A5FD2202-79A5-E448-A93A-A99449B1BBBB}"/>
              </a:ext>
            </a:extLst>
          </p:cNvPr>
          <p:cNvCxnSpPr/>
          <p:nvPr/>
        </p:nvCxnSpPr>
        <p:spPr>
          <a:xfrm>
            <a:off x="3467097" y="2154966"/>
            <a:ext cx="119323"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sp>
        <p:nvSpPr>
          <p:cNvPr id="62" name="CasellaDiTesto 61">
            <a:extLst>
              <a:ext uri="{FF2B5EF4-FFF2-40B4-BE49-F238E27FC236}">
                <a16:creationId xmlns:a16="http://schemas.microsoft.com/office/drawing/2014/main" id="{40157AE5-F94D-BD4A-AC6C-DFE877FC4A29}"/>
              </a:ext>
            </a:extLst>
          </p:cNvPr>
          <p:cNvSpPr txBox="1"/>
          <p:nvPr/>
        </p:nvSpPr>
        <p:spPr>
          <a:xfrm>
            <a:off x="9398778" y="1884145"/>
            <a:ext cx="1770403" cy="299817"/>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CR+CRi+MRD</a:t>
            </a:r>
            <a:r>
              <a:rPr lang="it-IT" sz="800" dirty="0">
                <a:latin typeface="Arial" panose="020B0604020202020204" pitchFamily="34" charset="0"/>
                <a:cs typeface="Arial" panose="020B0604020202020204" pitchFamily="34" charset="0"/>
              </a:rPr>
              <a:t> &lt;10</a:t>
            </a:r>
            <a:r>
              <a:rPr lang="it-IT" sz="800" baseline="30000" dirty="0">
                <a:latin typeface="Arial" panose="020B0604020202020204" pitchFamily="34" charset="0"/>
                <a:cs typeface="Arial" panose="020B0604020202020204" pitchFamily="34" charset="0"/>
              </a:rPr>
              <a:t>-3 </a:t>
            </a:r>
          </a:p>
          <a:p>
            <a:r>
              <a:rPr lang="it-IT" sz="800" dirty="0" err="1">
                <a:latin typeface="Arial" panose="020B0604020202020204" pitchFamily="34" charset="0"/>
                <a:cs typeface="Arial" panose="020B0604020202020204" pitchFamily="34" charset="0"/>
              </a:rPr>
              <a:t>CR+CRi+MRD</a:t>
            </a:r>
            <a:r>
              <a:rPr lang="it-IT" sz="800" dirty="0">
                <a:latin typeface="Arial" panose="020B0604020202020204" pitchFamily="34" charset="0"/>
                <a:cs typeface="Arial" panose="020B0604020202020204" pitchFamily="34" charset="0"/>
              </a:rPr>
              <a:t> ≥10</a:t>
            </a:r>
            <a:r>
              <a:rPr lang="it-IT" sz="800" baseline="30000" dirty="0">
                <a:latin typeface="Arial" panose="020B0604020202020204" pitchFamily="34" charset="0"/>
                <a:cs typeface="Arial" panose="020B0604020202020204" pitchFamily="34" charset="0"/>
              </a:rPr>
              <a:t>-3 </a:t>
            </a:r>
          </a:p>
        </p:txBody>
      </p:sp>
      <p:cxnSp>
        <p:nvCxnSpPr>
          <p:cNvPr id="63" name="Connettore 1 62">
            <a:extLst>
              <a:ext uri="{FF2B5EF4-FFF2-40B4-BE49-F238E27FC236}">
                <a16:creationId xmlns:a16="http://schemas.microsoft.com/office/drawing/2014/main" id="{4F4C616B-1CA4-0840-B3E5-5580C88EC93E}"/>
              </a:ext>
            </a:extLst>
          </p:cNvPr>
          <p:cNvCxnSpPr/>
          <p:nvPr/>
        </p:nvCxnSpPr>
        <p:spPr>
          <a:xfrm>
            <a:off x="9306202" y="1988413"/>
            <a:ext cx="119323"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64" name="Connettore 1 63">
            <a:extLst>
              <a:ext uri="{FF2B5EF4-FFF2-40B4-BE49-F238E27FC236}">
                <a16:creationId xmlns:a16="http://schemas.microsoft.com/office/drawing/2014/main" id="{18A5D804-A8C2-834E-9048-3DA2C9FD1C43}"/>
              </a:ext>
            </a:extLst>
          </p:cNvPr>
          <p:cNvCxnSpPr/>
          <p:nvPr/>
        </p:nvCxnSpPr>
        <p:spPr>
          <a:xfrm>
            <a:off x="9306202" y="2104095"/>
            <a:ext cx="119323"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graphicFrame>
        <p:nvGraphicFramePr>
          <p:cNvPr id="66" name="Tabella 28">
            <a:extLst>
              <a:ext uri="{FF2B5EF4-FFF2-40B4-BE49-F238E27FC236}">
                <a16:creationId xmlns:a16="http://schemas.microsoft.com/office/drawing/2014/main" id="{8E59E310-69D3-4647-AF36-165BD49B6192}"/>
              </a:ext>
            </a:extLst>
          </p:cNvPr>
          <p:cNvGraphicFramePr>
            <a:graphicFrameLocks noGrp="1"/>
          </p:cNvGraphicFramePr>
          <p:nvPr>
            <p:extLst>
              <p:ext uri="{D42A27DB-BD31-4B8C-83A1-F6EECF244321}">
                <p14:modId xmlns:p14="http://schemas.microsoft.com/office/powerpoint/2010/main" val="3015793623"/>
              </p:ext>
            </p:extLst>
          </p:nvPr>
        </p:nvGraphicFramePr>
        <p:xfrm>
          <a:off x="7272949" y="4410625"/>
          <a:ext cx="3706275" cy="1127760"/>
        </p:xfrm>
        <a:graphic>
          <a:graphicData uri="http://schemas.openxmlformats.org/drawingml/2006/table">
            <a:tbl>
              <a:tblPr firstRow="1" bandRow="1">
                <a:tableStyleId>{5C22544A-7EE6-4342-B048-85BDC9FD1C3A}</a:tableStyleId>
              </a:tblPr>
              <a:tblGrid>
                <a:gridCol w="1029521">
                  <a:extLst>
                    <a:ext uri="{9D8B030D-6E8A-4147-A177-3AD203B41FA5}">
                      <a16:colId xmlns:a16="http://schemas.microsoft.com/office/drawing/2014/main" val="1461649525"/>
                    </a:ext>
                  </a:extLst>
                </a:gridCol>
                <a:gridCol w="411808">
                  <a:extLst>
                    <a:ext uri="{9D8B030D-6E8A-4147-A177-3AD203B41FA5}">
                      <a16:colId xmlns:a16="http://schemas.microsoft.com/office/drawing/2014/main" val="527081034"/>
                    </a:ext>
                  </a:extLst>
                </a:gridCol>
                <a:gridCol w="754982">
                  <a:extLst>
                    <a:ext uri="{9D8B030D-6E8A-4147-A177-3AD203B41FA5}">
                      <a16:colId xmlns:a16="http://schemas.microsoft.com/office/drawing/2014/main" val="2247837739"/>
                    </a:ext>
                  </a:extLst>
                </a:gridCol>
                <a:gridCol w="754982">
                  <a:extLst>
                    <a:ext uri="{9D8B030D-6E8A-4147-A177-3AD203B41FA5}">
                      <a16:colId xmlns:a16="http://schemas.microsoft.com/office/drawing/2014/main" val="380908323"/>
                    </a:ext>
                  </a:extLst>
                </a:gridCol>
                <a:gridCol w="754982">
                  <a:extLst>
                    <a:ext uri="{9D8B030D-6E8A-4147-A177-3AD203B41FA5}">
                      <a16:colId xmlns:a16="http://schemas.microsoft.com/office/drawing/2014/main" val="3286640046"/>
                    </a:ext>
                  </a:extLst>
                </a:gridCol>
              </a:tblGrid>
              <a:tr h="435803">
                <a:tc>
                  <a:txBody>
                    <a:bodyPr/>
                    <a:lstStyle/>
                    <a:p>
                      <a:r>
                        <a:rPr lang="it-IT" sz="800" dirty="0" err="1">
                          <a:solidFill>
                            <a:schemeClr val="tx1"/>
                          </a:solidFill>
                          <a:latin typeface="Arial" panose="020B0604020202020204" pitchFamily="34" charset="0"/>
                          <a:cs typeface="Arial" panose="020B0604020202020204" pitchFamily="34" charset="0"/>
                        </a:rPr>
                        <a:t>Duration</a:t>
                      </a:r>
                      <a:r>
                        <a:rPr lang="it-IT" sz="800" dirty="0">
                          <a:solidFill>
                            <a:schemeClr val="tx1"/>
                          </a:solidFill>
                          <a:latin typeface="Arial" panose="020B0604020202020204" pitchFamily="34" charset="0"/>
                          <a:cs typeface="Arial" panose="020B0604020202020204" pitchFamily="34" charset="0"/>
                        </a:rPr>
                        <a:t> of </a:t>
                      </a:r>
                      <a:r>
                        <a:rPr lang="it-IT" sz="800" dirty="0" err="1">
                          <a:solidFill>
                            <a:schemeClr val="tx1"/>
                          </a:solidFill>
                          <a:latin typeface="Arial" panose="020B0604020202020204" pitchFamily="34" charset="0"/>
                          <a:cs typeface="Arial" panose="020B0604020202020204" pitchFamily="34" charset="0"/>
                        </a:rPr>
                        <a:t>remission</a:t>
                      </a:r>
                      <a:endParaRPr lang="it-IT" sz="800" dirty="0">
                        <a:solidFill>
                          <a:schemeClr val="tx1"/>
                        </a:solidFill>
                        <a:latin typeface="Arial" panose="020B0604020202020204" pitchFamily="34" charset="0"/>
                        <a:cs typeface="Arial" panose="020B0604020202020204" pitchFamily="34" charset="0"/>
                      </a:endParaRP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err="1">
                          <a:solidFill>
                            <a:schemeClr val="tx1"/>
                          </a:solidFill>
                          <a:latin typeface="Arial" panose="020B0604020202020204" pitchFamily="34" charset="0"/>
                          <a:cs typeface="Arial" panose="020B0604020202020204" pitchFamily="34" charset="0"/>
                        </a:rPr>
                        <a:t>N</a:t>
                      </a:r>
                      <a:r>
                        <a:rPr lang="it-IT" sz="800" baseline="0" dirty="0">
                          <a:solidFill>
                            <a:schemeClr val="tx1"/>
                          </a:solidFill>
                          <a:latin typeface="Arial" panose="020B0604020202020204" pitchFamily="34" charset="0"/>
                          <a:cs typeface="Arial" panose="020B0604020202020204" pitchFamily="34" charset="0"/>
                        </a:rPr>
                        <a:t> </a:t>
                      </a:r>
                      <a:r>
                        <a:rPr lang="it-IT" sz="800" dirty="0">
                          <a:solidFill>
                            <a:schemeClr val="tx1"/>
                          </a:solidFill>
                          <a:latin typeface="Arial" panose="020B0604020202020204" pitchFamily="34" charset="0"/>
                          <a:cs typeface="Arial" panose="020B0604020202020204" pitchFamily="34" charset="0"/>
                        </a:rPr>
                        <a:t>of </a:t>
                      </a:r>
                      <a:r>
                        <a:rPr lang="it-IT" sz="800" dirty="0" err="1">
                          <a:solidFill>
                            <a:schemeClr val="tx1"/>
                          </a:solidFill>
                          <a:latin typeface="Arial" panose="020B0604020202020204" pitchFamily="34" charset="0"/>
                          <a:cs typeface="Arial" panose="020B0604020202020204" pitchFamily="34" charset="0"/>
                        </a:rPr>
                        <a:t>events</a:t>
                      </a:r>
                      <a:endParaRPr lang="it-IT" sz="800" dirty="0">
                        <a:solidFill>
                          <a:schemeClr val="tx1"/>
                        </a:solidFill>
                        <a:latin typeface="Arial" panose="020B0604020202020204" pitchFamily="34" charset="0"/>
                        <a:cs typeface="Arial" panose="020B0604020202020204" pitchFamily="34" charset="0"/>
                      </a:endParaRP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12-month,</a:t>
                      </a:r>
                    </a:p>
                    <a:p>
                      <a:pPr algn="ctr"/>
                      <a:r>
                        <a:rPr lang="it-IT" sz="800" dirty="0">
                          <a:solidFill>
                            <a:schemeClr val="tx1"/>
                          </a:solidFill>
                          <a:latin typeface="Arial" panose="020B0604020202020204" pitchFamily="34" charset="0"/>
                          <a:cs typeface="Arial" panose="020B0604020202020204" pitchFamily="34" charset="0"/>
                        </a:rPr>
                        <a:t>% (95% CI)</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18-month,</a:t>
                      </a:r>
                    </a:p>
                    <a:p>
                      <a:pPr algn="ctr"/>
                      <a:r>
                        <a:rPr lang="it-IT" sz="800" dirty="0">
                          <a:solidFill>
                            <a:schemeClr val="tx1"/>
                          </a:solidFill>
                          <a:latin typeface="Arial" panose="020B0604020202020204" pitchFamily="34" charset="0"/>
                          <a:cs typeface="Arial" panose="020B0604020202020204" pitchFamily="34" charset="0"/>
                        </a:rPr>
                        <a:t>% (95% CI)</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err="1">
                          <a:solidFill>
                            <a:schemeClr val="tx1"/>
                          </a:solidFill>
                          <a:latin typeface="Arial" panose="020B0604020202020204" pitchFamily="34" charset="0"/>
                          <a:cs typeface="Arial" panose="020B0604020202020204" pitchFamily="34" charset="0"/>
                        </a:rPr>
                        <a:t>Median</a:t>
                      </a:r>
                      <a:r>
                        <a:rPr lang="it-IT" sz="800" dirty="0">
                          <a:solidFill>
                            <a:schemeClr val="tx1"/>
                          </a:solidFill>
                          <a:latin typeface="Arial" panose="020B0604020202020204" pitchFamily="34" charset="0"/>
                          <a:cs typeface="Arial" panose="020B0604020202020204" pitchFamily="34" charset="0"/>
                        </a:rPr>
                        <a:t> </a:t>
                      </a:r>
                      <a:r>
                        <a:rPr lang="it-IT" sz="800" dirty="0" err="1">
                          <a:solidFill>
                            <a:schemeClr val="tx1"/>
                          </a:solidFill>
                          <a:latin typeface="Arial" panose="020B0604020202020204" pitchFamily="34" charset="0"/>
                          <a:cs typeface="Arial" panose="020B0604020202020204" pitchFamily="34" charset="0"/>
                        </a:rPr>
                        <a:t>DoR</a:t>
                      </a:r>
                      <a:r>
                        <a:rPr lang="it-IT" sz="800" dirty="0">
                          <a:solidFill>
                            <a:schemeClr val="tx1"/>
                          </a:solidFill>
                          <a:latin typeface="Arial" panose="020B0604020202020204" pitchFamily="34" charset="0"/>
                          <a:cs typeface="Arial" panose="020B0604020202020204" pitchFamily="34" charset="0"/>
                        </a:rPr>
                        <a:t> </a:t>
                      </a:r>
                      <a:r>
                        <a:rPr lang="it-IT" sz="800" dirty="0" err="1">
                          <a:solidFill>
                            <a:schemeClr val="tx1"/>
                          </a:solidFill>
                          <a:latin typeface="Arial" panose="020B0604020202020204" pitchFamily="34" charset="0"/>
                          <a:cs typeface="Arial" panose="020B0604020202020204" pitchFamily="34" charset="0"/>
                        </a:rPr>
                        <a:t>months</a:t>
                      </a:r>
                      <a:r>
                        <a:rPr lang="it-IT" sz="800" dirty="0">
                          <a:solidFill>
                            <a:schemeClr val="tx1"/>
                          </a:solidFill>
                          <a:latin typeface="Arial" panose="020B0604020202020204" pitchFamily="34" charset="0"/>
                          <a:cs typeface="Arial" panose="020B0604020202020204" pitchFamily="34" charset="0"/>
                        </a:rPr>
                        <a:t>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(95% CI)</a:t>
                      </a:r>
                    </a:p>
                  </a:txBody>
                  <a:tcPr marL="0" marR="0" anchor="ctr">
                    <a:lnB w="6350" cap="flat" cmpd="sng" algn="ctr">
                      <a:solidFill>
                        <a:srgbClr val="472165"/>
                      </a:solidFill>
                      <a:prstDash val="solid"/>
                      <a:round/>
                      <a:headEnd type="none" w="med" len="med"/>
                      <a:tailEnd type="none" w="med" len="med"/>
                    </a:lnB>
                    <a:noFill/>
                  </a:tcPr>
                </a:tc>
                <a:extLst>
                  <a:ext uri="{0D108BD9-81ED-4DB2-BD59-A6C34878D82A}">
                    <a16:rowId xmlns:a16="http://schemas.microsoft.com/office/drawing/2014/main" val="176563547"/>
                  </a:ext>
                </a:extLst>
              </a:tr>
              <a:tr h="319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b="1" dirty="0" err="1">
                          <a:solidFill>
                            <a:srgbClr val="472165"/>
                          </a:solidFill>
                          <a:latin typeface="Arial" panose="020B0604020202020204" pitchFamily="34" charset="0"/>
                          <a:cs typeface="Arial" panose="020B0604020202020204" pitchFamily="34" charset="0"/>
                        </a:rPr>
                        <a:t>CR+CRi+MRD</a:t>
                      </a:r>
                      <a:r>
                        <a:rPr lang="it-IT" sz="800" b="1" dirty="0">
                          <a:solidFill>
                            <a:srgbClr val="472165"/>
                          </a:solidFill>
                          <a:latin typeface="Arial" panose="020B0604020202020204" pitchFamily="34" charset="0"/>
                          <a:cs typeface="Arial" panose="020B0604020202020204" pitchFamily="34" charset="0"/>
                        </a:rPr>
                        <a:t> &lt;10</a:t>
                      </a:r>
                      <a:r>
                        <a:rPr lang="it-IT" sz="800" b="1" baseline="30000" dirty="0">
                          <a:solidFill>
                            <a:srgbClr val="472165"/>
                          </a:solidFill>
                          <a:latin typeface="Arial" panose="020B0604020202020204" pitchFamily="34" charset="0"/>
                          <a:cs typeface="Arial" panose="020B0604020202020204" pitchFamily="34" charset="0"/>
                        </a:rPr>
                        <a:t>-3 </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22</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81.2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(69.3–88.9)</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69.6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(55.9–79.8)</a:t>
                      </a:r>
                    </a:p>
                  </a:txBody>
                  <a:tcPr marL="0" marR="0" anchor="ctr">
                    <a:lnT w="6350" cap="flat" cmpd="sng" algn="ctr">
                      <a:solidFill>
                        <a:srgbClr val="472165"/>
                      </a:solidFill>
                      <a:prstDash val="solid"/>
                      <a:round/>
                      <a:headEnd type="none" w="med" len="med"/>
                      <a:tailEnd type="none" w="med" len="med"/>
                    </a:lnT>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NR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(19.3–NR)</a:t>
                      </a:r>
                    </a:p>
                  </a:txBody>
                  <a:tcPr marL="0" marR="0" anchor="ctr">
                    <a:lnT w="6350" cap="flat" cmpd="sng" algn="ctr">
                      <a:solidFill>
                        <a:srgbClr val="472165"/>
                      </a:solidFill>
                      <a:prstDash val="solid"/>
                      <a:round/>
                      <a:headEnd type="none" w="med" len="med"/>
                      <a:tailEnd type="none" w="med" len="med"/>
                    </a:lnT>
                    <a:noFill/>
                  </a:tcPr>
                </a:tc>
                <a:extLst>
                  <a:ext uri="{0D108BD9-81ED-4DB2-BD59-A6C34878D82A}">
                    <a16:rowId xmlns:a16="http://schemas.microsoft.com/office/drawing/2014/main" val="2080461089"/>
                  </a:ext>
                </a:extLst>
              </a:tr>
              <a:tr h="319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b="1" dirty="0" err="1">
                          <a:solidFill>
                            <a:srgbClr val="FBB038"/>
                          </a:solidFill>
                          <a:latin typeface="Arial" panose="020B0604020202020204" pitchFamily="34" charset="0"/>
                          <a:cs typeface="Arial" panose="020B0604020202020204" pitchFamily="34" charset="0"/>
                        </a:rPr>
                        <a:t>CR+CRi+MRD</a:t>
                      </a:r>
                      <a:r>
                        <a:rPr lang="it-IT" sz="800" b="1" dirty="0">
                          <a:solidFill>
                            <a:srgbClr val="FBB038"/>
                          </a:solidFill>
                          <a:latin typeface="Arial" panose="020B0604020202020204" pitchFamily="34" charset="0"/>
                          <a:cs typeface="Arial" panose="020B0604020202020204" pitchFamily="34" charset="0"/>
                        </a:rPr>
                        <a:t> ≥10</a:t>
                      </a:r>
                      <a:r>
                        <a:rPr lang="it-IT" sz="800" b="1" baseline="30000" dirty="0">
                          <a:solidFill>
                            <a:srgbClr val="FBB038"/>
                          </a:solidFill>
                          <a:latin typeface="Arial" panose="020B0604020202020204" pitchFamily="34" charset="0"/>
                          <a:cs typeface="Arial" panose="020B0604020202020204" pitchFamily="34" charset="0"/>
                        </a:rPr>
                        <a:t>-3 </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54</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46.6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(35.6–56.8)</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33.5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(22.9–44.5)</a:t>
                      </a:r>
                    </a:p>
                  </a:txBody>
                  <a:tcPr marL="0" marR="0" anchor="ctr">
                    <a:lnB w="6350" cap="flat" cmpd="sng" algn="ctr">
                      <a:solidFill>
                        <a:srgbClr val="472165"/>
                      </a:solidFill>
                      <a:prstDash val="solid"/>
                      <a:round/>
                      <a:headEnd type="none" w="med" len="med"/>
                      <a:tailEnd type="none" w="med" len="med"/>
                    </a:lnB>
                    <a:noFill/>
                  </a:tcPr>
                </a:tc>
                <a:tc>
                  <a:txBody>
                    <a:bodyPr/>
                    <a:lstStyle/>
                    <a:p>
                      <a:pPr algn="ctr"/>
                      <a:r>
                        <a:rPr lang="it-IT" sz="800" dirty="0">
                          <a:solidFill>
                            <a:schemeClr val="tx1"/>
                          </a:solidFill>
                          <a:latin typeface="Arial" panose="020B0604020202020204" pitchFamily="34" charset="0"/>
                          <a:cs typeface="Arial" panose="020B0604020202020204" pitchFamily="34" charset="0"/>
                        </a:rPr>
                        <a:t>9.7 </a:t>
                      </a:r>
                      <a:br>
                        <a:rPr lang="it-IT" sz="800" dirty="0">
                          <a:solidFill>
                            <a:schemeClr val="tx1"/>
                          </a:solidFill>
                          <a:latin typeface="Arial" panose="020B0604020202020204" pitchFamily="34" charset="0"/>
                          <a:cs typeface="Arial" panose="020B0604020202020204" pitchFamily="34" charset="0"/>
                        </a:rPr>
                      </a:br>
                      <a:r>
                        <a:rPr lang="it-IT" sz="800" dirty="0">
                          <a:solidFill>
                            <a:schemeClr val="tx1"/>
                          </a:solidFill>
                          <a:latin typeface="Arial" panose="020B0604020202020204" pitchFamily="34" charset="0"/>
                          <a:cs typeface="Arial" panose="020B0604020202020204" pitchFamily="34" charset="0"/>
                        </a:rPr>
                        <a:t>(8.0–15.8)</a:t>
                      </a:r>
                    </a:p>
                  </a:txBody>
                  <a:tcPr marL="0" marR="0" anchor="ctr">
                    <a:lnB w="6350" cap="flat" cmpd="sng" algn="ctr">
                      <a:solidFill>
                        <a:srgbClr val="472165"/>
                      </a:solidFill>
                      <a:prstDash val="solid"/>
                      <a:round/>
                      <a:headEnd type="none" w="med" len="med"/>
                      <a:tailEnd type="none" w="med" len="med"/>
                    </a:lnB>
                    <a:noFill/>
                  </a:tcPr>
                </a:tc>
                <a:extLst>
                  <a:ext uri="{0D108BD9-81ED-4DB2-BD59-A6C34878D82A}">
                    <a16:rowId xmlns:a16="http://schemas.microsoft.com/office/drawing/2014/main" val="708618352"/>
                  </a:ext>
                </a:extLst>
              </a:tr>
            </a:tbl>
          </a:graphicData>
        </a:graphic>
      </p:graphicFrame>
      <p:sp>
        <p:nvSpPr>
          <p:cNvPr id="22" name="Rettangolo 21">
            <a:extLst>
              <a:ext uri="{FF2B5EF4-FFF2-40B4-BE49-F238E27FC236}">
                <a16:creationId xmlns:a16="http://schemas.microsoft.com/office/drawing/2014/main" id="{A922F5A1-F1F0-1644-B357-4A7D433063DB}"/>
              </a:ext>
            </a:extLst>
          </p:cNvPr>
          <p:cNvSpPr/>
          <p:nvPr/>
        </p:nvSpPr>
        <p:spPr>
          <a:xfrm>
            <a:off x="9291287" y="6627168"/>
            <a:ext cx="2900714" cy="461665"/>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5"/>
              </a:rPr>
              <a:t>Pratz</a:t>
            </a:r>
            <a:r>
              <a:rPr lang="it-IT" sz="800" i="1" dirty="0">
                <a:latin typeface="Arial" panose="020B0604020202020204" pitchFamily="34" charset="0"/>
                <a:cs typeface="Arial" panose="020B0604020202020204" pitchFamily="34" charset="0"/>
                <a:hlinkClick r:id="rId5"/>
              </a:rPr>
              <a:t> KW, et al. EHA 2021; </a:t>
            </a:r>
            <a:r>
              <a:rPr lang="it-IT" sz="800" i="1" dirty="0" err="1">
                <a:latin typeface="Arial" panose="020B0604020202020204" pitchFamily="34" charset="0"/>
                <a:cs typeface="Arial" panose="020B0604020202020204" pitchFamily="34" charset="0"/>
                <a:hlinkClick r:id="rId5"/>
              </a:rPr>
              <a:t>Abstract</a:t>
            </a:r>
            <a:r>
              <a:rPr lang="it-IT" sz="800" i="1" dirty="0">
                <a:latin typeface="Arial" panose="020B0604020202020204" pitchFamily="34" charset="0"/>
                <a:cs typeface="Arial" panose="020B0604020202020204" pitchFamily="34" charset="0"/>
                <a:hlinkClick r:id="rId5"/>
              </a:rPr>
              <a:t> S137</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005232DB-17E4-7947-9FCB-2C2B21334065}"/>
              </a:ext>
            </a:extLst>
          </p:cNvPr>
          <p:cNvSpPr/>
          <p:nvPr/>
        </p:nvSpPr>
        <p:spPr>
          <a:xfrm>
            <a:off x="5644637" y="3893804"/>
            <a:ext cx="770113" cy="507831"/>
          </a:xfrm>
          <a:prstGeom prst="rect">
            <a:avLst/>
          </a:prstGeom>
        </p:spPr>
        <p:txBody>
          <a:bodyPr wrap="square">
            <a:spAutoFit/>
          </a:bodyPr>
          <a:lstStyle/>
          <a:p>
            <a:pPr algn="ctr"/>
            <a:r>
              <a:rPr lang="it-IT" sz="900" dirty="0" err="1">
                <a:latin typeface="Arial" panose="020B0604020202020204" pitchFamily="34" charset="0"/>
                <a:cs typeface="Arial" panose="020B0604020202020204" pitchFamily="34" charset="0"/>
              </a:rPr>
              <a:t>After</a:t>
            </a:r>
            <a:r>
              <a:rPr lang="it-IT" sz="900" dirty="0">
                <a:latin typeface="Arial" panose="020B0604020202020204" pitchFamily="34" charset="0"/>
                <a:cs typeface="Arial" panose="020B0604020202020204" pitchFamily="34" charset="0"/>
              </a:rPr>
              <a:t> </a:t>
            </a:r>
          </a:p>
          <a:p>
            <a:pPr algn="ctr"/>
            <a:r>
              <a:rPr lang="it-IT" sz="900" dirty="0" err="1">
                <a:latin typeface="Arial" panose="020B0604020202020204" pitchFamily="34" charset="0"/>
                <a:cs typeface="Arial" panose="020B0604020202020204" pitchFamily="34" charset="0"/>
              </a:rPr>
              <a:t>cycle</a:t>
            </a:r>
            <a:r>
              <a:rPr lang="it-IT" sz="900" dirty="0">
                <a:latin typeface="Arial" panose="020B0604020202020204" pitchFamily="34" charset="0"/>
                <a:cs typeface="Arial" panose="020B0604020202020204" pitchFamily="34" charset="0"/>
              </a:rPr>
              <a:t> 7</a:t>
            </a:r>
          </a:p>
          <a:p>
            <a:pPr algn="ctr"/>
            <a:r>
              <a:rPr lang="it-IT" sz="900" dirty="0">
                <a:latin typeface="Arial" panose="020B0604020202020204" pitchFamily="34" charset="0"/>
                <a:cs typeface="Arial" panose="020B0604020202020204" pitchFamily="34" charset="0"/>
              </a:rPr>
              <a:t>(</a:t>
            </a: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=14)</a:t>
            </a:r>
          </a:p>
        </p:txBody>
      </p:sp>
      <p:sp>
        <p:nvSpPr>
          <p:cNvPr id="25" name="Rettangolo 24">
            <a:extLst>
              <a:ext uri="{FF2B5EF4-FFF2-40B4-BE49-F238E27FC236}">
                <a16:creationId xmlns:a16="http://schemas.microsoft.com/office/drawing/2014/main" id="{FD0FC8FD-3BF9-8E40-B97F-65DA5738EFEA}"/>
              </a:ext>
            </a:extLst>
          </p:cNvPr>
          <p:cNvSpPr/>
          <p:nvPr/>
        </p:nvSpPr>
        <p:spPr>
          <a:xfrm>
            <a:off x="4900170" y="3893804"/>
            <a:ext cx="770113" cy="507831"/>
          </a:xfrm>
          <a:prstGeom prst="rect">
            <a:avLst/>
          </a:prstGeom>
        </p:spPr>
        <p:txBody>
          <a:bodyPr wrap="square">
            <a:spAutoFit/>
          </a:bodyPr>
          <a:lstStyle/>
          <a:p>
            <a:pPr algn="ctr"/>
            <a:r>
              <a:rPr lang="it-IT" sz="900" dirty="0">
                <a:latin typeface="Arial" panose="020B0604020202020204" pitchFamily="34" charset="0"/>
                <a:cs typeface="Arial" panose="020B0604020202020204" pitchFamily="34" charset="0"/>
              </a:rPr>
              <a:t>By end of </a:t>
            </a:r>
            <a:r>
              <a:rPr lang="it-IT" sz="900" dirty="0" err="1">
                <a:latin typeface="Arial" panose="020B0604020202020204" pitchFamily="34" charset="0"/>
                <a:cs typeface="Arial" panose="020B0604020202020204" pitchFamily="34" charset="0"/>
              </a:rPr>
              <a:t>cycle</a:t>
            </a:r>
            <a:r>
              <a:rPr lang="it-IT" sz="900" dirty="0">
                <a:latin typeface="Arial" panose="020B0604020202020204" pitchFamily="34" charset="0"/>
                <a:cs typeface="Arial" panose="020B0604020202020204" pitchFamily="34" charset="0"/>
              </a:rPr>
              <a:t> 7</a:t>
            </a:r>
          </a:p>
          <a:p>
            <a:pPr algn="ctr"/>
            <a:r>
              <a:rPr lang="it-IT" sz="900" dirty="0">
                <a:latin typeface="Arial" panose="020B0604020202020204" pitchFamily="34" charset="0"/>
                <a:cs typeface="Arial" panose="020B0604020202020204" pitchFamily="34" charset="0"/>
              </a:rPr>
              <a:t>(</a:t>
            </a: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=18)</a:t>
            </a:r>
          </a:p>
        </p:txBody>
      </p:sp>
      <p:sp>
        <p:nvSpPr>
          <p:cNvPr id="26" name="Rettangolo 25">
            <a:extLst>
              <a:ext uri="{FF2B5EF4-FFF2-40B4-BE49-F238E27FC236}">
                <a16:creationId xmlns:a16="http://schemas.microsoft.com/office/drawing/2014/main" id="{F8E75F84-FDF6-0E4A-BBFF-7DA7F8ACD64D}"/>
              </a:ext>
            </a:extLst>
          </p:cNvPr>
          <p:cNvSpPr/>
          <p:nvPr/>
        </p:nvSpPr>
        <p:spPr>
          <a:xfrm>
            <a:off x="4131427" y="3893804"/>
            <a:ext cx="770113" cy="507831"/>
          </a:xfrm>
          <a:prstGeom prst="rect">
            <a:avLst/>
          </a:prstGeom>
        </p:spPr>
        <p:txBody>
          <a:bodyPr wrap="square">
            <a:spAutoFit/>
          </a:bodyPr>
          <a:lstStyle/>
          <a:p>
            <a:pPr algn="ctr"/>
            <a:r>
              <a:rPr lang="it-IT" sz="900" dirty="0">
                <a:latin typeface="Arial" panose="020B0604020202020204" pitchFamily="34" charset="0"/>
                <a:cs typeface="Arial" panose="020B0604020202020204" pitchFamily="34" charset="0"/>
              </a:rPr>
              <a:t>By end of </a:t>
            </a:r>
            <a:r>
              <a:rPr lang="it-IT" sz="900" dirty="0" err="1">
                <a:latin typeface="Arial" panose="020B0604020202020204" pitchFamily="34" charset="0"/>
                <a:cs typeface="Arial" panose="020B0604020202020204" pitchFamily="34" charset="0"/>
              </a:rPr>
              <a:t>cycle</a:t>
            </a:r>
            <a:r>
              <a:rPr lang="it-IT" sz="900" dirty="0">
                <a:latin typeface="Arial" panose="020B0604020202020204" pitchFamily="34" charset="0"/>
                <a:cs typeface="Arial" panose="020B0604020202020204" pitchFamily="34" charset="0"/>
              </a:rPr>
              <a:t> 4</a:t>
            </a:r>
          </a:p>
          <a:p>
            <a:pPr algn="ctr"/>
            <a:r>
              <a:rPr lang="it-IT" sz="900" dirty="0">
                <a:latin typeface="Arial" panose="020B0604020202020204" pitchFamily="34" charset="0"/>
                <a:cs typeface="Arial" panose="020B0604020202020204" pitchFamily="34" charset="0"/>
              </a:rPr>
              <a:t>(</a:t>
            </a: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=18)</a:t>
            </a:r>
          </a:p>
        </p:txBody>
      </p:sp>
      <p:sp>
        <p:nvSpPr>
          <p:cNvPr id="27" name="Rettangolo 26">
            <a:extLst>
              <a:ext uri="{FF2B5EF4-FFF2-40B4-BE49-F238E27FC236}">
                <a16:creationId xmlns:a16="http://schemas.microsoft.com/office/drawing/2014/main" id="{E04D35DC-B5D2-9F44-9D97-DCFDE5FE1A55}"/>
              </a:ext>
            </a:extLst>
          </p:cNvPr>
          <p:cNvSpPr/>
          <p:nvPr/>
        </p:nvSpPr>
        <p:spPr>
          <a:xfrm>
            <a:off x="3354591" y="3893804"/>
            <a:ext cx="770113" cy="507831"/>
          </a:xfrm>
          <a:prstGeom prst="rect">
            <a:avLst/>
          </a:prstGeom>
        </p:spPr>
        <p:txBody>
          <a:bodyPr wrap="square">
            <a:spAutoFit/>
          </a:bodyPr>
          <a:lstStyle/>
          <a:p>
            <a:pPr algn="ctr"/>
            <a:r>
              <a:rPr lang="it-IT" sz="900" dirty="0">
                <a:latin typeface="Arial" panose="020B0604020202020204" pitchFamily="34" charset="0"/>
                <a:cs typeface="Arial" panose="020B0604020202020204" pitchFamily="34" charset="0"/>
              </a:rPr>
              <a:t>By end of </a:t>
            </a:r>
            <a:r>
              <a:rPr lang="it-IT" sz="900" dirty="0" err="1">
                <a:latin typeface="Arial" panose="020B0604020202020204" pitchFamily="34" charset="0"/>
                <a:cs typeface="Arial" panose="020B0604020202020204" pitchFamily="34" charset="0"/>
              </a:rPr>
              <a:t>cycle</a:t>
            </a:r>
            <a:r>
              <a:rPr lang="it-IT" sz="900" dirty="0">
                <a:latin typeface="Arial" panose="020B0604020202020204" pitchFamily="34" charset="0"/>
                <a:cs typeface="Arial" panose="020B0604020202020204" pitchFamily="34" charset="0"/>
              </a:rPr>
              <a:t> 1</a:t>
            </a:r>
          </a:p>
          <a:p>
            <a:pPr algn="ctr"/>
            <a:r>
              <a:rPr lang="it-IT" sz="900" dirty="0">
                <a:latin typeface="Arial" panose="020B0604020202020204" pitchFamily="34" charset="0"/>
                <a:cs typeface="Arial" panose="020B0604020202020204" pitchFamily="34" charset="0"/>
              </a:rPr>
              <a:t>(</a:t>
            </a:r>
            <a:r>
              <a:rPr lang="it-IT" sz="900" dirty="0" err="1">
                <a:latin typeface="Arial" panose="020B0604020202020204" pitchFamily="34" charset="0"/>
                <a:cs typeface="Arial" panose="020B0604020202020204" pitchFamily="34" charset="0"/>
              </a:rPr>
              <a:t>n</a:t>
            </a:r>
            <a:r>
              <a:rPr lang="it-IT" sz="900" dirty="0">
                <a:latin typeface="Arial" panose="020B0604020202020204" pitchFamily="34" charset="0"/>
                <a:cs typeface="Arial" panose="020B0604020202020204" pitchFamily="34" charset="0"/>
              </a:rPr>
              <a:t>=17)</a:t>
            </a:r>
          </a:p>
        </p:txBody>
      </p:sp>
      <p:sp>
        <p:nvSpPr>
          <p:cNvPr id="28" name="Titolo 1">
            <a:extLst>
              <a:ext uri="{FF2B5EF4-FFF2-40B4-BE49-F238E27FC236}">
                <a16:creationId xmlns:a16="http://schemas.microsoft.com/office/drawing/2014/main" id="{4A442661-A492-4E47-AEFF-CFFF3223825E}"/>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Measurable</a:t>
            </a:r>
            <a:r>
              <a:rPr lang="it-IT" sz="1600" b="1" dirty="0"/>
              <a:t> </a:t>
            </a:r>
            <a:r>
              <a:rPr lang="it-IT" sz="1600" b="1" dirty="0" err="1"/>
              <a:t>residual</a:t>
            </a:r>
            <a:r>
              <a:rPr lang="it-IT" sz="1600" b="1" dirty="0"/>
              <a:t> </a:t>
            </a:r>
            <a:r>
              <a:rPr lang="it-IT" sz="1600" b="1" dirty="0" err="1"/>
              <a:t>disease</a:t>
            </a:r>
            <a:r>
              <a:rPr lang="it-IT" sz="1600" b="1" dirty="0"/>
              <a:t> </a:t>
            </a:r>
            <a:r>
              <a:rPr lang="it-IT" sz="1600" b="1" dirty="0" err="1"/>
              <a:t>response</a:t>
            </a:r>
            <a:r>
              <a:rPr lang="it-IT" sz="1600" b="1" dirty="0"/>
              <a:t> in acute </a:t>
            </a:r>
            <a:r>
              <a:rPr lang="it-IT" sz="1600" b="1" dirty="0" err="1"/>
              <a:t>myeloid</a:t>
            </a:r>
            <a:r>
              <a:rPr lang="it-IT" sz="1600" b="1" dirty="0"/>
              <a:t> </a:t>
            </a:r>
            <a:r>
              <a:rPr lang="it-IT" sz="1600" b="1" dirty="0" err="1"/>
              <a:t>leukemia</a:t>
            </a:r>
            <a:r>
              <a:rPr lang="it-IT" sz="1600" b="1" dirty="0"/>
              <a:t> </a:t>
            </a:r>
            <a:r>
              <a:rPr lang="it-IT" sz="1600" b="1" dirty="0" err="1"/>
              <a:t>treated</a:t>
            </a:r>
            <a:r>
              <a:rPr lang="it-IT" sz="1600" b="1" dirty="0"/>
              <a:t> with </a:t>
            </a:r>
            <a:r>
              <a:rPr lang="it-IT" sz="1600" b="1" dirty="0" err="1"/>
              <a:t>venetoclax</a:t>
            </a:r>
            <a:r>
              <a:rPr lang="it-IT" sz="1600" b="1" dirty="0"/>
              <a:t> and </a:t>
            </a:r>
            <a:r>
              <a:rPr lang="it-IT" sz="1600" b="1" dirty="0" err="1"/>
              <a:t>azacitidine</a:t>
            </a:r>
            <a:endParaRPr lang="it-IT" sz="1600" b="1" dirty="0"/>
          </a:p>
        </p:txBody>
      </p:sp>
    </p:spTree>
    <p:extLst>
      <p:ext uri="{BB962C8B-B14F-4D97-AF65-F5344CB8AC3E}">
        <p14:creationId xmlns:p14="http://schemas.microsoft.com/office/powerpoint/2010/main" val="5216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sp>
        <p:nvSpPr>
          <p:cNvPr id="6" name="Rettangolo con angoli arrotondati 5">
            <a:extLst>
              <a:ext uri="{FF2B5EF4-FFF2-40B4-BE49-F238E27FC236}">
                <a16:creationId xmlns:a16="http://schemas.microsoft.com/office/drawing/2014/main" id="{94CA119E-70A4-5E4B-BCAD-C208CA95D990}"/>
              </a:ext>
            </a:extLst>
          </p:cNvPr>
          <p:cNvSpPr>
            <a:spLocks/>
          </p:cNvSpPr>
          <p:nvPr/>
        </p:nvSpPr>
        <p:spPr>
          <a:xfrm>
            <a:off x="3404466" y="1777181"/>
            <a:ext cx="2978393" cy="22345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EFS</a:t>
            </a:r>
          </a:p>
        </p:txBody>
      </p:sp>
      <p:pic>
        <p:nvPicPr>
          <p:cNvPr id="7" name="Immagine 6">
            <a:extLst>
              <a:ext uri="{FF2B5EF4-FFF2-40B4-BE49-F238E27FC236}">
                <a16:creationId xmlns:a16="http://schemas.microsoft.com/office/drawing/2014/main" id="{84F5FC21-E013-6B46-AEB4-064401E673E2}"/>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3100743" y="2152002"/>
            <a:ext cx="3412271" cy="2223918"/>
          </a:xfrm>
          <a:prstGeom prst="rect">
            <a:avLst/>
          </a:prstGeom>
        </p:spPr>
      </p:pic>
      <p:pic>
        <p:nvPicPr>
          <p:cNvPr id="8" name="Immagine 7">
            <a:extLst>
              <a:ext uri="{FF2B5EF4-FFF2-40B4-BE49-F238E27FC236}">
                <a16:creationId xmlns:a16="http://schemas.microsoft.com/office/drawing/2014/main" id="{E0FD379E-6864-414E-A778-0E462FEAC85B}"/>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7359721" y="2154761"/>
            <a:ext cx="3403803" cy="2218400"/>
          </a:xfrm>
          <a:prstGeom prst="rect">
            <a:avLst/>
          </a:prstGeom>
        </p:spPr>
      </p:pic>
      <p:sp>
        <p:nvSpPr>
          <p:cNvPr id="9" name="Rettangolo con angoli arrotondati 8">
            <a:extLst>
              <a:ext uri="{FF2B5EF4-FFF2-40B4-BE49-F238E27FC236}">
                <a16:creationId xmlns:a16="http://schemas.microsoft.com/office/drawing/2014/main" id="{8F7BAA81-8ADD-344C-BC28-96163E874AF6}"/>
              </a:ext>
            </a:extLst>
          </p:cNvPr>
          <p:cNvSpPr>
            <a:spLocks/>
          </p:cNvSpPr>
          <p:nvPr/>
        </p:nvSpPr>
        <p:spPr>
          <a:xfrm>
            <a:off x="7680325" y="1777181"/>
            <a:ext cx="2945913" cy="22345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latin typeface="Arial" panose="020B0604020202020204" pitchFamily="34" charset="0"/>
                <a:cs typeface="Arial" panose="020B0604020202020204" pitchFamily="34" charset="0"/>
              </a:rPr>
              <a:t>OS</a:t>
            </a:r>
          </a:p>
        </p:txBody>
      </p:sp>
      <p:sp>
        <p:nvSpPr>
          <p:cNvPr id="10" name="CasellaDiTesto 9">
            <a:extLst>
              <a:ext uri="{FF2B5EF4-FFF2-40B4-BE49-F238E27FC236}">
                <a16:creationId xmlns:a16="http://schemas.microsoft.com/office/drawing/2014/main" id="{D7C6E22B-DA2B-A042-B85A-42DD386DB86B}"/>
              </a:ext>
            </a:extLst>
          </p:cNvPr>
          <p:cNvSpPr txBox="1">
            <a:spLocks/>
          </p:cNvSpPr>
          <p:nvPr/>
        </p:nvSpPr>
        <p:spPr>
          <a:xfrm>
            <a:off x="4689910" y="4284726"/>
            <a:ext cx="500819" cy="205347"/>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endParaRPr lang="it-IT" sz="900" dirty="0">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588CE6F1-FAF7-914B-8E52-176CE287365B}"/>
              </a:ext>
            </a:extLst>
          </p:cNvPr>
          <p:cNvSpPr txBox="1">
            <a:spLocks/>
          </p:cNvSpPr>
          <p:nvPr/>
        </p:nvSpPr>
        <p:spPr>
          <a:xfrm rot="16200000">
            <a:off x="2527999" y="3073591"/>
            <a:ext cx="1179605" cy="205347"/>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Probability</a:t>
            </a:r>
            <a:r>
              <a:rPr lang="it-IT" sz="900" dirty="0">
                <a:latin typeface="Arial" panose="020B0604020202020204" pitchFamily="34" charset="0"/>
                <a:cs typeface="Arial" panose="020B0604020202020204" pitchFamily="34" charset="0"/>
              </a:rPr>
              <a:t> of no </a:t>
            </a:r>
            <a:r>
              <a:rPr lang="it-IT" sz="900" dirty="0" err="1">
                <a:latin typeface="Arial" panose="020B0604020202020204" pitchFamily="34" charset="0"/>
                <a:cs typeface="Arial" panose="020B0604020202020204" pitchFamily="34" charset="0"/>
              </a:rPr>
              <a:t>event</a:t>
            </a:r>
            <a:endParaRPr lang="it-IT" sz="900"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0EFFBA7C-7CC5-4940-A964-2D9649CEC9E3}"/>
              </a:ext>
            </a:extLst>
          </p:cNvPr>
          <p:cNvSpPr txBox="1">
            <a:spLocks/>
          </p:cNvSpPr>
          <p:nvPr/>
        </p:nvSpPr>
        <p:spPr>
          <a:xfrm>
            <a:off x="5391252" y="2285285"/>
            <a:ext cx="1278788" cy="301176"/>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CR+CRi+MRD</a:t>
            </a:r>
            <a:r>
              <a:rPr lang="it-IT" sz="800" dirty="0">
                <a:latin typeface="Arial" panose="020B0604020202020204" pitchFamily="34" charset="0"/>
                <a:cs typeface="Arial" panose="020B0604020202020204" pitchFamily="34" charset="0"/>
              </a:rPr>
              <a:t> &lt;10</a:t>
            </a:r>
            <a:r>
              <a:rPr lang="it-IT" sz="800" baseline="30000" dirty="0">
                <a:latin typeface="Arial" panose="020B0604020202020204" pitchFamily="34" charset="0"/>
                <a:cs typeface="Arial" panose="020B0604020202020204" pitchFamily="34" charset="0"/>
              </a:rPr>
              <a:t>-3</a:t>
            </a:r>
          </a:p>
          <a:p>
            <a:r>
              <a:rPr lang="it-IT" sz="800" dirty="0" err="1">
                <a:latin typeface="Arial" panose="020B0604020202020204" pitchFamily="34" charset="0"/>
                <a:cs typeface="Arial" panose="020B0604020202020204" pitchFamily="34" charset="0"/>
              </a:rPr>
              <a:t>CR+CRi+MRD</a:t>
            </a:r>
            <a:r>
              <a:rPr lang="it-IT" sz="800" dirty="0">
                <a:latin typeface="Arial" panose="020B0604020202020204" pitchFamily="34" charset="0"/>
                <a:cs typeface="Arial" panose="020B0604020202020204" pitchFamily="34" charset="0"/>
              </a:rPr>
              <a:t> ≥10</a:t>
            </a:r>
            <a:r>
              <a:rPr lang="it-IT" sz="800" baseline="30000" dirty="0">
                <a:latin typeface="Arial" panose="020B0604020202020204" pitchFamily="34" charset="0"/>
                <a:cs typeface="Arial" panose="020B0604020202020204" pitchFamily="34" charset="0"/>
              </a:rPr>
              <a:t>-3</a:t>
            </a:r>
          </a:p>
        </p:txBody>
      </p:sp>
      <p:cxnSp>
        <p:nvCxnSpPr>
          <p:cNvPr id="15" name="Connettore 1 14">
            <a:extLst>
              <a:ext uri="{FF2B5EF4-FFF2-40B4-BE49-F238E27FC236}">
                <a16:creationId xmlns:a16="http://schemas.microsoft.com/office/drawing/2014/main" id="{3B1ED714-9E2C-CF4D-B4D3-74AFBC3F142C}"/>
              </a:ext>
            </a:extLst>
          </p:cNvPr>
          <p:cNvCxnSpPr>
            <a:cxnSpLocks/>
          </p:cNvCxnSpPr>
          <p:nvPr/>
        </p:nvCxnSpPr>
        <p:spPr>
          <a:xfrm>
            <a:off x="5304098" y="2390025"/>
            <a:ext cx="112333"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4FBBD787-5EA9-1E4C-851F-7BD2EA5E4FB0}"/>
              </a:ext>
            </a:extLst>
          </p:cNvPr>
          <p:cNvCxnSpPr>
            <a:cxnSpLocks/>
          </p:cNvCxnSpPr>
          <p:nvPr/>
        </p:nvCxnSpPr>
        <p:spPr>
          <a:xfrm>
            <a:off x="5304098" y="2506231"/>
            <a:ext cx="112333"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sp>
        <p:nvSpPr>
          <p:cNvPr id="30" name="Rettangolo 29">
            <a:extLst>
              <a:ext uri="{FF2B5EF4-FFF2-40B4-BE49-F238E27FC236}">
                <a16:creationId xmlns:a16="http://schemas.microsoft.com/office/drawing/2014/main" id="{F3B45A65-DDE8-5B44-87BA-755BE0CC2087}"/>
              </a:ext>
            </a:extLst>
          </p:cNvPr>
          <p:cNvSpPr>
            <a:spLocks/>
          </p:cNvSpPr>
          <p:nvPr/>
        </p:nvSpPr>
        <p:spPr>
          <a:xfrm>
            <a:off x="3520876" y="3805241"/>
            <a:ext cx="129375" cy="12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F936EAC7-6252-AA49-B56B-DBD6D61BE067}"/>
              </a:ext>
            </a:extLst>
          </p:cNvPr>
          <p:cNvSpPr>
            <a:spLocks/>
          </p:cNvSpPr>
          <p:nvPr/>
        </p:nvSpPr>
        <p:spPr>
          <a:xfrm>
            <a:off x="3520876" y="4041580"/>
            <a:ext cx="129375" cy="12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E7DFE635-67B6-2144-B4F5-907D90B5575B}"/>
              </a:ext>
            </a:extLst>
          </p:cNvPr>
          <p:cNvSpPr txBox="1">
            <a:spLocks/>
          </p:cNvSpPr>
          <p:nvPr/>
        </p:nvSpPr>
        <p:spPr>
          <a:xfrm>
            <a:off x="8961504" y="4284726"/>
            <a:ext cx="500819" cy="205347"/>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Months</a:t>
            </a:r>
            <a:endParaRPr lang="it-IT" sz="900" dirty="0">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249287FF-9F44-4645-BBA8-E7AB5BC59BA4}"/>
              </a:ext>
            </a:extLst>
          </p:cNvPr>
          <p:cNvSpPr txBox="1">
            <a:spLocks/>
          </p:cNvSpPr>
          <p:nvPr/>
        </p:nvSpPr>
        <p:spPr>
          <a:xfrm rot="16200000">
            <a:off x="6849022" y="3073591"/>
            <a:ext cx="1025596" cy="205347"/>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Survival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probability</a:t>
            </a:r>
            <a:endParaRPr lang="it-IT" sz="900" dirty="0">
              <a:latin typeface="Arial" panose="020B0604020202020204" pitchFamily="34" charset="0"/>
              <a:cs typeface="Arial" panose="020B0604020202020204" pitchFamily="34" charset="0"/>
            </a:endParaRPr>
          </a:p>
        </p:txBody>
      </p:sp>
      <p:sp>
        <p:nvSpPr>
          <p:cNvPr id="61" name="Rettangolo 60">
            <a:extLst>
              <a:ext uri="{FF2B5EF4-FFF2-40B4-BE49-F238E27FC236}">
                <a16:creationId xmlns:a16="http://schemas.microsoft.com/office/drawing/2014/main" id="{736205C4-4313-AD42-9295-2B787506F6CA}"/>
              </a:ext>
            </a:extLst>
          </p:cNvPr>
          <p:cNvSpPr>
            <a:spLocks/>
          </p:cNvSpPr>
          <p:nvPr/>
        </p:nvSpPr>
        <p:spPr>
          <a:xfrm>
            <a:off x="7775714" y="3805241"/>
            <a:ext cx="129375" cy="12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CB3166F1-ABE7-3844-8B41-7847A3884A3A}"/>
              </a:ext>
            </a:extLst>
          </p:cNvPr>
          <p:cNvSpPr>
            <a:spLocks/>
          </p:cNvSpPr>
          <p:nvPr/>
        </p:nvSpPr>
        <p:spPr>
          <a:xfrm>
            <a:off x="7775714" y="4041580"/>
            <a:ext cx="129375" cy="12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43BAF0DF-DFC7-2542-8537-B3C67178D201}"/>
              </a:ext>
            </a:extLst>
          </p:cNvPr>
          <p:cNvSpPr/>
          <p:nvPr/>
        </p:nvSpPr>
        <p:spPr>
          <a:xfrm>
            <a:off x="9291287" y="6627168"/>
            <a:ext cx="2900714" cy="461665"/>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5"/>
              </a:rPr>
              <a:t>Pratz</a:t>
            </a:r>
            <a:r>
              <a:rPr lang="it-IT" sz="800" i="1" dirty="0">
                <a:latin typeface="Arial" panose="020B0604020202020204" pitchFamily="34" charset="0"/>
                <a:cs typeface="Arial" panose="020B0604020202020204" pitchFamily="34" charset="0"/>
                <a:hlinkClick r:id="rId5"/>
              </a:rPr>
              <a:t> KW, et al. EHA 2021; </a:t>
            </a:r>
            <a:r>
              <a:rPr lang="it-IT" sz="800" i="1" dirty="0" err="1">
                <a:latin typeface="Arial" panose="020B0604020202020204" pitchFamily="34" charset="0"/>
                <a:cs typeface="Arial" panose="020B0604020202020204" pitchFamily="34" charset="0"/>
                <a:hlinkClick r:id="rId5"/>
              </a:rPr>
              <a:t>Abstract</a:t>
            </a:r>
            <a:r>
              <a:rPr lang="it-IT" sz="800" i="1" dirty="0">
                <a:latin typeface="Arial" panose="020B0604020202020204" pitchFamily="34" charset="0"/>
                <a:cs typeface="Arial" panose="020B0604020202020204" pitchFamily="34" charset="0"/>
                <a:hlinkClick r:id="rId5"/>
              </a:rPr>
              <a:t> S137</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22" name="Titolo 1">
            <a:extLst>
              <a:ext uri="{FF2B5EF4-FFF2-40B4-BE49-F238E27FC236}">
                <a16:creationId xmlns:a16="http://schemas.microsoft.com/office/drawing/2014/main" id="{934F5A96-18FD-8D43-9548-85650B2E3578}"/>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Measurable</a:t>
            </a:r>
            <a:r>
              <a:rPr lang="it-IT" sz="1600" b="1" dirty="0"/>
              <a:t> </a:t>
            </a:r>
            <a:r>
              <a:rPr lang="it-IT" sz="1600" b="1" dirty="0" err="1"/>
              <a:t>residual</a:t>
            </a:r>
            <a:r>
              <a:rPr lang="it-IT" sz="1600" b="1" dirty="0"/>
              <a:t> </a:t>
            </a:r>
            <a:r>
              <a:rPr lang="it-IT" sz="1600" b="1" dirty="0" err="1"/>
              <a:t>disease</a:t>
            </a:r>
            <a:r>
              <a:rPr lang="it-IT" sz="1600" b="1" dirty="0"/>
              <a:t> </a:t>
            </a:r>
            <a:r>
              <a:rPr lang="it-IT" sz="1600" b="1" dirty="0" err="1"/>
              <a:t>response</a:t>
            </a:r>
            <a:r>
              <a:rPr lang="it-IT" sz="1600" b="1" dirty="0"/>
              <a:t> in acute </a:t>
            </a:r>
            <a:r>
              <a:rPr lang="it-IT" sz="1600" b="1" dirty="0" err="1"/>
              <a:t>myeloid</a:t>
            </a:r>
            <a:r>
              <a:rPr lang="it-IT" sz="1600" b="1" dirty="0"/>
              <a:t> </a:t>
            </a:r>
            <a:r>
              <a:rPr lang="it-IT" sz="1600" b="1" dirty="0" err="1"/>
              <a:t>leukemia</a:t>
            </a:r>
            <a:r>
              <a:rPr lang="it-IT" sz="1600" b="1" dirty="0"/>
              <a:t> </a:t>
            </a:r>
            <a:r>
              <a:rPr lang="it-IT" sz="1600" b="1" dirty="0" err="1"/>
              <a:t>treated</a:t>
            </a:r>
            <a:r>
              <a:rPr lang="it-IT" sz="1600" b="1" dirty="0"/>
              <a:t> with </a:t>
            </a:r>
            <a:r>
              <a:rPr lang="it-IT" sz="1600" b="1" dirty="0" err="1"/>
              <a:t>venetoclax</a:t>
            </a:r>
            <a:r>
              <a:rPr lang="it-IT" sz="1600" b="1" dirty="0"/>
              <a:t> and </a:t>
            </a:r>
            <a:r>
              <a:rPr lang="it-IT" sz="1600" b="1" dirty="0" err="1"/>
              <a:t>azacitidine</a:t>
            </a:r>
            <a:endParaRPr lang="it-IT" sz="1600" b="1" dirty="0"/>
          </a:p>
        </p:txBody>
      </p:sp>
    </p:spTree>
    <p:extLst>
      <p:ext uri="{BB962C8B-B14F-4D97-AF65-F5344CB8AC3E}">
        <p14:creationId xmlns:p14="http://schemas.microsoft.com/office/powerpoint/2010/main" val="12328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sp>
        <p:nvSpPr>
          <p:cNvPr id="24" name="Rettangolo 23">
            <a:extLst>
              <a:ext uri="{FF2B5EF4-FFF2-40B4-BE49-F238E27FC236}">
                <a16:creationId xmlns:a16="http://schemas.microsoft.com/office/drawing/2014/main" id="{9E8E6C02-789A-A640-91F0-DE8373CA5928}"/>
              </a:ext>
            </a:extLst>
          </p:cNvPr>
          <p:cNvSpPr/>
          <p:nvPr/>
        </p:nvSpPr>
        <p:spPr>
          <a:xfrm>
            <a:off x="2243137" y="1102175"/>
            <a:ext cx="9333147" cy="307777"/>
          </a:xfrm>
          <a:prstGeom prst="rect">
            <a:avLst/>
          </a:prstGeom>
        </p:spPr>
        <p:txBody>
          <a:bodyPr wrap="square">
            <a:spAutoFit/>
          </a:bodyPr>
          <a:lstStyle/>
          <a:p>
            <a:pPr>
              <a:buClr>
                <a:srgbClr val="472165"/>
              </a:buClr>
            </a:pPr>
            <a:r>
              <a:rPr lang="it-IT" sz="1400" dirty="0">
                <a:latin typeface="Arial" panose="020B0604020202020204" pitchFamily="34" charset="0"/>
                <a:cs typeface="Arial" panose="020B0604020202020204" pitchFamily="34" charset="0"/>
                <a:sym typeface="Wingdings" pitchFamily="2" charset="2"/>
              </a:rPr>
              <a:t>185 pazienti </a:t>
            </a:r>
            <a:r>
              <a:rPr lang="it-IT" sz="1400" dirty="0" err="1">
                <a:latin typeface="Arial" panose="020B0604020202020204" pitchFamily="34" charset="0"/>
                <a:cs typeface="Arial" panose="020B0604020202020204" pitchFamily="34" charset="0"/>
                <a:sym typeface="Wingdings" pitchFamily="2" charset="2"/>
              </a:rPr>
              <a:t>venetoclax</a:t>
            </a:r>
            <a:r>
              <a:rPr lang="it-IT" sz="1400" dirty="0">
                <a:latin typeface="Arial" panose="020B0604020202020204" pitchFamily="34" charset="0"/>
                <a:cs typeface="Arial" panose="020B0604020202020204" pitchFamily="34" charset="0"/>
                <a:sym typeface="Wingdings" pitchFamily="2" charset="2"/>
              </a:rPr>
              <a:t> + </a:t>
            </a:r>
            <a:r>
              <a:rPr lang="it-IT" sz="1400" dirty="0" err="1">
                <a:latin typeface="Arial" panose="020B0604020202020204" pitchFamily="34" charset="0"/>
                <a:cs typeface="Arial" panose="020B0604020202020204" pitchFamily="34" charset="0"/>
                <a:sym typeface="Wingdings" pitchFamily="2" charset="2"/>
              </a:rPr>
              <a:t>azacitadina</a:t>
            </a:r>
            <a:r>
              <a:rPr lang="it-IT" sz="1400" dirty="0">
                <a:latin typeface="Arial" panose="020B0604020202020204" pitchFamily="34" charset="0"/>
                <a:cs typeface="Arial" panose="020B0604020202020204" pitchFamily="34" charset="0"/>
                <a:sym typeface="Wingdings" pitchFamily="2" charset="2"/>
              </a:rPr>
              <a:t> in CR o </a:t>
            </a:r>
            <a:r>
              <a:rPr lang="it-IT" sz="1400" dirty="0" err="1">
                <a:latin typeface="Arial" panose="020B0604020202020204" pitchFamily="34" charset="0"/>
                <a:cs typeface="Arial" panose="020B0604020202020204" pitchFamily="34" charset="0"/>
                <a:sym typeface="Wingdings" pitchFamily="2" charset="2"/>
              </a:rPr>
              <a:t>CRh</a:t>
            </a:r>
            <a:endParaRPr lang="it-IT" sz="1400" dirty="0">
              <a:latin typeface="Arial" panose="020B0604020202020204" pitchFamily="34" charset="0"/>
              <a:cs typeface="Arial" panose="020B0604020202020204" pitchFamily="34" charset="0"/>
              <a:sym typeface="Wingdings" pitchFamily="2" charset="2"/>
            </a:endParaRPr>
          </a:p>
        </p:txBody>
      </p:sp>
      <p:grpSp>
        <p:nvGrpSpPr>
          <p:cNvPr id="4" name="Gruppo 3">
            <a:extLst>
              <a:ext uri="{FF2B5EF4-FFF2-40B4-BE49-F238E27FC236}">
                <a16:creationId xmlns:a16="http://schemas.microsoft.com/office/drawing/2014/main" id="{EE3E053F-08FB-8F45-818B-CA9A2F569D17}"/>
              </a:ext>
            </a:extLst>
          </p:cNvPr>
          <p:cNvGrpSpPr>
            <a:grpSpLocks noChangeAspect="1"/>
          </p:cNvGrpSpPr>
          <p:nvPr/>
        </p:nvGrpSpPr>
        <p:grpSpPr>
          <a:xfrm>
            <a:off x="4169363" y="1466854"/>
            <a:ext cx="5577149" cy="2996138"/>
            <a:chOff x="3516171" y="1801066"/>
            <a:chExt cx="6758730" cy="3630903"/>
          </a:xfrm>
        </p:grpSpPr>
        <p:pic>
          <p:nvPicPr>
            <p:cNvPr id="9" name="Immagine 8">
              <a:extLst>
                <a:ext uri="{FF2B5EF4-FFF2-40B4-BE49-F238E27FC236}">
                  <a16:creationId xmlns:a16="http://schemas.microsoft.com/office/drawing/2014/main" id="{F2F6D7D8-F053-B64A-8302-464D778384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24338" y="1801066"/>
              <a:ext cx="6650563" cy="3549511"/>
            </a:xfrm>
            <a:prstGeom prst="rect">
              <a:avLst/>
            </a:prstGeom>
          </p:spPr>
        </p:pic>
        <p:sp>
          <p:nvSpPr>
            <p:cNvPr id="10" name="CasellaDiTesto 9">
              <a:extLst>
                <a:ext uri="{FF2B5EF4-FFF2-40B4-BE49-F238E27FC236}">
                  <a16:creationId xmlns:a16="http://schemas.microsoft.com/office/drawing/2014/main" id="{F62D47D1-FF1F-0E40-BE44-B36D501ACD0C}"/>
                </a:ext>
              </a:extLst>
            </p:cNvPr>
            <p:cNvSpPr txBox="1"/>
            <p:nvPr/>
          </p:nvSpPr>
          <p:spPr>
            <a:xfrm>
              <a:off x="6626431" y="5201137"/>
              <a:ext cx="793807"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Time (</a:t>
              </a:r>
              <a:r>
                <a:rPr lang="it-IT" sz="900" dirty="0" err="1">
                  <a:latin typeface="Arial" panose="020B0604020202020204" pitchFamily="34" charset="0"/>
                  <a:cs typeface="Arial" panose="020B0604020202020204" pitchFamily="34" charset="0"/>
                </a:rPr>
                <a:t>days</a:t>
              </a:r>
              <a:r>
                <a:rPr lang="it-IT" sz="900" dirty="0">
                  <a:latin typeface="Arial" panose="020B0604020202020204" pitchFamily="34" charset="0"/>
                  <a:cs typeface="Arial" panose="020B0604020202020204" pitchFamily="34" charset="0"/>
                </a:rPr>
                <a:t>)</a:t>
              </a:r>
            </a:p>
          </p:txBody>
        </p:sp>
        <p:sp>
          <p:nvSpPr>
            <p:cNvPr id="13" name="CasellaDiTesto 12">
              <a:extLst>
                <a:ext uri="{FF2B5EF4-FFF2-40B4-BE49-F238E27FC236}">
                  <a16:creationId xmlns:a16="http://schemas.microsoft.com/office/drawing/2014/main" id="{8FF171E3-253A-9F4C-BA48-74F3F50B8499}"/>
                </a:ext>
              </a:extLst>
            </p:cNvPr>
            <p:cNvSpPr txBox="1"/>
            <p:nvPr/>
          </p:nvSpPr>
          <p:spPr>
            <a:xfrm rot="16200000">
              <a:off x="2949349" y="3555406"/>
              <a:ext cx="1364476"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Survival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probability</a:t>
              </a:r>
              <a:r>
                <a:rPr lang="it-IT" sz="900" dirty="0">
                  <a:latin typeface="Arial" panose="020B0604020202020204" pitchFamily="34" charset="0"/>
                  <a:cs typeface="Arial" panose="020B0604020202020204" pitchFamily="34" charset="0"/>
                </a:rPr>
                <a:t> (%)</a:t>
              </a:r>
            </a:p>
          </p:txBody>
        </p:sp>
        <p:sp>
          <p:nvSpPr>
            <p:cNvPr id="14" name="CasellaDiTesto 13">
              <a:extLst>
                <a:ext uri="{FF2B5EF4-FFF2-40B4-BE49-F238E27FC236}">
                  <a16:creationId xmlns:a16="http://schemas.microsoft.com/office/drawing/2014/main" id="{A9C1213C-F358-4247-9720-4D53913F5F27}"/>
                </a:ext>
              </a:extLst>
            </p:cNvPr>
            <p:cNvSpPr txBox="1"/>
            <p:nvPr/>
          </p:nvSpPr>
          <p:spPr>
            <a:xfrm>
              <a:off x="4227696" y="4338219"/>
              <a:ext cx="1061277" cy="584775"/>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[0.0966–0.437]</a:t>
              </a:r>
            </a:p>
            <a:p>
              <a:r>
                <a:rPr lang="it-IT" sz="800" dirty="0">
                  <a:latin typeface="Arial" panose="020B0604020202020204" pitchFamily="34" charset="0"/>
                  <a:cs typeface="Arial" panose="020B0604020202020204" pitchFamily="34" charset="0"/>
                </a:rPr>
                <a:t>[0.462–0.635]</a:t>
              </a:r>
            </a:p>
            <a:p>
              <a:r>
                <a:rPr lang="it-IT" sz="800" dirty="0">
                  <a:latin typeface="Arial" panose="020B0604020202020204" pitchFamily="34" charset="0"/>
                  <a:cs typeface="Arial" panose="020B0604020202020204" pitchFamily="34" charset="0"/>
                </a:rPr>
                <a:t>[0.641–0.928]</a:t>
              </a:r>
            </a:p>
            <a:p>
              <a:r>
                <a:rPr lang="it-IT" sz="800" dirty="0">
                  <a:latin typeface="Arial" panose="020B0604020202020204" pitchFamily="34" charset="0"/>
                  <a:cs typeface="Arial" panose="020B0604020202020204" pitchFamily="34" charset="0"/>
                </a:rPr>
                <a:t>[0.943–1.65]</a:t>
              </a:r>
            </a:p>
          </p:txBody>
        </p:sp>
        <p:cxnSp>
          <p:nvCxnSpPr>
            <p:cNvPr id="15" name="Connettore 1 14">
              <a:extLst>
                <a:ext uri="{FF2B5EF4-FFF2-40B4-BE49-F238E27FC236}">
                  <a16:creationId xmlns:a16="http://schemas.microsoft.com/office/drawing/2014/main" id="{E5FADD11-F5CA-D14B-9A30-7284FFE1499C}"/>
                </a:ext>
              </a:extLst>
            </p:cNvPr>
            <p:cNvCxnSpPr/>
            <p:nvPr/>
          </p:nvCxnSpPr>
          <p:spPr>
            <a:xfrm>
              <a:off x="4129727" y="4470636"/>
              <a:ext cx="126274"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24CF9B6D-2AD9-9048-AE18-FEA248376907}"/>
                </a:ext>
              </a:extLst>
            </p:cNvPr>
            <p:cNvCxnSpPr/>
            <p:nvPr/>
          </p:nvCxnSpPr>
          <p:spPr>
            <a:xfrm>
              <a:off x="4129727" y="4620157"/>
              <a:ext cx="126274"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88F4AC16-8CEB-FD47-B4D5-9B3FC934503F}"/>
                </a:ext>
              </a:extLst>
            </p:cNvPr>
            <p:cNvCxnSpPr/>
            <p:nvPr/>
          </p:nvCxnSpPr>
          <p:spPr>
            <a:xfrm>
              <a:off x="4129727" y="4769678"/>
              <a:ext cx="126274" cy="0"/>
            </a:xfrm>
            <a:prstGeom prst="line">
              <a:avLst/>
            </a:prstGeom>
            <a:ln w="34925">
              <a:solidFill>
                <a:srgbClr val="007AFF"/>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a16="http://schemas.microsoft.com/office/drawing/2014/main" id="{09A80F18-6577-5849-84A3-7E614A31ECDB}"/>
                </a:ext>
              </a:extLst>
            </p:cNvPr>
            <p:cNvCxnSpPr/>
            <p:nvPr/>
          </p:nvCxnSpPr>
          <p:spPr>
            <a:xfrm>
              <a:off x="4129727" y="4919198"/>
              <a:ext cx="126274"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554D9F1F-BED5-3243-BF78-979CE505A1E0}"/>
                </a:ext>
              </a:extLst>
            </p:cNvPr>
            <p:cNvSpPr txBox="1"/>
            <p:nvPr/>
          </p:nvSpPr>
          <p:spPr>
            <a:xfrm>
              <a:off x="4023656" y="4149567"/>
              <a:ext cx="1061277" cy="215444"/>
            </a:xfrm>
            <a:prstGeom prst="rect">
              <a:avLst/>
            </a:prstGeom>
            <a:noFill/>
          </p:spPr>
          <p:txBody>
            <a:bodyPr wrap="square" rtlCol="0">
              <a:spAutoFit/>
            </a:bodyPr>
            <a:lstStyle/>
            <a:p>
              <a:r>
                <a:rPr lang="it-IT" sz="800" dirty="0" err="1">
                  <a:latin typeface="Arial" panose="020B0604020202020204" pitchFamily="34" charset="0"/>
                  <a:cs typeface="Arial" panose="020B0604020202020204" pitchFamily="34" charset="0"/>
                </a:rPr>
                <a:t>C</a:t>
              </a:r>
              <a:r>
                <a:rPr lang="it-IT" sz="800" baseline="-25000" dirty="0" err="1">
                  <a:latin typeface="Arial" panose="020B0604020202020204" pitchFamily="34" charset="0"/>
                  <a:cs typeface="Arial" panose="020B0604020202020204" pitchFamily="34" charset="0"/>
                </a:rPr>
                <a:t>avg</a:t>
              </a:r>
              <a:endParaRPr lang="it-IT" sz="800" baseline="-25000" dirty="0">
                <a:latin typeface="Arial" panose="020B0604020202020204" pitchFamily="34" charset="0"/>
                <a:cs typeface="Arial" panose="020B0604020202020204" pitchFamily="34" charset="0"/>
              </a:endParaRPr>
            </a:p>
          </p:txBody>
        </p:sp>
      </p:grpSp>
      <p:sp>
        <p:nvSpPr>
          <p:cNvPr id="28" name="Rettangolo con angoli arrotondati 27">
            <a:extLst>
              <a:ext uri="{FF2B5EF4-FFF2-40B4-BE49-F238E27FC236}">
                <a16:creationId xmlns:a16="http://schemas.microsoft.com/office/drawing/2014/main" id="{B4E38D7B-AFEB-494B-8AB3-77AE297F92A7}"/>
              </a:ext>
            </a:extLst>
          </p:cNvPr>
          <p:cNvSpPr/>
          <p:nvPr/>
        </p:nvSpPr>
        <p:spPr>
          <a:xfrm>
            <a:off x="4548189" y="4611004"/>
            <a:ext cx="5003800" cy="416488"/>
          </a:xfrm>
          <a:prstGeom prst="roundRect">
            <a:avLst>
              <a:gd name="adj" fmla="val 25279"/>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latin typeface="Arial" panose="020B0604020202020204" pitchFamily="34" charset="0"/>
                <a:cs typeface="Arial" panose="020B0604020202020204" pitchFamily="34" charset="0"/>
              </a:rPr>
              <a:t>VEN + AZA </a:t>
            </a:r>
            <a:r>
              <a:rPr lang="it-IT" sz="1000" b="1" dirty="0" err="1">
                <a:latin typeface="Arial" panose="020B0604020202020204" pitchFamily="34" charset="0"/>
                <a:cs typeface="Arial" panose="020B0604020202020204" pitchFamily="34" charset="0"/>
              </a:rPr>
              <a:t>subjects</a:t>
            </a:r>
            <a:r>
              <a:rPr lang="it-IT" sz="1000" b="1" dirty="0">
                <a:latin typeface="Arial" panose="020B0604020202020204" pitchFamily="34" charset="0"/>
                <a:cs typeface="Arial" panose="020B0604020202020204" pitchFamily="34" charset="0"/>
              </a:rPr>
              <a:t> with post-</a:t>
            </a:r>
            <a:r>
              <a:rPr lang="it-IT" sz="1000" b="1" dirty="0" err="1">
                <a:latin typeface="Arial" panose="020B0604020202020204" pitchFamily="34" charset="0"/>
                <a:cs typeface="Arial" panose="020B0604020202020204" pitchFamily="34" charset="0"/>
              </a:rPr>
              <a:t>remission</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cytopenias</a:t>
            </a:r>
            <a:endParaRPr lang="it-IT" sz="1000" b="1" dirty="0">
              <a:latin typeface="Arial" panose="020B0604020202020204" pitchFamily="34" charset="0"/>
              <a:cs typeface="Arial" panose="020B0604020202020204" pitchFamily="34" charset="0"/>
            </a:endParaRPr>
          </a:p>
          <a:p>
            <a:pPr algn="ctr"/>
            <a:r>
              <a:rPr lang="it-IT" sz="900" dirty="0" err="1">
                <a:latin typeface="Arial" panose="020B0604020202020204" pitchFamily="34" charset="0"/>
                <a:cs typeface="Arial" panose="020B0604020202020204" pitchFamily="34" charset="0"/>
              </a:rPr>
              <a:t>Switched</a:t>
            </a:r>
            <a:r>
              <a:rPr lang="it-IT" sz="900" dirty="0">
                <a:latin typeface="Arial" panose="020B0604020202020204" pitchFamily="34" charset="0"/>
                <a:cs typeface="Arial" panose="020B0604020202020204" pitchFamily="34" charset="0"/>
              </a:rPr>
              <a:t> to 21-day </a:t>
            </a:r>
            <a:r>
              <a:rPr lang="it-IT" sz="900" dirty="0" err="1">
                <a:latin typeface="Arial" panose="020B0604020202020204" pitchFamily="34" charset="0"/>
                <a:cs typeface="Arial" panose="020B0604020202020204" pitchFamily="34" charset="0"/>
              </a:rPr>
              <a:t>dosing</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after</a:t>
            </a:r>
            <a:r>
              <a:rPr lang="it-IT" sz="900" dirty="0">
                <a:latin typeface="Arial" panose="020B0604020202020204" pitchFamily="34" charset="0"/>
                <a:cs typeface="Arial" panose="020B0604020202020204" pitchFamily="34" charset="0"/>
              </a:rPr>
              <a:t> 1</a:t>
            </a:r>
            <a:r>
              <a:rPr lang="it-IT" sz="900" baseline="30000" dirty="0">
                <a:latin typeface="Arial" panose="020B0604020202020204" pitchFamily="34" charset="0"/>
                <a:cs typeface="Arial" panose="020B0604020202020204" pitchFamily="34" charset="0"/>
              </a:rPr>
              <a:t>st </a:t>
            </a:r>
            <a:r>
              <a:rPr lang="it-IT" sz="900" dirty="0" err="1">
                <a:latin typeface="Arial" panose="020B0604020202020204" pitchFamily="34" charset="0"/>
                <a:cs typeface="Arial" panose="020B0604020202020204" pitchFamily="34" charset="0"/>
              </a:rPr>
              <a:t>cytopenia</a:t>
            </a:r>
            <a:endParaRPr lang="it-IT" sz="900" dirty="0">
              <a:latin typeface="Arial" panose="020B0604020202020204" pitchFamily="34" charset="0"/>
              <a:cs typeface="Arial" panose="020B0604020202020204" pitchFamily="34" charset="0"/>
            </a:endParaRPr>
          </a:p>
        </p:txBody>
      </p:sp>
      <p:sp>
        <p:nvSpPr>
          <p:cNvPr id="34" name="Rettangolo 33">
            <a:extLst>
              <a:ext uri="{FF2B5EF4-FFF2-40B4-BE49-F238E27FC236}">
                <a16:creationId xmlns:a16="http://schemas.microsoft.com/office/drawing/2014/main" id="{41650C8A-55FC-CC48-A810-E997CC862BFD}"/>
              </a:ext>
            </a:extLst>
          </p:cNvPr>
          <p:cNvSpPr/>
          <p:nvPr/>
        </p:nvSpPr>
        <p:spPr>
          <a:xfrm>
            <a:off x="2243137" y="5541496"/>
            <a:ext cx="9333147" cy="523220"/>
          </a:xfrm>
          <a:prstGeom prst="rect">
            <a:avLst/>
          </a:prstGeom>
        </p:spPr>
        <p:txBody>
          <a:bodyPr wrap="square">
            <a:spAutoFit/>
          </a:bodyPr>
          <a:lstStyle/>
          <a:p>
            <a:pPr>
              <a:buClr>
                <a:srgbClr val="472165"/>
              </a:buClr>
            </a:pPr>
            <a:r>
              <a:rPr lang="it-IT" sz="1400" dirty="0">
                <a:latin typeface="Arial" panose="020B0604020202020204" pitchFamily="34" charset="0"/>
                <a:cs typeface="Arial" panose="020B0604020202020204" pitchFamily="34" charset="0"/>
                <a:sym typeface="Wingdings" pitchFamily="2" charset="2"/>
              </a:rPr>
              <a:t>Una minore esposizione a </a:t>
            </a:r>
            <a:r>
              <a:rPr lang="it-IT" sz="1400" dirty="0" err="1">
                <a:latin typeface="Arial" panose="020B0604020202020204" pitchFamily="34" charset="0"/>
                <a:cs typeface="Arial" panose="020B0604020202020204" pitchFamily="34" charset="0"/>
                <a:sym typeface="Wingdings" pitchFamily="2" charset="2"/>
              </a:rPr>
              <a:t>venetoclax</a:t>
            </a:r>
            <a:r>
              <a:rPr lang="it-IT" sz="1400" dirty="0">
                <a:latin typeface="Arial" panose="020B0604020202020204" pitchFamily="34" charset="0"/>
                <a:cs typeface="Arial" panose="020B0604020202020204" pitchFamily="34" charset="0"/>
                <a:sym typeface="Wingdings" pitchFamily="2" charset="2"/>
              </a:rPr>
              <a:t> secondaria a riduzioni di dose per gestire la citopenia in pazienti che hanno ottenuto la CR-</a:t>
            </a:r>
            <a:r>
              <a:rPr lang="it-IT" sz="1400" dirty="0" err="1">
                <a:latin typeface="Arial" panose="020B0604020202020204" pitchFamily="34" charset="0"/>
                <a:cs typeface="Arial" panose="020B0604020202020204" pitchFamily="34" charset="0"/>
                <a:sym typeface="Wingdings" pitchFamily="2" charset="2"/>
              </a:rPr>
              <a:t>CRh</a:t>
            </a:r>
            <a:r>
              <a:rPr lang="it-IT" sz="1400" dirty="0">
                <a:latin typeface="Arial" panose="020B0604020202020204" pitchFamily="34" charset="0"/>
                <a:cs typeface="Arial" panose="020B0604020202020204" pitchFamily="34" charset="0"/>
                <a:sym typeface="Wingdings" pitchFamily="2" charset="2"/>
              </a:rPr>
              <a:t> non sembra incidere sulla OS</a:t>
            </a:r>
          </a:p>
        </p:txBody>
      </p:sp>
      <p:sp>
        <p:nvSpPr>
          <p:cNvPr id="35" name="Rettangolo 34">
            <a:extLst>
              <a:ext uri="{FF2B5EF4-FFF2-40B4-BE49-F238E27FC236}">
                <a16:creationId xmlns:a16="http://schemas.microsoft.com/office/drawing/2014/main" id="{EE76E240-4D6B-0145-A445-FDBB44E02CAC}"/>
              </a:ext>
            </a:extLst>
          </p:cNvPr>
          <p:cNvSpPr/>
          <p:nvPr/>
        </p:nvSpPr>
        <p:spPr>
          <a:xfrm>
            <a:off x="9291287" y="6627168"/>
            <a:ext cx="2900714" cy="215444"/>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Brackman</a:t>
            </a:r>
            <a:r>
              <a:rPr lang="it-IT" sz="800" i="1" dirty="0">
                <a:latin typeface="Arial" panose="020B0604020202020204" pitchFamily="34" charset="0"/>
                <a:cs typeface="Arial" panose="020B0604020202020204" pitchFamily="34" charset="0"/>
                <a:hlinkClick r:id="rId4"/>
              </a:rPr>
              <a:t> D, et al. EHA 2021; Abstract EP444</a:t>
            </a:r>
            <a:endParaRPr lang="it-IT" sz="800" i="1" dirty="0">
              <a:latin typeface="Arial" panose="020B0604020202020204" pitchFamily="34" charset="0"/>
              <a:cs typeface="Arial" panose="020B0604020202020204" pitchFamily="34" charset="0"/>
            </a:endParaRPr>
          </a:p>
        </p:txBody>
      </p:sp>
      <p:sp>
        <p:nvSpPr>
          <p:cNvPr id="22" name="Titolo 1">
            <a:extLst>
              <a:ext uri="{FF2B5EF4-FFF2-40B4-BE49-F238E27FC236}">
                <a16:creationId xmlns:a16="http://schemas.microsoft.com/office/drawing/2014/main" id="{85333861-8482-044B-9A36-E8F90C12C0EC}"/>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err="1"/>
              <a:t>Relationship</a:t>
            </a:r>
            <a:r>
              <a:rPr lang="it-IT" sz="1600" b="1" dirty="0"/>
              <a:t> </a:t>
            </a:r>
            <a:r>
              <a:rPr lang="it-IT" sz="1600" b="1" dirty="0" err="1"/>
              <a:t>between</a:t>
            </a:r>
            <a:r>
              <a:rPr lang="it-IT" sz="1600" b="1" dirty="0"/>
              <a:t> </a:t>
            </a:r>
            <a:r>
              <a:rPr lang="it-IT" sz="1600" b="1" dirty="0" err="1"/>
              <a:t>venetoclax</a:t>
            </a:r>
            <a:r>
              <a:rPr lang="it-IT" sz="1600" b="1" dirty="0"/>
              <a:t> </a:t>
            </a:r>
            <a:r>
              <a:rPr lang="it-IT" sz="1600" b="1" dirty="0" err="1"/>
              <a:t>exposure</a:t>
            </a:r>
            <a:r>
              <a:rPr lang="it-IT" sz="1600" b="1" dirty="0"/>
              <a:t> and post-</a:t>
            </a:r>
            <a:r>
              <a:rPr lang="it-IT" sz="1600" b="1" dirty="0" err="1"/>
              <a:t>remission</a:t>
            </a:r>
            <a:r>
              <a:rPr lang="it-IT" sz="1600" b="1" dirty="0"/>
              <a:t> </a:t>
            </a:r>
            <a:r>
              <a:rPr lang="it-IT" sz="1600" b="1" dirty="0" err="1"/>
              <a:t>cytopenias</a:t>
            </a:r>
            <a:r>
              <a:rPr lang="it-IT" sz="1600" b="1" dirty="0"/>
              <a:t> in </a:t>
            </a:r>
            <a:r>
              <a:rPr lang="it-IT" sz="1600" b="1" dirty="0" err="1"/>
              <a:t>subjects</a:t>
            </a:r>
            <a:r>
              <a:rPr lang="it-IT" sz="1600" b="1" dirty="0"/>
              <a:t> with treatment-naïve acute </a:t>
            </a:r>
            <a:r>
              <a:rPr lang="it-IT" sz="1600" b="1" dirty="0" err="1"/>
              <a:t>myeloid</a:t>
            </a:r>
            <a:r>
              <a:rPr lang="it-IT" sz="1600" b="1" dirty="0"/>
              <a:t> </a:t>
            </a:r>
            <a:r>
              <a:rPr lang="it-IT" sz="1600" b="1" dirty="0" err="1"/>
              <a:t>leukemia</a:t>
            </a:r>
            <a:r>
              <a:rPr lang="it-IT" sz="1600" b="1" dirty="0"/>
              <a:t> </a:t>
            </a:r>
            <a:r>
              <a:rPr lang="it-IT" sz="1600" b="1" dirty="0" err="1"/>
              <a:t>treated</a:t>
            </a:r>
            <a:r>
              <a:rPr lang="it-IT" sz="1600" b="1" dirty="0"/>
              <a:t> with </a:t>
            </a:r>
            <a:r>
              <a:rPr lang="it-IT" sz="1600" b="1" dirty="0" err="1"/>
              <a:t>venetoclax</a:t>
            </a:r>
            <a:r>
              <a:rPr lang="it-IT" sz="1600" b="1" dirty="0"/>
              <a:t> plus </a:t>
            </a:r>
            <a:r>
              <a:rPr lang="it-IT" sz="1600" b="1" dirty="0" err="1"/>
              <a:t>azacitidine</a:t>
            </a:r>
            <a:r>
              <a:rPr lang="it-IT" sz="1600" b="1" dirty="0"/>
              <a:t> in the VIALE-A </a:t>
            </a:r>
            <a:r>
              <a:rPr lang="it-IT" sz="1600" b="1" dirty="0" err="1"/>
              <a:t>study</a:t>
            </a:r>
            <a:endParaRPr lang="it-IT" sz="1600" b="1" dirty="0"/>
          </a:p>
        </p:txBody>
      </p:sp>
    </p:spTree>
    <p:extLst>
      <p:ext uri="{BB962C8B-B14F-4D97-AF65-F5344CB8AC3E}">
        <p14:creationId xmlns:p14="http://schemas.microsoft.com/office/powerpoint/2010/main" val="359639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a:t>
            </a:r>
          </a:p>
          <a:p>
            <a:pPr algn="ctr"/>
            <a:r>
              <a:rPr lang="it-IT" sz="1200" b="1" dirty="0">
                <a:solidFill>
                  <a:srgbClr val="472165"/>
                </a:solidFill>
                <a:latin typeface="Arial" panose="020B0604020202020204" pitchFamily="34" charset="0"/>
                <a:cs typeface="Arial" panose="020B0604020202020204" pitchFamily="34" charset="0"/>
              </a:rPr>
              <a:t>PRESENTATION</a:t>
            </a:r>
          </a:p>
        </p:txBody>
      </p:sp>
      <p:grpSp>
        <p:nvGrpSpPr>
          <p:cNvPr id="4" name="Gruppo 3">
            <a:extLst>
              <a:ext uri="{FF2B5EF4-FFF2-40B4-BE49-F238E27FC236}">
                <a16:creationId xmlns:a16="http://schemas.microsoft.com/office/drawing/2014/main" id="{E5AD95D9-3623-6749-B807-BA5FC089A567}"/>
              </a:ext>
            </a:extLst>
          </p:cNvPr>
          <p:cNvGrpSpPr>
            <a:grpSpLocks noChangeAspect="1"/>
          </p:cNvGrpSpPr>
          <p:nvPr/>
        </p:nvGrpSpPr>
        <p:grpSpPr>
          <a:xfrm>
            <a:off x="9371015" y="1312516"/>
            <a:ext cx="2227190" cy="4906668"/>
            <a:chOff x="9279811" y="1085683"/>
            <a:chExt cx="2464220" cy="5428862"/>
          </a:xfrm>
        </p:grpSpPr>
        <p:pic>
          <p:nvPicPr>
            <p:cNvPr id="40" name="Immagine 39">
              <a:extLst>
                <a:ext uri="{FF2B5EF4-FFF2-40B4-BE49-F238E27FC236}">
                  <a16:creationId xmlns:a16="http://schemas.microsoft.com/office/drawing/2014/main" id="{2754BA16-C032-3E4C-892B-68E1763807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48898" y="1381773"/>
              <a:ext cx="2395133" cy="2272128"/>
            </a:xfrm>
            <a:prstGeom prst="rect">
              <a:avLst/>
            </a:prstGeom>
          </p:spPr>
        </p:pic>
        <p:pic>
          <p:nvPicPr>
            <p:cNvPr id="42" name="Immagine 41">
              <a:extLst>
                <a:ext uri="{FF2B5EF4-FFF2-40B4-BE49-F238E27FC236}">
                  <a16:creationId xmlns:a16="http://schemas.microsoft.com/office/drawing/2014/main" id="{1F98299B-E9EE-6F41-AEBD-03C24AC4F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48898" y="4160060"/>
              <a:ext cx="2395133" cy="2272128"/>
            </a:xfrm>
            <a:prstGeom prst="rect">
              <a:avLst/>
            </a:prstGeom>
          </p:spPr>
        </p:pic>
        <p:sp>
          <p:nvSpPr>
            <p:cNvPr id="43" name="Rettangolo con angoli arrotondati 42">
              <a:extLst>
                <a:ext uri="{FF2B5EF4-FFF2-40B4-BE49-F238E27FC236}">
                  <a16:creationId xmlns:a16="http://schemas.microsoft.com/office/drawing/2014/main" id="{B2469667-29A6-6440-82BE-105A12050AB7}"/>
                </a:ext>
              </a:extLst>
            </p:cNvPr>
            <p:cNvSpPr/>
            <p:nvPr/>
          </p:nvSpPr>
          <p:spPr>
            <a:xfrm>
              <a:off x="9696450" y="1085683"/>
              <a:ext cx="1871664" cy="22144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latin typeface="Arial" panose="020B0604020202020204" pitchFamily="34" charset="0"/>
                  <a:cs typeface="Arial" panose="020B0604020202020204" pitchFamily="34" charset="0"/>
                </a:rPr>
                <a:t>Landmark PFS </a:t>
              </a:r>
              <a:r>
                <a:rPr lang="it-IT" sz="900" b="1" dirty="0" err="1">
                  <a:solidFill>
                    <a:schemeClr val="tx1"/>
                  </a:solidFill>
                  <a:latin typeface="Arial" panose="020B0604020202020204" pitchFamily="34" charset="0"/>
                  <a:cs typeface="Arial" panose="020B0604020202020204" pitchFamily="34" charset="0"/>
                </a:rPr>
                <a:t>analysis</a:t>
              </a:r>
              <a:endParaRPr lang="it-IT" sz="900" b="1" dirty="0">
                <a:solidFill>
                  <a:schemeClr val="tx1"/>
                </a:solidFill>
                <a:latin typeface="Arial" panose="020B0604020202020204" pitchFamily="34" charset="0"/>
                <a:cs typeface="Arial" panose="020B0604020202020204" pitchFamily="34" charset="0"/>
              </a:endParaRPr>
            </a:p>
          </p:txBody>
        </p:sp>
        <p:sp>
          <p:nvSpPr>
            <p:cNvPr id="44" name="Rettangolo con angoli arrotondati 43">
              <a:extLst>
                <a:ext uri="{FF2B5EF4-FFF2-40B4-BE49-F238E27FC236}">
                  <a16:creationId xmlns:a16="http://schemas.microsoft.com/office/drawing/2014/main" id="{489A5DFE-1493-EB4D-868B-E2DFAF10B124}"/>
                </a:ext>
              </a:extLst>
            </p:cNvPr>
            <p:cNvSpPr/>
            <p:nvPr/>
          </p:nvSpPr>
          <p:spPr>
            <a:xfrm>
              <a:off x="9696450" y="3867355"/>
              <a:ext cx="1871664" cy="22144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b="1" dirty="0">
                  <a:solidFill>
                    <a:schemeClr val="tx1"/>
                  </a:solidFill>
                  <a:latin typeface="Arial" panose="020B0604020202020204" pitchFamily="34" charset="0"/>
                  <a:cs typeface="Arial" panose="020B0604020202020204" pitchFamily="34" charset="0"/>
                </a:rPr>
                <a:t>Landmark OS </a:t>
              </a:r>
              <a:r>
                <a:rPr lang="it-IT" sz="900" b="1" dirty="0" err="1">
                  <a:solidFill>
                    <a:schemeClr val="tx1"/>
                  </a:solidFill>
                  <a:latin typeface="Arial" panose="020B0604020202020204" pitchFamily="34" charset="0"/>
                  <a:cs typeface="Arial" panose="020B0604020202020204" pitchFamily="34" charset="0"/>
                </a:rPr>
                <a:t>analysis</a:t>
              </a:r>
              <a:endParaRPr lang="it-IT" sz="900" b="1" dirty="0">
                <a:solidFill>
                  <a:schemeClr val="tx1"/>
                </a:solidFill>
                <a:latin typeface="Arial" panose="020B0604020202020204" pitchFamily="34" charset="0"/>
                <a:cs typeface="Arial" panose="020B0604020202020204" pitchFamily="34" charset="0"/>
              </a:endParaRPr>
            </a:p>
          </p:txBody>
        </p:sp>
        <p:sp>
          <p:nvSpPr>
            <p:cNvPr id="45" name="CasellaDiTesto 44">
              <a:extLst>
                <a:ext uri="{FF2B5EF4-FFF2-40B4-BE49-F238E27FC236}">
                  <a16:creationId xmlns:a16="http://schemas.microsoft.com/office/drawing/2014/main" id="{0EAEAA63-42D5-044C-9F19-46A5B19B4C18}"/>
                </a:ext>
              </a:extLst>
            </p:cNvPr>
            <p:cNvSpPr txBox="1"/>
            <p:nvPr/>
          </p:nvSpPr>
          <p:spPr>
            <a:xfrm>
              <a:off x="10341888" y="3508865"/>
              <a:ext cx="576554" cy="238373"/>
            </a:xfrm>
            <a:prstGeom prst="rect">
              <a:avLst/>
            </a:prstGeom>
            <a:noFill/>
          </p:spPr>
          <p:txBody>
            <a:bodyPr wrap="none" rtlCol="0">
              <a:spAutoFit/>
            </a:bodyPr>
            <a:lstStyle/>
            <a:p>
              <a:pPr algn="ctr"/>
              <a:r>
                <a:rPr lang="it-IT" sz="800" dirty="0" err="1">
                  <a:latin typeface="Arial" panose="020B0604020202020204" pitchFamily="34" charset="0"/>
                  <a:cs typeface="Arial" panose="020B0604020202020204" pitchFamily="34" charset="0"/>
                </a:rPr>
                <a:t>Months</a:t>
              </a:r>
              <a:endParaRPr lang="it-IT" sz="800" dirty="0">
                <a:latin typeface="Arial" panose="020B0604020202020204" pitchFamily="34" charset="0"/>
                <a:cs typeface="Arial" panose="020B0604020202020204" pitchFamily="34" charset="0"/>
              </a:endParaRPr>
            </a:p>
          </p:txBody>
        </p:sp>
        <p:sp>
          <p:nvSpPr>
            <p:cNvPr id="46" name="CasellaDiTesto 45">
              <a:extLst>
                <a:ext uri="{FF2B5EF4-FFF2-40B4-BE49-F238E27FC236}">
                  <a16:creationId xmlns:a16="http://schemas.microsoft.com/office/drawing/2014/main" id="{826EA6A7-8C95-6549-A7CA-1A7632B32116}"/>
                </a:ext>
              </a:extLst>
            </p:cNvPr>
            <p:cNvSpPr txBox="1"/>
            <p:nvPr/>
          </p:nvSpPr>
          <p:spPr>
            <a:xfrm>
              <a:off x="10341888" y="6276172"/>
              <a:ext cx="576554" cy="238373"/>
            </a:xfrm>
            <a:prstGeom prst="rect">
              <a:avLst/>
            </a:prstGeom>
            <a:noFill/>
          </p:spPr>
          <p:txBody>
            <a:bodyPr wrap="none" rtlCol="0">
              <a:spAutoFit/>
            </a:bodyPr>
            <a:lstStyle/>
            <a:p>
              <a:pPr algn="ctr"/>
              <a:r>
                <a:rPr lang="it-IT" sz="800" dirty="0" err="1">
                  <a:latin typeface="Arial" panose="020B0604020202020204" pitchFamily="34" charset="0"/>
                  <a:cs typeface="Arial" panose="020B0604020202020204" pitchFamily="34" charset="0"/>
                </a:rPr>
                <a:t>Months</a:t>
              </a:r>
              <a:endParaRPr lang="it-IT" sz="800" dirty="0">
                <a:latin typeface="Arial" panose="020B0604020202020204" pitchFamily="34" charset="0"/>
                <a:cs typeface="Arial" panose="020B0604020202020204" pitchFamily="34" charset="0"/>
              </a:endParaRPr>
            </a:p>
          </p:txBody>
        </p:sp>
        <p:sp>
          <p:nvSpPr>
            <p:cNvPr id="47" name="CasellaDiTesto 46">
              <a:extLst>
                <a:ext uri="{FF2B5EF4-FFF2-40B4-BE49-F238E27FC236}">
                  <a16:creationId xmlns:a16="http://schemas.microsoft.com/office/drawing/2014/main" id="{D62E6D32-7070-EA4E-AADE-82258AB28624}"/>
                </a:ext>
              </a:extLst>
            </p:cNvPr>
            <p:cNvSpPr txBox="1"/>
            <p:nvPr/>
          </p:nvSpPr>
          <p:spPr>
            <a:xfrm rot="16200000">
              <a:off x="9076913" y="2347250"/>
              <a:ext cx="644173" cy="238373"/>
            </a:xfrm>
            <a:prstGeom prst="rect">
              <a:avLst/>
            </a:prstGeom>
            <a:noFill/>
          </p:spPr>
          <p:txBody>
            <a:bodyPr wrap="none" rtlCol="0">
              <a:spAutoFit/>
            </a:bodyPr>
            <a:lstStyle/>
            <a:p>
              <a:pPr algn="ctr"/>
              <a:r>
                <a:rPr lang="it-IT" sz="800" dirty="0">
                  <a:latin typeface="Arial" panose="020B0604020202020204" pitchFamily="34" charset="0"/>
                  <a:cs typeface="Arial" panose="020B0604020202020204" pitchFamily="34" charset="0"/>
                </a:rPr>
                <a:t>PFS (%)</a:t>
              </a:r>
            </a:p>
          </p:txBody>
        </p:sp>
        <p:sp>
          <p:nvSpPr>
            <p:cNvPr id="48" name="CasellaDiTesto 47">
              <a:extLst>
                <a:ext uri="{FF2B5EF4-FFF2-40B4-BE49-F238E27FC236}">
                  <a16:creationId xmlns:a16="http://schemas.microsoft.com/office/drawing/2014/main" id="{4FA6123B-4529-3242-8816-F2160FD68B68}"/>
                </a:ext>
              </a:extLst>
            </p:cNvPr>
            <p:cNvSpPr txBox="1"/>
            <p:nvPr/>
          </p:nvSpPr>
          <p:spPr>
            <a:xfrm rot="16200000">
              <a:off x="9105289" y="5076373"/>
              <a:ext cx="587418" cy="238373"/>
            </a:xfrm>
            <a:prstGeom prst="rect">
              <a:avLst/>
            </a:prstGeom>
            <a:noFill/>
          </p:spPr>
          <p:txBody>
            <a:bodyPr wrap="none" rtlCol="0">
              <a:spAutoFit/>
            </a:bodyPr>
            <a:lstStyle/>
            <a:p>
              <a:pPr algn="ctr"/>
              <a:r>
                <a:rPr lang="it-IT" sz="800" dirty="0">
                  <a:latin typeface="Arial" panose="020B0604020202020204" pitchFamily="34" charset="0"/>
                  <a:cs typeface="Arial" panose="020B0604020202020204" pitchFamily="34" charset="0"/>
                </a:rPr>
                <a:t>OS (%)</a:t>
              </a:r>
            </a:p>
          </p:txBody>
        </p:sp>
        <p:sp>
          <p:nvSpPr>
            <p:cNvPr id="49" name="CasellaDiTesto 48">
              <a:extLst>
                <a:ext uri="{FF2B5EF4-FFF2-40B4-BE49-F238E27FC236}">
                  <a16:creationId xmlns:a16="http://schemas.microsoft.com/office/drawing/2014/main" id="{2FADC617-CDEE-C244-82DD-2ED0186E30D0}"/>
                </a:ext>
              </a:extLst>
            </p:cNvPr>
            <p:cNvSpPr txBox="1"/>
            <p:nvPr/>
          </p:nvSpPr>
          <p:spPr>
            <a:xfrm>
              <a:off x="10822711" y="4196522"/>
              <a:ext cx="870313" cy="33855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CONT (</a:t>
              </a:r>
              <a:r>
                <a:rPr lang="it-IT" sz="800" dirty="0" err="1">
                  <a:latin typeface="Arial" panose="020B0604020202020204" pitchFamily="34" charset="0"/>
                  <a:cs typeface="Arial" panose="020B0604020202020204" pitchFamily="34" charset="0"/>
                </a:rPr>
                <a:t>n</a:t>
              </a:r>
              <a:r>
                <a:rPr lang="it-IT" sz="800" dirty="0">
                  <a:latin typeface="Arial" panose="020B0604020202020204" pitchFamily="34" charset="0"/>
                  <a:cs typeface="Arial" panose="020B0604020202020204" pitchFamily="34" charset="0"/>
                </a:rPr>
                <a:t>=9)</a:t>
              </a:r>
            </a:p>
            <a:p>
              <a:r>
                <a:rPr lang="it-IT" sz="800" dirty="0">
                  <a:latin typeface="Arial" panose="020B0604020202020204" pitchFamily="34" charset="0"/>
                  <a:cs typeface="Arial" panose="020B0604020202020204" pitchFamily="34" charset="0"/>
                </a:rPr>
                <a:t>STOP (</a:t>
              </a:r>
              <a:r>
                <a:rPr lang="it-IT" sz="800" dirty="0" err="1">
                  <a:latin typeface="Arial" panose="020B0604020202020204" pitchFamily="34" charset="0"/>
                  <a:cs typeface="Arial" panose="020B0604020202020204" pitchFamily="34" charset="0"/>
                </a:rPr>
                <a:t>n</a:t>
              </a:r>
              <a:r>
                <a:rPr lang="it-IT" sz="800" dirty="0">
                  <a:latin typeface="Arial" panose="020B0604020202020204" pitchFamily="34" charset="0"/>
                  <a:cs typeface="Arial" panose="020B0604020202020204" pitchFamily="34" charset="0"/>
                </a:rPr>
                <a:t>=13)</a:t>
              </a:r>
            </a:p>
          </p:txBody>
        </p:sp>
        <p:cxnSp>
          <p:nvCxnSpPr>
            <p:cNvPr id="50" name="Connettore 1 49">
              <a:extLst>
                <a:ext uri="{FF2B5EF4-FFF2-40B4-BE49-F238E27FC236}">
                  <a16:creationId xmlns:a16="http://schemas.microsoft.com/office/drawing/2014/main" id="{EF1AF001-8D6A-904B-8FAE-EC82FBDAAFEA}"/>
                </a:ext>
              </a:extLst>
            </p:cNvPr>
            <p:cNvCxnSpPr/>
            <p:nvPr/>
          </p:nvCxnSpPr>
          <p:spPr>
            <a:xfrm>
              <a:off x="10724741" y="4314261"/>
              <a:ext cx="126274"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51" name="Connettore 1 50">
              <a:extLst>
                <a:ext uri="{FF2B5EF4-FFF2-40B4-BE49-F238E27FC236}">
                  <a16:creationId xmlns:a16="http://schemas.microsoft.com/office/drawing/2014/main" id="{EF856A71-5594-5E46-95B3-4F247600B73B}"/>
                </a:ext>
              </a:extLst>
            </p:cNvPr>
            <p:cNvCxnSpPr/>
            <p:nvPr/>
          </p:nvCxnSpPr>
          <p:spPr>
            <a:xfrm>
              <a:off x="10724741" y="4444889"/>
              <a:ext cx="126274"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sp>
          <p:nvSpPr>
            <p:cNvPr id="52" name="Rettangolo 51">
              <a:extLst>
                <a:ext uri="{FF2B5EF4-FFF2-40B4-BE49-F238E27FC236}">
                  <a16:creationId xmlns:a16="http://schemas.microsoft.com/office/drawing/2014/main" id="{462B06C5-E46D-0843-92AD-687E4861D92D}"/>
                </a:ext>
              </a:extLst>
            </p:cNvPr>
            <p:cNvSpPr/>
            <p:nvPr/>
          </p:nvSpPr>
          <p:spPr>
            <a:xfrm>
              <a:off x="10726077" y="4239133"/>
              <a:ext cx="145432" cy="145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54">
              <a:extLst>
                <a:ext uri="{FF2B5EF4-FFF2-40B4-BE49-F238E27FC236}">
                  <a16:creationId xmlns:a16="http://schemas.microsoft.com/office/drawing/2014/main" id="{09012D7F-9021-7149-AAAA-6040B888388A}"/>
                </a:ext>
              </a:extLst>
            </p:cNvPr>
            <p:cNvSpPr txBox="1"/>
            <p:nvPr/>
          </p:nvSpPr>
          <p:spPr>
            <a:xfrm>
              <a:off x="10822711" y="1425358"/>
              <a:ext cx="870313" cy="338554"/>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CONT (</a:t>
              </a:r>
              <a:r>
                <a:rPr lang="it-IT" sz="800" dirty="0" err="1">
                  <a:latin typeface="Arial" panose="020B0604020202020204" pitchFamily="34" charset="0"/>
                  <a:cs typeface="Arial" panose="020B0604020202020204" pitchFamily="34" charset="0"/>
                </a:rPr>
                <a:t>n</a:t>
              </a:r>
              <a:r>
                <a:rPr lang="it-IT" sz="800" dirty="0">
                  <a:latin typeface="Arial" panose="020B0604020202020204" pitchFamily="34" charset="0"/>
                  <a:cs typeface="Arial" panose="020B0604020202020204" pitchFamily="34" charset="0"/>
                </a:rPr>
                <a:t>=9)</a:t>
              </a:r>
            </a:p>
            <a:p>
              <a:r>
                <a:rPr lang="it-IT" sz="800" dirty="0">
                  <a:latin typeface="Arial" panose="020B0604020202020204" pitchFamily="34" charset="0"/>
                  <a:cs typeface="Arial" panose="020B0604020202020204" pitchFamily="34" charset="0"/>
                </a:rPr>
                <a:t>STOP (</a:t>
              </a:r>
              <a:r>
                <a:rPr lang="it-IT" sz="800" dirty="0" err="1">
                  <a:latin typeface="Arial" panose="020B0604020202020204" pitchFamily="34" charset="0"/>
                  <a:cs typeface="Arial" panose="020B0604020202020204" pitchFamily="34" charset="0"/>
                </a:rPr>
                <a:t>n</a:t>
              </a:r>
              <a:r>
                <a:rPr lang="it-IT" sz="800" dirty="0">
                  <a:latin typeface="Arial" panose="020B0604020202020204" pitchFamily="34" charset="0"/>
                  <a:cs typeface="Arial" panose="020B0604020202020204" pitchFamily="34" charset="0"/>
                </a:rPr>
                <a:t>=13)</a:t>
              </a:r>
            </a:p>
          </p:txBody>
        </p:sp>
        <p:cxnSp>
          <p:nvCxnSpPr>
            <p:cNvPr id="56" name="Connettore 1 55">
              <a:extLst>
                <a:ext uri="{FF2B5EF4-FFF2-40B4-BE49-F238E27FC236}">
                  <a16:creationId xmlns:a16="http://schemas.microsoft.com/office/drawing/2014/main" id="{67DE3E1A-3CD4-9748-B091-13906DAC4CEF}"/>
                </a:ext>
              </a:extLst>
            </p:cNvPr>
            <p:cNvCxnSpPr/>
            <p:nvPr/>
          </p:nvCxnSpPr>
          <p:spPr>
            <a:xfrm>
              <a:off x="10724741" y="1543097"/>
              <a:ext cx="126274"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cxnSp>
          <p:nvCxnSpPr>
            <p:cNvPr id="57" name="Connettore 1 56">
              <a:extLst>
                <a:ext uri="{FF2B5EF4-FFF2-40B4-BE49-F238E27FC236}">
                  <a16:creationId xmlns:a16="http://schemas.microsoft.com/office/drawing/2014/main" id="{398EF56C-2EBE-6140-97C7-000942BE2EBB}"/>
                </a:ext>
              </a:extLst>
            </p:cNvPr>
            <p:cNvCxnSpPr/>
            <p:nvPr/>
          </p:nvCxnSpPr>
          <p:spPr>
            <a:xfrm>
              <a:off x="10724741" y="1673725"/>
              <a:ext cx="126274"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sp>
          <p:nvSpPr>
            <p:cNvPr id="58" name="Rettangolo 57">
              <a:extLst>
                <a:ext uri="{FF2B5EF4-FFF2-40B4-BE49-F238E27FC236}">
                  <a16:creationId xmlns:a16="http://schemas.microsoft.com/office/drawing/2014/main" id="{C41D5509-DACF-754C-AF9D-277129B482DA}"/>
                </a:ext>
              </a:extLst>
            </p:cNvPr>
            <p:cNvSpPr/>
            <p:nvPr/>
          </p:nvSpPr>
          <p:spPr>
            <a:xfrm>
              <a:off x="10726077" y="1467969"/>
              <a:ext cx="145432" cy="145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CasellaDiTesto 58">
              <a:extLst>
                <a:ext uri="{FF2B5EF4-FFF2-40B4-BE49-F238E27FC236}">
                  <a16:creationId xmlns:a16="http://schemas.microsoft.com/office/drawing/2014/main" id="{AE798D12-699A-4E4E-BC7D-56F8C64CCB9A}"/>
                </a:ext>
              </a:extLst>
            </p:cNvPr>
            <p:cNvSpPr txBox="1"/>
            <p:nvPr/>
          </p:nvSpPr>
          <p:spPr>
            <a:xfrm>
              <a:off x="9658799" y="3149294"/>
              <a:ext cx="870313" cy="230832"/>
            </a:xfrm>
            <a:prstGeom prst="rect">
              <a:avLst/>
            </a:prstGeom>
            <a:noFill/>
          </p:spPr>
          <p:txBody>
            <a:bodyPr wrap="square" rtlCol="0">
              <a:spAutoFit/>
            </a:bodyPr>
            <a:lstStyle/>
            <a:p>
              <a:r>
                <a:rPr lang="it-IT" sz="900" dirty="0" err="1">
                  <a:latin typeface="Arial" panose="020B0604020202020204" pitchFamily="34" charset="0"/>
                  <a:cs typeface="Arial" panose="020B0604020202020204" pitchFamily="34" charset="0"/>
                </a:rPr>
                <a:t>p</a:t>
              </a:r>
              <a:r>
                <a:rPr lang="it-IT" sz="900" dirty="0">
                  <a:latin typeface="Arial" panose="020B0604020202020204" pitchFamily="34" charset="0"/>
                  <a:cs typeface="Arial" panose="020B0604020202020204" pitchFamily="34" charset="0"/>
                </a:rPr>
                <a:t>=0.13</a:t>
              </a:r>
            </a:p>
          </p:txBody>
        </p:sp>
        <p:sp>
          <p:nvSpPr>
            <p:cNvPr id="60" name="CasellaDiTesto 59">
              <a:extLst>
                <a:ext uri="{FF2B5EF4-FFF2-40B4-BE49-F238E27FC236}">
                  <a16:creationId xmlns:a16="http://schemas.microsoft.com/office/drawing/2014/main" id="{C147E957-278C-5446-A089-5BD10590114E}"/>
                </a:ext>
              </a:extLst>
            </p:cNvPr>
            <p:cNvSpPr txBox="1"/>
            <p:nvPr/>
          </p:nvSpPr>
          <p:spPr>
            <a:xfrm>
              <a:off x="9658799" y="5941481"/>
              <a:ext cx="870313" cy="230832"/>
            </a:xfrm>
            <a:prstGeom prst="rect">
              <a:avLst/>
            </a:prstGeom>
            <a:noFill/>
          </p:spPr>
          <p:txBody>
            <a:bodyPr wrap="square" rtlCol="0">
              <a:spAutoFit/>
            </a:bodyPr>
            <a:lstStyle/>
            <a:p>
              <a:r>
                <a:rPr lang="it-IT" sz="900" dirty="0" err="1">
                  <a:latin typeface="Arial" panose="020B0604020202020204" pitchFamily="34" charset="0"/>
                  <a:cs typeface="Arial" panose="020B0604020202020204" pitchFamily="34" charset="0"/>
                </a:rPr>
                <a:t>p</a:t>
              </a:r>
              <a:r>
                <a:rPr lang="it-IT" sz="900" dirty="0">
                  <a:latin typeface="Arial" panose="020B0604020202020204" pitchFamily="34" charset="0"/>
                  <a:cs typeface="Arial" panose="020B0604020202020204" pitchFamily="34" charset="0"/>
                </a:rPr>
                <a:t>=0.35</a:t>
              </a:r>
            </a:p>
          </p:txBody>
        </p:sp>
      </p:grpSp>
      <p:sp>
        <p:nvSpPr>
          <p:cNvPr id="66" name="Rettangolo 65">
            <a:extLst>
              <a:ext uri="{FF2B5EF4-FFF2-40B4-BE49-F238E27FC236}">
                <a16:creationId xmlns:a16="http://schemas.microsoft.com/office/drawing/2014/main" id="{DF40BF93-513E-C047-B8DC-D9DD96778F9E}"/>
              </a:ext>
            </a:extLst>
          </p:cNvPr>
          <p:cNvSpPr/>
          <p:nvPr/>
        </p:nvSpPr>
        <p:spPr>
          <a:xfrm>
            <a:off x="2245994" y="1096670"/>
            <a:ext cx="9395792" cy="1292662"/>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Motivi stop </a:t>
            </a:r>
            <a:r>
              <a:rPr lang="it-IT" sz="1200" dirty="0" err="1">
                <a:latin typeface="Arial" panose="020B0604020202020204" pitchFamily="34" charset="0"/>
                <a:cs typeface="Arial" panose="020B0604020202020204" pitchFamily="34" charset="0"/>
                <a:sym typeface="Wingdings" pitchFamily="2" charset="2"/>
              </a:rPr>
              <a:t>venetoclax</a:t>
            </a:r>
            <a:r>
              <a:rPr lang="it-IT" sz="1200" dirty="0">
                <a:latin typeface="Arial" panose="020B0604020202020204" pitchFamily="34" charset="0"/>
                <a:cs typeface="Arial" panose="020B0604020202020204" pitchFamily="34" charset="0"/>
                <a:sym typeface="Wingdings" pitchFamily="2" charset="2"/>
              </a:rPr>
              <a:t>: scelta del paziente 46%, decisione medica 54%</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Durata mediana della remissione libera da trattamento (TFR): 45,8 mesi (</a:t>
            </a:r>
            <a:r>
              <a:rPr lang="it-IT" sz="1200" i="1" dirty="0" err="1">
                <a:latin typeface="Arial" panose="020B0604020202020204" pitchFamily="34" charset="0"/>
                <a:cs typeface="Arial" panose="020B0604020202020204" pitchFamily="34" charset="0"/>
                <a:sym typeface="Wingdings" pitchFamily="2" charset="2"/>
              </a:rPr>
              <a:t>range</a:t>
            </a:r>
            <a:r>
              <a:rPr lang="it-IT" sz="1200" dirty="0">
                <a:latin typeface="Arial" panose="020B0604020202020204" pitchFamily="34" charset="0"/>
                <a:cs typeface="Arial" panose="020B0604020202020204" pitchFamily="34" charset="0"/>
                <a:sym typeface="Wingdings" pitchFamily="2" charset="2"/>
              </a:rPr>
              <a:t> 3,8–54,5 mesi)</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TFR più duratura in pazienti con mutazione di </a:t>
            </a:r>
            <a:r>
              <a:rPr lang="it-IT" sz="1200" i="1" dirty="0">
                <a:latin typeface="Arial" panose="020B0604020202020204" pitchFamily="34" charset="0"/>
                <a:cs typeface="Arial" panose="020B0604020202020204" pitchFamily="34" charset="0"/>
                <a:sym typeface="Wingdings" pitchFamily="2" charset="2"/>
              </a:rPr>
              <a:t>NPM1</a:t>
            </a:r>
            <a:r>
              <a:rPr lang="it-IT" sz="1200" dirty="0">
                <a:latin typeface="Arial" panose="020B0604020202020204" pitchFamily="34" charset="0"/>
                <a:cs typeface="Arial" panose="020B0604020202020204" pitchFamily="34" charset="0"/>
                <a:sym typeface="Wingdings" pitchFamily="2" charset="2"/>
              </a:rPr>
              <a:t> o </a:t>
            </a:r>
            <a:r>
              <a:rPr lang="it-IT" sz="1200" i="1" dirty="0">
                <a:latin typeface="Arial" panose="020B0604020202020204" pitchFamily="34" charset="0"/>
                <a:cs typeface="Arial" panose="020B0604020202020204" pitchFamily="34" charset="0"/>
                <a:sym typeface="Wingdings" pitchFamily="2" charset="2"/>
              </a:rPr>
              <a:t>IDH</a:t>
            </a:r>
            <a:r>
              <a:rPr lang="it-IT" sz="1200" dirty="0">
                <a:latin typeface="Arial" panose="020B0604020202020204" pitchFamily="34" charset="0"/>
                <a:cs typeface="Arial" panose="020B0604020202020204" pitchFamily="34" charset="0"/>
                <a:sym typeface="Wingdings" pitchFamily="2" charset="2"/>
              </a:rPr>
              <a:t> e con MRD-</a:t>
            </a:r>
          </a:p>
          <a:p>
            <a:pPr>
              <a:spcBef>
                <a:spcPts val="1200"/>
              </a:spcBef>
              <a:buClr>
                <a:srgbClr val="FBB037"/>
              </a:buClr>
            </a:pPr>
            <a:endParaRPr lang="it-IT" sz="1200" dirty="0">
              <a:latin typeface="Arial" panose="020B0604020202020204" pitchFamily="34" charset="0"/>
              <a:cs typeface="Arial" panose="020B0604020202020204" pitchFamily="34" charset="0"/>
            </a:endParaRPr>
          </a:p>
        </p:txBody>
      </p:sp>
      <p:sp>
        <p:nvSpPr>
          <p:cNvPr id="85" name="Rettangolo 84">
            <a:extLst>
              <a:ext uri="{FF2B5EF4-FFF2-40B4-BE49-F238E27FC236}">
                <a16:creationId xmlns:a16="http://schemas.microsoft.com/office/drawing/2014/main" id="{7C1ACB0E-60CE-3245-803D-709EF8B4DAA9}"/>
              </a:ext>
            </a:extLst>
          </p:cNvPr>
          <p:cNvSpPr/>
          <p:nvPr/>
        </p:nvSpPr>
        <p:spPr>
          <a:xfrm>
            <a:off x="9291287" y="6627168"/>
            <a:ext cx="2900714" cy="215444"/>
          </a:xfrm>
          <a:prstGeom prst="rect">
            <a:avLst/>
          </a:prstGeom>
        </p:spPr>
        <p:txBody>
          <a:bodyPr wrap="squar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5"/>
              </a:rPr>
              <a:t>Chyn</a:t>
            </a:r>
            <a:r>
              <a:rPr lang="it-IT" sz="800" i="1" dirty="0">
                <a:latin typeface="Arial" panose="020B0604020202020204" pitchFamily="34" charset="0"/>
                <a:cs typeface="Arial" panose="020B0604020202020204" pitchFamily="34" charset="0"/>
                <a:hlinkClick r:id="rId5"/>
              </a:rPr>
              <a:t> </a:t>
            </a:r>
            <a:r>
              <a:rPr lang="it-IT" sz="800" i="1" dirty="0" err="1">
                <a:latin typeface="Arial" panose="020B0604020202020204" pitchFamily="34" charset="0"/>
                <a:cs typeface="Arial" panose="020B0604020202020204" pitchFamily="34" charset="0"/>
                <a:hlinkClick r:id="rId5"/>
              </a:rPr>
              <a:t>Chua</a:t>
            </a:r>
            <a:r>
              <a:rPr lang="it-IT" sz="800" i="1" dirty="0">
                <a:latin typeface="Arial" panose="020B0604020202020204" pitchFamily="34" charset="0"/>
                <a:cs typeface="Arial" panose="020B0604020202020204" pitchFamily="34" charset="0"/>
                <a:hlinkClick r:id="rId5"/>
              </a:rPr>
              <a:t> C, et al. EHA 2021; </a:t>
            </a:r>
            <a:r>
              <a:rPr lang="it-IT" sz="800" i="1" dirty="0" err="1">
                <a:latin typeface="Arial" panose="020B0604020202020204" pitchFamily="34" charset="0"/>
                <a:cs typeface="Arial" panose="020B0604020202020204" pitchFamily="34" charset="0"/>
                <a:hlinkClick r:id="rId5"/>
              </a:rPr>
              <a:t>Abstract</a:t>
            </a:r>
            <a:r>
              <a:rPr lang="it-IT" sz="800" i="1" dirty="0">
                <a:latin typeface="Arial" panose="020B0604020202020204" pitchFamily="34" charset="0"/>
                <a:cs typeface="Arial" panose="020B0604020202020204" pitchFamily="34" charset="0"/>
                <a:hlinkClick r:id="rId5"/>
              </a:rPr>
              <a:t> EP429</a:t>
            </a:r>
            <a:endParaRPr lang="it-IT" sz="800" i="1" dirty="0">
              <a:latin typeface="Arial" panose="020B0604020202020204" pitchFamily="34" charset="0"/>
              <a:cs typeface="Arial" panose="020B0604020202020204" pitchFamily="34" charset="0"/>
            </a:endParaRPr>
          </a:p>
        </p:txBody>
      </p:sp>
      <p:grpSp>
        <p:nvGrpSpPr>
          <p:cNvPr id="9" name="Gruppo 8"/>
          <p:cNvGrpSpPr>
            <a:grpSpLocks noChangeAspect="1"/>
          </p:cNvGrpSpPr>
          <p:nvPr/>
        </p:nvGrpSpPr>
        <p:grpSpPr>
          <a:xfrm>
            <a:off x="2377172" y="1986831"/>
            <a:ext cx="6164312" cy="4356000"/>
            <a:chOff x="2377173" y="1986829"/>
            <a:chExt cx="6227999" cy="4401003"/>
          </a:xfrm>
        </p:grpSpPr>
        <p:sp>
          <p:nvSpPr>
            <p:cNvPr id="75" name="CasellaDiTesto 74">
              <a:extLst>
                <a:ext uri="{FF2B5EF4-FFF2-40B4-BE49-F238E27FC236}">
                  <a16:creationId xmlns:a16="http://schemas.microsoft.com/office/drawing/2014/main" id="{05BDA70D-A574-DC44-A2B6-B901A1AB979C}"/>
                </a:ext>
              </a:extLst>
            </p:cNvPr>
            <p:cNvSpPr txBox="1"/>
            <p:nvPr/>
          </p:nvSpPr>
          <p:spPr>
            <a:xfrm rot="16200000">
              <a:off x="3489021" y="2432142"/>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ASXL1</a:t>
              </a:r>
            </a:p>
          </p:txBody>
        </p:sp>
        <p:sp>
          <p:nvSpPr>
            <p:cNvPr id="79" name="CasellaDiTesto 78">
              <a:extLst>
                <a:ext uri="{FF2B5EF4-FFF2-40B4-BE49-F238E27FC236}">
                  <a16:creationId xmlns:a16="http://schemas.microsoft.com/office/drawing/2014/main" id="{0A083742-4A79-2846-9B99-E0B45A57DE1D}"/>
                </a:ext>
              </a:extLst>
            </p:cNvPr>
            <p:cNvSpPr txBox="1"/>
            <p:nvPr/>
          </p:nvSpPr>
          <p:spPr>
            <a:xfrm rot="16200000">
              <a:off x="4083049" y="2431907"/>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TET2</a:t>
              </a:r>
            </a:p>
          </p:txBody>
        </p:sp>
        <p:sp>
          <p:nvSpPr>
            <p:cNvPr id="80" name="CasellaDiTesto 79">
              <a:extLst>
                <a:ext uri="{FF2B5EF4-FFF2-40B4-BE49-F238E27FC236}">
                  <a16:creationId xmlns:a16="http://schemas.microsoft.com/office/drawing/2014/main" id="{17DF5002-8747-2A49-A5E2-C3F34CBA8476}"/>
                </a:ext>
              </a:extLst>
            </p:cNvPr>
            <p:cNvSpPr txBox="1"/>
            <p:nvPr/>
          </p:nvSpPr>
          <p:spPr>
            <a:xfrm rot="16200000">
              <a:off x="4236228" y="2438443"/>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PHF6</a:t>
              </a:r>
            </a:p>
          </p:txBody>
        </p:sp>
        <p:sp>
          <p:nvSpPr>
            <p:cNvPr id="81" name="CasellaDiTesto 80">
              <a:extLst>
                <a:ext uri="{FF2B5EF4-FFF2-40B4-BE49-F238E27FC236}">
                  <a16:creationId xmlns:a16="http://schemas.microsoft.com/office/drawing/2014/main" id="{C1C5E8A8-9036-EA4E-9065-7A8C4B2461B6}"/>
                </a:ext>
              </a:extLst>
            </p:cNvPr>
            <p:cNvSpPr txBox="1"/>
            <p:nvPr/>
          </p:nvSpPr>
          <p:spPr>
            <a:xfrm rot="16200000">
              <a:off x="4391242" y="2432306"/>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WT1</a:t>
              </a:r>
            </a:p>
          </p:txBody>
        </p:sp>
        <p:sp>
          <p:nvSpPr>
            <p:cNvPr id="84" name="CasellaDiTesto 83">
              <a:extLst>
                <a:ext uri="{FF2B5EF4-FFF2-40B4-BE49-F238E27FC236}">
                  <a16:creationId xmlns:a16="http://schemas.microsoft.com/office/drawing/2014/main" id="{C2B8F1C0-029B-6146-BDC1-0E91D58008F3}"/>
                </a:ext>
              </a:extLst>
            </p:cNvPr>
            <p:cNvSpPr txBox="1"/>
            <p:nvPr/>
          </p:nvSpPr>
          <p:spPr>
            <a:xfrm rot="16200000">
              <a:off x="4854737" y="2439092"/>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MRD</a:t>
              </a:r>
            </a:p>
          </p:txBody>
        </p:sp>
        <p:grpSp>
          <p:nvGrpSpPr>
            <p:cNvPr id="3" name="Gruppo 2"/>
            <p:cNvGrpSpPr/>
            <p:nvPr/>
          </p:nvGrpSpPr>
          <p:grpSpPr>
            <a:xfrm>
              <a:off x="2377173" y="1996482"/>
              <a:ext cx="6227999" cy="4391350"/>
              <a:chOff x="2377173" y="1996482"/>
              <a:chExt cx="6227999" cy="4391350"/>
            </a:xfrm>
          </p:grpSpPr>
          <p:sp>
            <p:nvSpPr>
              <p:cNvPr id="10" name="CasellaDiTesto 9">
                <a:extLst>
                  <a:ext uri="{FF2B5EF4-FFF2-40B4-BE49-F238E27FC236}">
                    <a16:creationId xmlns:a16="http://schemas.microsoft.com/office/drawing/2014/main" id="{BBD8FEDA-092C-0A40-BA27-730C4264662E}"/>
                  </a:ext>
                </a:extLst>
              </p:cNvPr>
              <p:cNvSpPr txBox="1"/>
              <p:nvPr/>
            </p:nvSpPr>
            <p:spPr>
              <a:xfrm rot="16200000">
                <a:off x="2575555" y="2444992"/>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NMP1</a:t>
                </a:r>
              </a:p>
            </p:txBody>
          </p:sp>
          <p:sp>
            <p:nvSpPr>
              <p:cNvPr id="70" name="CasellaDiTesto 69">
                <a:extLst>
                  <a:ext uri="{FF2B5EF4-FFF2-40B4-BE49-F238E27FC236}">
                    <a16:creationId xmlns:a16="http://schemas.microsoft.com/office/drawing/2014/main" id="{F4FA094B-FC48-444E-B91A-031068F88A71}"/>
                  </a:ext>
                </a:extLst>
              </p:cNvPr>
              <p:cNvSpPr txBox="1"/>
              <p:nvPr/>
            </p:nvSpPr>
            <p:spPr>
              <a:xfrm rot="16200000">
                <a:off x="2733265" y="2444992"/>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FLT3-ITD</a:t>
                </a:r>
              </a:p>
            </p:txBody>
          </p:sp>
          <p:sp>
            <p:nvSpPr>
              <p:cNvPr id="71" name="CasellaDiTesto 70">
                <a:extLst>
                  <a:ext uri="{FF2B5EF4-FFF2-40B4-BE49-F238E27FC236}">
                    <a16:creationId xmlns:a16="http://schemas.microsoft.com/office/drawing/2014/main" id="{31E82B38-AB63-6440-9B34-1BF3351BB3C2}"/>
                  </a:ext>
                </a:extLst>
              </p:cNvPr>
              <p:cNvSpPr txBox="1"/>
              <p:nvPr/>
            </p:nvSpPr>
            <p:spPr>
              <a:xfrm rot="16200000">
                <a:off x="2874774" y="2444991"/>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NRAS</a:t>
                </a:r>
              </a:p>
            </p:txBody>
          </p:sp>
          <p:sp>
            <p:nvSpPr>
              <p:cNvPr id="72" name="CasellaDiTesto 71">
                <a:extLst>
                  <a:ext uri="{FF2B5EF4-FFF2-40B4-BE49-F238E27FC236}">
                    <a16:creationId xmlns:a16="http://schemas.microsoft.com/office/drawing/2014/main" id="{0E6B0B74-DE89-DA48-A074-86071CD54EA2}"/>
                  </a:ext>
                </a:extLst>
              </p:cNvPr>
              <p:cNvSpPr txBox="1"/>
              <p:nvPr/>
            </p:nvSpPr>
            <p:spPr>
              <a:xfrm rot="16200000">
                <a:off x="3032483" y="2448348"/>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IDH1</a:t>
                </a:r>
              </a:p>
            </p:txBody>
          </p:sp>
          <p:sp>
            <p:nvSpPr>
              <p:cNvPr id="73" name="CasellaDiTesto 72">
                <a:extLst>
                  <a:ext uri="{FF2B5EF4-FFF2-40B4-BE49-F238E27FC236}">
                    <a16:creationId xmlns:a16="http://schemas.microsoft.com/office/drawing/2014/main" id="{FD80EA46-CCC4-8E43-A0B6-ACD8C1C001C0}"/>
                  </a:ext>
                </a:extLst>
              </p:cNvPr>
              <p:cNvSpPr txBox="1"/>
              <p:nvPr/>
            </p:nvSpPr>
            <p:spPr>
              <a:xfrm rot="16200000">
                <a:off x="3191498" y="2447698"/>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IDH2</a:t>
                </a:r>
              </a:p>
            </p:txBody>
          </p:sp>
          <p:sp>
            <p:nvSpPr>
              <p:cNvPr id="74" name="CasellaDiTesto 73">
                <a:extLst>
                  <a:ext uri="{FF2B5EF4-FFF2-40B4-BE49-F238E27FC236}">
                    <a16:creationId xmlns:a16="http://schemas.microsoft.com/office/drawing/2014/main" id="{AF9A5751-F4EF-F642-B2FE-FDE5B1693668}"/>
                  </a:ext>
                </a:extLst>
              </p:cNvPr>
              <p:cNvSpPr txBox="1"/>
              <p:nvPr/>
            </p:nvSpPr>
            <p:spPr>
              <a:xfrm rot="16200000">
                <a:off x="3342417" y="2441560"/>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SRSF2</a:t>
                </a:r>
              </a:p>
            </p:txBody>
          </p:sp>
          <p:sp>
            <p:nvSpPr>
              <p:cNvPr id="76" name="CasellaDiTesto 75">
                <a:extLst>
                  <a:ext uri="{FF2B5EF4-FFF2-40B4-BE49-F238E27FC236}">
                    <a16:creationId xmlns:a16="http://schemas.microsoft.com/office/drawing/2014/main" id="{7BBDBC37-12A2-9C41-94DF-B73540B9A6B3}"/>
                  </a:ext>
                </a:extLst>
              </p:cNvPr>
              <p:cNvSpPr txBox="1"/>
              <p:nvPr/>
            </p:nvSpPr>
            <p:spPr>
              <a:xfrm rot="16200000">
                <a:off x="3630530" y="2444991"/>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RUNX1</a:t>
                </a:r>
              </a:p>
            </p:txBody>
          </p:sp>
          <p:sp>
            <p:nvSpPr>
              <p:cNvPr id="77" name="CasellaDiTesto 76">
                <a:extLst>
                  <a:ext uri="{FF2B5EF4-FFF2-40B4-BE49-F238E27FC236}">
                    <a16:creationId xmlns:a16="http://schemas.microsoft.com/office/drawing/2014/main" id="{9CE36112-F71B-574A-A0C3-3FEEF5435C71}"/>
                  </a:ext>
                </a:extLst>
              </p:cNvPr>
              <p:cNvSpPr txBox="1"/>
              <p:nvPr/>
            </p:nvSpPr>
            <p:spPr>
              <a:xfrm rot="16200000">
                <a:off x="3797215" y="2444990"/>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DNMT3A R882</a:t>
                </a:r>
              </a:p>
            </p:txBody>
          </p:sp>
          <p:sp>
            <p:nvSpPr>
              <p:cNvPr id="78" name="CasellaDiTesto 77">
                <a:extLst>
                  <a:ext uri="{FF2B5EF4-FFF2-40B4-BE49-F238E27FC236}">
                    <a16:creationId xmlns:a16="http://schemas.microsoft.com/office/drawing/2014/main" id="{50CC30BC-7574-4649-967A-A653AB351C79}"/>
                  </a:ext>
                </a:extLst>
              </p:cNvPr>
              <p:cNvSpPr txBox="1"/>
              <p:nvPr/>
            </p:nvSpPr>
            <p:spPr>
              <a:xfrm rot="16200000">
                <a:off x="3945574" y="2444990"/>
                <a:ext cx="1097905" cy="207749"/>
              </a:xfrm>
              <a:prstGeom prst="rect">
                <a:avLst/>
              </a:prstGeom>
              <a:noFill/>
            </p:spPr>
            <p:txBody>
              <a:bodyPr wrap="square" rtlCol="0">
                <a:spAutoFit/>
              </a:bodyPr>
              <a:lstStyle/>
              <a:p>
                <a:pPr>
                  <a:lnSpc>
                    <a:spcPts val="900"/>
                  </a:lnSpc>
                </a:pPr>
                <a:r>
                  <a:rPr lang="it-IT" sz="800" dirty="0">
                    <a:latin typeface="Arial" panose="020B0604020202020204" pitchFamily="34" charset="0"/>
                    <a:cs typeface="Arial" panose="020B0604020202020204" pitchFamily="34" charset="0"/>
                  </a:rPr>
                  <a:t>DNMT3A non-</a:t>
                </a:r>
              </a:p>
            </p:txBody>
          </p:sp>
          <p:sp>
            <p:nvSpPr>
              <p:cNvPr id="82" name="CasellaDiTesto 81">
                <a:extLst>
                  <a:ext uri="{FF2B5EF4-FFF2-40B4-BE49-F238E27FC236}">
                    <a16:creationId xmlns:a16="http://schemas.microsoft.com/office/drawing/2014/main" id="{99FAA3B4-4ACD-9F44-AE83-EC42AEC2067B}"/>
                  </a:ext>
                </a:extLst>
              </p:cNvPr>
              <p:cNvSpPr txBox="1"/>
              <p:nvPr/>
            </p:nvSpPr>
            <p:spPr>
              <a:xfrm rot="16200000">
                <a:off x="4554149" y="2445060"/>
                <a:ext cx="1097905" cy="207749"/>
              </a:xfrm>
              <a:prstGeom prst="rect">
                <a:avLst/>
              </a:prstGeom>
              <a:noFill/>
            </p:spPr>
            <p:txBody>
              <a:bodyPr wrap="square" rtlCol="0">
                <a:spAutoFit/>
              </a:bodyPr>
              <a:lstStyle/>
              <a:p>
                <a:pPr>
                  <a:lnSpc>
                    <a:spcPts val="900"/>
                  </a:lnSpc>
                </a:pPr>
                <a:r>
                  <a:rPr lang="it-IT" sz="800" dirty="0" err="1">
                    <a:latin typeface="Arial" panose="020B0604020202020204" pitchFamily="34" charset="0"/>
                    <a:cs typeface="Arial" panose="020B0604020202020204" pitchFamily="34" charset="0"/>
                  </a:rPr>
                  <a:t>Cytogenetics</a:t>
                </a:r>
                <a:endParaRPr lang="it-IT" sz="800" dirty="0">
                  <a:latin typeface="Arial" panose="020B0604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C6B95200-CCF9-9C4A-82B7-4F170815731D}"/>
                  </a:ext>
                </a:extLst>
              </p:cNvPr>
              <p:cNvSpPr txBox="1"/>
              <p:nvPr/>
            </p:nvSpPr>
            <p:spPr>
              <a:xfrm rot="16200000">
                <a:off x="4700916" y="2442210"/>
                <a:ext cx="1097905" cy="207749"/>
              </a:xfrm>
              <a:prstGeom prst="rect">
                <a:avLst/>
              </a:prstGeom>
              <a:noFill/>
            </p:spPr>
            <p:txBody>
              <a:bodyPr wrap="square" rtlCol="0">
                <a:spAutoFit/>
              </a:bodyPr>
              <a:lstStyle/>
              <a:p>
                <a:pPr>
                  <a:lnSpc>
                    <a:spcPts val="900"/>
                  </a:lnSpc>
                </a:pPr>
                <a:r>
                  <a:rPr lang="it-IT" sz="800" dirty="0" err="1">
                    <a:latin typeface="Arial" panose="020B0604020202020204" pitchFamily="34" charset="0"/>
                    <a:cs typeface="Arial" panose="020B0604020202020204" pitchFamily="34" charset="0"/>
                  </a:rPr>
                  <a:t>Therapy</a:t>
                </a:r>
                <a:r>
                  <a:rPr lang="it-IT" sz="800" dirty="0">
                    <a:latin typeface="Arial" panose="020B0604020202020204" pitchFamily="34" charset="0"/>
                    <a:cs typeface="Arial" panose="020B0604020202020204" pitchFamily="34" charset="0"/>
                  </a:rPr>
                  <a:t> </a:t>
                </a:r>
                <a:r>
                  <a:rPr lang="it-IT" sz="800" dirty="0" err="1">
                    <a:latin typeface="Arial" panose="020B0604020202020204" pitchFamily="34" charset="0"/>
                    <a:cs typeface="Arial" panose="020B0604020202020204" pitchFamily="34" charset="0"/>
                  </a:rPr>
                  <a:t>duration</a:t>
                </a:r>
                <a:endParaRPr lang="it-IT" sz="800" dirty="0">
                  <a:latin typeface="Arial" panose="020B0604020202020204" pitchFamily="34" charset="0"/>
                  <a:cs typeface="Arial" panose="020B0604020202020204" pitchFamily="34" charset="0"/>
                </a:endParaRPr>
              </a:p>
            </p:txBody>
          </p:sp>
          <p:grpSp>
            <p:nvGrpSpPr>
              <p:cNvPr id="2" name="Gruppo 1"/>
              <p:cNvGrpSpPr>
                <a:grpSpLocks noChangeAspect="1"/>
              </p:cNvGrpSpPr>
              <p:nvPr/>
            </p:nvGrpSpPr>
            <p:grpSpPr>
              <a:xfrm>
                <a:off x="2377173" y="2676424"/>
                <a:ext cx="6227999" cy="3711408"/>
                <a:chOff x="2377173" y="2676425"/>
                <a:chExt cx="6216295" cy="3704433"/>
              </a:xfrm>
            </p:grpSpPr>
            <p:pic>
              <p:nvPicPr>
                <p:cNvPr id="5" name="Immagine 4">
                  <a:extLst>
                    <a:ext uri="{FF2B5EF4-FFF2-40B4-BE49-F238E27FC236}">
                      <a16:creationId xmlns:a16="http://schemas.microsoft.com/office/drawing/2014/main" id="{6BDA3B48-3C45-2F43-A11B-8B679830ED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8825" y="2725081"/>
                  <a:ext cx="5794643" cy="3019058"/>
                </a:xfrm>
                <a:prstGeom prst="rect">
                  <a:avLst/>
                </a:prstGeom>
              </p:spPr>
            </p:pic>
            <p:sp>
              <p:nvSpPr>
                <p:cNvPr id="6" name="CasellaDiTesto 5">
                  <a:extLst>
                    <a:ext uri="{FF2B5EF4-FFF2-40B4-BE49-F238E27FC236}">
                      <a16:creationId xmlns:a16="http://schemas.microsoft.com/office/drawing/2014/main" id="{28B41D3E-FF18-AA4F-9A26-DD8D3AF8EA40}"/>
                    </a:ext>
                  </a:extLst>
                </p:cNvPr>
                <p:cNvSpPr txBox="1"/>
                <p:nvPr/>
              </p:nvSpPr>
              <p:spPr>
                <a:xfrm>
                  <a:off x="2377173" y="3001797"/>
                  <a:ext cx="687505" cy="2470163"/>
                </a:xfrm>
                <a:prstGeom prst="rect">
                  <a:avLst/>
                </a:prstGeom>
                <a:noFill/>
              </p:spPr>
              <p:txBody>
                <a:bodyPr wrap="square" rtlCol="0">
                  <a:spAutoFit/>
                </a:bodyPr>
                <a:lstStyle/>
                <a:p>
                  <a:pPr algn="r">
                    <a:lnSpc>
                      <a:spcPct val="150000"/>
                    </a:lnSpc>
                    <a:spcBef>
                      <a:spcPts val="10"/>
                    </a:spcBef>
                  </a:pPr>
                  <a:r>
                    <a:rPr lang="it-IT" sz="800" dirty="0">
                      <a:latin typeface="Arial" panose="020B0604020202020204" pitchFamily="34" charset="0"/>
                      <a:cs typeface="Arial" panose="020B0604020202020204" pitchFamily="34" charset="0"/>
                    </a:rPr>
                    <a:t>ALF06</a:t>
                  </a:r>
                </a:p>
                <a:p>
                  <a:pPr algn="r">
                    <a:lnSpc>
                      <a:spcPct val="150000"/>
                    </a:lnSpc>
                    <a:spcBef>
                      <a:spcPts val="10"/>
                    </a:spcBef>
                  </a:pPr>
                  <a:r>
                    <a:rPr lang="it-IT" sz="800" dirty="0">
                      <a:latin typeface="Arial" panose="020B0604020202020204" pitchFamily="34" charset="0"/>
                      <a:cs typeface="Arial" panose="020B0604020202020204" pitchFamily="34" charset="0"/>
                    </a:rPr>
                    <a:t>ALF11</a:t>
                  </a:r>
                </a:p>
                <a:p>
                  <a:pPr algn="r">
                    <a:lnSpc>
                      <a:spcPct val="150000"/>
                    </a:lnSpc>
                    <a:spcBef>
                      <a:spcPts val="10"/>
                    </a:spcBef>
                  </a:pPr>
                  <a:r>
                    <a:rPr lang="it-IT" sz="800" dirty="0">
                      <a:latin typeface="Arial" panose="020B0604020202020204" pitchFamily="34" charset="0"/>
                      <a:cs typeface="Arial" panose="020B0604020202020204" pitchFamily="34" charset="0"/>
                    </a:rPr>
                    <a:t>ALF05</a:t>
                  </a:r>
                </a:p>
                <a:p>
                  <a:pPr algn="r">
                    <a:lnSpc>
                      <a:spcPct val="150000"/>
                    </a:lnSpc>
                    <a:spcBef>
                      <a:spcPts val="10"/>
                    </a:spcBef>
                  </a:pPr>
                  <a:r>
                    <a:rPr lang="it-IT" sz="800" dirty="0">
                      <a:latin typeface="Arial" panose="020B0604020202020204" pitchFamily="34" charset="0"/>
                      <a:cs typeface="Arial" panose="020B0604020202020204" pitchFamily="34" charset="0"/>
                    </a:rPr>
                    <a:t>MDA09</a:t>
                  </a:r>
                </a:p>
                <a:p>
                  <a:pPr algn="r">
                    <a:lnSpc>
                      <a:spcPct val="150000"/>
                    </a:lnSpc>
                    <a:spcBef>
                      <a:spcPts val="10"/>
                    </a:spcBef>
                  </a:pPr>
                  <a:r>
                    <a:rPr lang="it-IT" sz="800" dirty="0">
                      <a:latin typeface="Arial" panose="020B0604020202020204" pitchFamily="34" charset="0"/>
                      <a:cs typeface="Arial" panose="020B0604020202020204" pitchFamily="34" charset="0"/>
                    </a:rPr>
                    <a:t>ALF04</a:t>
                  </a:r>
                </a:p>
                <a:p>
                  <a:pPr algn="r">
                    <a:lnSpc>
                      <a:spcPct val="150000"/>
                    </a:lnSpc>
                    <a:spcBef>
                      <a:spcPts val="10"/>
                    </a:spcBef>
                  </a:pPr>
                  <a:r>
                    <a:rPr lang="it-IT" sz="800" dirty="0">
                      <a:latin typeface="Arial" panose="020B0604020202020204" pitchFamily="34" charset="0"/>
                      <a:cs typeface="Arial" panose="020B0604020202020204" pitchFamily="34" charset="0"/>
                    </a:rPr>
                    <a:t>ALF07</a:t>
                  </a:r>
                </a:p>
                <a:p>
                  <a:pPr algn="r">
                    <a:lnSpc>
                      <a:spcPct val="150000"/>
                    </a:lnSpc>
                    <a:spcBef>
                      <a:spcPts val="10"/>
                    </a:spcBef>
                  </a:pPr>
                  <a:r>
                    <a:rPr lang="it-IT" sz="800" dirty="0">
                      <a:latin typeface="Arial" panose="020B0604020202020204" pitchFamily="34" charset="0"/>
                      <a:cs typeface="Arial" panose="020B0604020202020204" pitchFamily="34" charset="0"/>
                    </a:rPr>
                    <a:t>MDA06</a:t>
                  </a:r>
                </a:p>
                <a:p>
                  <a:pPr algn="r">
                    <a:lnSpc>
                      <a:spcPct val="150000"/>
                    </a:lnSpc>
                    <a:spcBef>
                      <a:spcPts val="10"/>
                    </a:spcBef>
                  </a:pPr>
                  <a:r>
                    <a:rPr lang="it-IT" sz="800" dirty="0">
                      <a:latin typeface="Arial" panose="020B0604020202020204" pitchFamily="34" charset="0"/>
                      <a:cs typeface="Arial" panose="020B0604020202020204" pitchFamily="34" charset="0"/>
                    </a:rPr>
                    <a:t>ALF09</a:t>
                  </a:r>
                </a:p>
                <a:p>
                  <a:pPr algn="r">
                    <a:lnSpc>
                      <a:spcPct val="150000"/>
                    </a:lnSpc>
                    <a:spcBef>
                      <a:spcPts val="10"/>
                    </a:spcBef>
                  </a:pPr>
                  <a:r>
                    <a:rPr lang="it-IT" sz="800" dirty="0">
                      <a:latin typeface="Arial" panose="020B0604020202020204" pitchFamily="34" charset="0"/>
                      <a:cs typeface="Arial" panose="020B0604020202020204" pitchFamily="34" charset="0"/>
                    </a:rPr>
                    <a:t>ALF03</a:t>
                  </a:r>
                </a:p>
                <a:p>
                  <a:pPr algn="r">
                    <a:lnSpc>
                      <a:spcPct val="150000"/>
                    </a:lnSpc>
                    <a:spcBef>
                      <a:spcPts val="10"/>
                    </a:spcBef>
                  </a:pPr>
                  <a:r>
                    <a:rPr lang="it-IT" sz="800" dirty="0">
                      <a:latin typeface="Arial" panose="020B0604020202020204" pitchFamily="34" charset="0"/>
                      <a:cs typeface="Arial" panose="020B0604020202020204" pitchFamily="34" charset="0"/>
                    </a:rPr>
                    <a:t>ALF08</a:t>
                  </a:r>
                </a:p>
                <a:p>
                  <a:pPr algn="r">
                    <a:lnSpc>
                      <a:spcPct val="150000"/>
                    </a:lnSpc>
                    <a:spcBef>
                      <a:spcPts val="10"/>
                    </a:spcBef>
                  </a:pPr>
                  <a:r>
                    <a:rPr lang="it-IT" sz="800" dirty="0">
                      <a:latin typeface="Arial" panose="020B0604020202020204" pitchFamily="34" charset="0"/>
                      <a:cs typeface="Arial" panose="020B0604020202020204" pitchFamily="34" charset="0"/>
                    </a:rPr>
                    <a:t>ALF13</a:t>
                  </a:r>
                </a:p>
                <a:p>
                  <a:pPr algn="r">
                    <a:lnSpc>
                      <a:spcPct val="150000"/>
                    </a:lnSpc>
                    <a:spcBef>
                      <a:spcPts val="10"/>
                    </a:spcBef>
                  </a:pPr>
                  <a:r>
                    <a:rPr lang="it-IT" sz="800" dirty="0">
                      <a:latin typeface="Arial" panose="020B0604020202020204" pitchFamily="34" charset="0"/>
                      <a:cs typeface="Arial" panose="020B0604020202020204" pitchFamily="34" charset="0"/>
                    </a:rPr>
                    <a:t>MDA01</a:t>
                  </a:r>
                </a:p>
                <a:p>
                  <a:pPr algn="r">
                    <a:lnSpc>
                      <a:spcPct val="150000"/>
                    </a:lnSpc>
                    <a:spcBef>
                      <a:spcPts val="10"/>
                    </a:spcBef>
                  </a:pPr>
                  <a:r>
                    <a:rPr lang="it-IT" sz="800" dirty="0">
                      <a:latin typeface="Arial" panose="020B0604020202020204" pitchFamily="34" charset="0"/>
                      <a:cs typeface="Arial" panose="020B0604020202020204" pitchFamily="34" charset="0"/>
                    </a:rPr>
                    <a:t>ALF01</a:t>
                  </a:r>
                </a:p>
              </p:txBody>
            </p:sp>
            <p:sp>
              <p:nvSpPr>
                <p:cNvPr id="13" name="CasellaDiTesto 12">
                  <a:extLst>
                    <a:ext uri="{FF2B5EF4-FFF2-40B4-BE49-F238E27FC236}">
                      <a16:creationId xmlns:a16="http://schemas.microsoft.com/office/drawing/2014/main" id="{6CDEAA0F-5D23-D442-A5AD-C55DFC4549A8}"/>
                    </a:ext>
                  </a:extLst>
                </p:cNvPr>
                <p:cNvSpPr txBox="1"/>
                <p:nvPr/>
              </p:nvSpPr>
              <p:spPr>
                <a:xfrm>
                  <a:off x="5844311" y="2676425"/>
                  <a:ext cx="1831874" cy="252177"/>
                </a:xfrm>
                <a:prstGeom prst="rect">
                  <a:avLst/>
                </a:prstGeom>
                <a:noFill/>
              </p:spPr>
              <p:txBody>
                <a:bodyPr wrap="square" rtlCol="0">
                  <a:spAutoFit/>
                </a:bodyPr>
                <a:lstStyle/>
                <a:p>
                  <a:pPr algn="ctr">
                    <a:lnSpc>
                      <a:spcPts val="1260"/>
                    </a:lnSpc>
                    <a:spcBef>
                      <a:spcPts val="610"/>
                    </a:spcBef>
                  </a:pPr>
                  <a:r>
                    <a:rPr lang="it-IT" sz="900" b="1" dirty="0" err="1">
                      <a:latin typeface="Arial" panose="020B0604020202020204" pitchFamily="34" charset="0"/>
                      <a:cs typeface="Arial" panose="020B0604020202020204" pitchFamily="34" charset="0"/>
                    </a:rPr>
                    <a:t>Months</a:t>
                  </a:r>
                  <a:r>
                    <a:rPr lang="it-IT" sz="900" b="1" dirty="0">
                      <a:latin typeface="Arial" panose="020B0604020202020204" pitchFamily="34" charset="0"/>
                      <a:cs typeface="Arial" panose="020B0604020202020204" pitchFamily="34" charset="0"/>
                    </a:rPr>
                    <a:t> from </a:t>
                  </a:r>
                  <a:r>
                    <a:rPr lang="it-IT" sz="900" b="1" dirty="0" err="1">
                      <a:latin typeface="Arial" panose="020B0604020202020204" pitchFamily="34" charset="0"/>
                      <a:cs typeface="Arial" panose="020B0604020202020204" pitchFamily="34" charset="0"/>
                    </a:rPr>
                    <a:t>cessation</a:t>
                  </a:r>
                  <a:endParaRPr lang="it-IT" sz="900" b="1"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FBEAB0DD-E6FF-E54D-AE50-7E4A3B04FCBD}"/>
                    </a:ext>
                  </a:extLst>
                </p:cNvPr>
                <p:cNvSpPr txBox="1"/>
                <p:nvPr/>
              </p:nvSpPr>
              <p:spPr>
                <a:xfrm>
                  <a:off x="2788060" y="5527449"/>
                  <a:ext cx="829797" cy="249591"/>
                </a:xfrm>
                <a:prstGeom prst="rect">
                  <a:avLst/>
                </a:prstGeom>
                <a:noFill/>
              </p:spPr>
              <p:txBody>
                <a:bodyPr wrap="square" rtlCol="0">
                  <a:spAutoFit/>
                </a:bodyPr>
                <a:lstStyle/>
                <a:p>
                  <a:pPr>
                    <a:lnSpc>
                      <a:spcPts val="1260"/>
                    </a:lnSpc>
                    <a:spcBef>
                      <a:spcPts val="610"/>
                    </a:spcBef>
                  </a:pPr>
                  <a:r>
                    <a:rPr lang="it-IT" sz="800" b="1" dirty="0">
                      <a:latin typeface="Arial" panose="020B0604020202020204" pitchFamily="34" charset="0"/>
                      <a:cs typeface="Arial" panose="020B0604020202020204" pitchFamily="34" charset="0"/>
                    </a:rPr>
                    <a:t>KARYOTYPE</a:t>
                  </a:r>
                </a:p>
              </p:txBody>
            </p:sp>
            <p:sp>
              <p:nvSpPr>
                <p:cNvPr id="15" name="CasellaDiTesto 14">
                  <a:extLst>
                    <a:ext uri="{FF2B5EF4-FFF2-40B4-BE49-F238E27FC236}">
                      <a16:creationId xmlns:a16="http://schemas.microsoft.com/office/drawing/2014/main" id="{B1B141A1-F5CB-314B-8A13-636FDD0D490B}"/>
                    </a:ext>
                  </a:extLst>
                </p:cNvPr>
                <p:cNvSpPr txBox="1"/>
                <p:nvPr/>
              </p:nvSpPr>
              <p:spPr>
                <a:xfrm>
                  <a:off x="2923201" y="5713180"/>
                  <a:ext cx="793428" cy="407419"/>
                </a:xfrm>
                <a:prstGeom prst="rect">
                  <a:avLst/>
                </a:prstGeom>
                <a:noFill/>
              </p:spPr>
              <p:txBody>
                <a:bodyPr wrap="square" rtlCol="0">
                  <a:spAutoFit/>
                </a:bodyPr>
                <a:lstStyle/>
                <a:p>
                  <a:pPr>
                    <a:lnSpc>
                      <a:spcPts val="1260"/>
                    </a:lnSpc>
                    <a:spcBef>
                      <a:spcPts val="10"/>
                    </a:spcBef>
                  </a:pPr>
                  <a:r>
                    <a:rPr lang="it-IT" sz="800" dirty="0">
                      <a:latin typeface="Arial" panose="020B0604020202020204" pitchFamily="34" charset="0"/>
                      <a:cs typeface="Arial" panose="020B0604020202020204" pitchFamily="34" charset="0"/>
                    </a:rPr>
                    <a:t>Intermediate</a:t>
                  </a:r>
                </a:p>
                <a:p>
                  <a:pPr>
                    <a:lnSpc>
                      <a:spcPts val="1260"/>
                    </a:lnSpc>
                    <a:spcBef>
                      <a:spcPts val="10"/>
                    </a:spcBef>
                  </a:pPr>
                  <a:r>
                    <a:rPr lang="it-IT" sz="800" dirty="0" err="1">
                      <a:latin typeface="Arial" panose="020B0604020202020204" pitchFamily="34" charset="0"/>
                      <a:cs typeface="Arial" panose="020B0604020202020204" pitchFamily="34" charset="0"/>
                    </a:rPr>
                    <a:t>Adverse</a:t>
                  </a:r>
                  <a:endParaRPr lang="it-IT" sz="800"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BCAD6413-3C66-4C43-B574-691818C46307}"/>
                    </a:ext>
                  </a:extLst>
                </p:cNvPr>
                <p:cNvSpPr/>
                <p:nvPr/>
              </p:nvSpPr>
              <p:spPr>
                <a:xfrm>
                  <a:off x="2867176" y="5779077"/>
                  <a:ext cx="98301" cy="98301"/>
                </a:xfrm>
                <a:prstGeom prst="rect">
                  <a:avLst/>
                </a:prstGeom>
                <a:solidFill>
                  <a:srgbClr val="FF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ABB97DB4-C5C9-7F48-8F54-82FA32961A20}"/>
                    </a:ext>
                  </a:extLst>
                </p:cNvPr>
                <p:cNvSpPr/>
                <p:nvPr/>
              </p:nvSpPr>
              <p:spPr>
                <a:xfrm>
                  <a:off x="2867176" y="5961002"/>
                  <a:ext cx="98301" cy="98301"/>
                </a:xfrm>
                <a:prstGeom prst="rect">
                  <a:avLst/>
                </a:prstGeom>
                <a:solidFill>
                  <a:srgbClr val="9905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3F2A597E-CF88-B544-ABCE-13A1F864D533}"/>
                    </a:ext>
                  </a:extLst>
                </p:cNvPr>
                <p:cNvSpPr txBox="1"/>
                <p:nvPr/>
              </p:nvSpPr>
              <p:spPr>
                <a:xfrm>
                  <a:off x="3728324" y="5527449"/>
                  <a:ext cx="829797" cy="249591"/>
                </a:xfrm>
                <a:prstGeom prst="rect">
                  <a:avLst/>
                </a:prstGeom>
                <a:noFill/>
              </p:spPr>
              <p:txBody>
                <a:bodyPr wrap="square" rtlCol="0">
                  <a:spAutoFit/>
                </a:bodyPr>
                <a:lstStyle/>
                <a:p>
                  <a:pPr>
                    <a:lnSpc>
                      <a:spcPts val="1260"/>
                    </a:lnSpc>
                    <a:spcBef>
                      <a:spcPts val="610"/>
                    </a:spcBef>
                  </a:pPr>
                  <a:r>
                    <a:rPr lang="it-IT" sz="800" b="1" dirty="0">
                      <a:latin typeface="Arial" panose="020B0604020202020204" pitchFamily="34" charset="0"/>
                      <a:cs typeface="Arial" panose="020B0604020202020204" pitchFamily="34" charset="0"/>
                    </a:rPr>
                    <a:t>THERAPY</a:t>
                  </a:r>
                </a:p>
              </p:txBody>
            </p:sp>
            <p:sp>
              <p:nvSpPr>
                <p:cNvPr id="18" name="CasellaDiTesto 17">
                  <a:extLst>
                    <a:ext uri="{FF2B5EF4-FFF2-40B4-BE49-F238E27FC236}">
                      <a16:creationId xmlns:a16="http://schemas.microsoft.com/office/drawing/2014/main" id="{AA45522A-6B80-F34D-8776-B6A565EF48C0}"/>
                    </a:ext>
                  </a:extLst>
                </p:cNvPr>
                <p:cNvSpPr txBox="1"/>
                <p:nvPr/>
              </p:nvSpPr>
              <p:spPr>
                <a:xfrm>
                  <a:off x="3863464" y="5713180"/>
                  <a:ext cx="741089" cy="490785"/>
                </a:xfrm>
                <a:prstGeom prst="rect">
                  <a:avLst/>
                </a:prstGeom>
                <a:noFill/>
              </p:spPr>
              <p:txBody>
                <a:bodyPr wrap="square" rtlCol="0">
                  <a:spAutoFit/>
                </a:bodyPr>
                <a:lstStyle/>
                <a:p>
                  <a:pPr>
                    <a:lnSpc>
                      <a:spcPts val="1260"/>
                    </a:lnSpc>
                    <a:spcBef>
                      <a:spcPts val="10"/>
                    </a:spcBef>
                  </a:pPr>
                  <a:r>
                    <a:rPr lang="it-IT" sz="800" dirty="0">
                      <a:latin typeface="Arial" panose="020B0604020202020204" pitchFamily="34" charset="0"/>
                      <a:cs typeface="Arial" panose="020B0604020202020204" pitchFamily="34" charset="0"/>
                    </a:rPr>
                    <a:t>12–18 </a:t>
                  </a:r>
                  <a:r>
                    <a:rPr lang="it-IT" sz="800" dirty="0" err="1">
                      <a:latin typeface="Arial" panose="020B0604020202020204" pitchFamily="34" charset="0"/>
                      <a:cs typeface="Arial" panose="020B0604020202020204" pitchFamily="34" charset="0"/>
                    </a:rPr>
                    <a:t>mo</a:t>
                  </a:r>
                  <a:endParaRPr lang="it-IT" sz="800" dirty="0">
                    <a:latin typeface="Arial" panose="020B0604020202020204" pitchFamily="34" charset="0"/>
                    <a:cs typeface="Arial" panose="020B0604020202020204" pitchFamily="34" charset="0"/>
                  </a:endParaRPr>
                </a:p>
                <a:p>
                  <a:pPr>
                    <a:lnSpc>
                      <a:spcPts val="1260"/>
                    </a:lnSpc>
                    <a:spcBef>
                      <a:spcPts val="10"/>
                    </a:spcBef>
                  </a:pPr>
                  <a:r>
                    <a:rPr lang="it-IT" sz="800" dirty="0">
                      <a:latin typeface="Arial" panose="020B0604020202020204" pitchFamily="34" charset="0"/>
                      <a:cs typeface="Arial" panose="020B0604020202020204" pitchFamily="34" charset="0"/>
                    </a:rPr>
                    <a:t>&gt;18–24 </a:t>
                  </a:r>
                  <a:r>
                    <a:rPr lang="it-IT" sz="800" dirty="0" err="1">
                      <a:latin typeface="Arial" panose="020B0604020202020204" pitchFamily="34" charset="0"/>
                      <a:cs typeface="Arial" panose="020B0604020202020204" pitchFamily="34" charset="0"/>
                    </a:rPr>
                    <a:t>mo</a:t>
                  </a:r>
                  <a:endParaRPr lang="it-IT" sz="800" dirty="0">
                    <a:latin typeface="Arial" panose="020B0604020202020204" pitchFamily="34" charset="0"/>
                    <a:cs typeface="Arial" panose="020B0604020202020204" pitchFamily="34" charset="0"/>
                  </a:endParaRPr>
                </a:p>
                <a:p>
                  <a:pPr>
                    <a:lnSpc>
                      <a:spcPts val="1260"/>
                    </a:lnSpc>
                    <a:spcBef>
                      <a:spcPts val="10"/>
                    </a:spcBef>
                  </a:pPr>
                  <a:r>
                    <a:rPr lang="it-IT" sz="800" dirty="0">
                      <a:latin typeface="Arial" panose="020B0604020202020204" pitchFamily="34" charset="0"/>
                      <a:cs typeface="Arial" panose="020B0604020202020204" pitchFamily="34" charset="0"/>
                    </a:rPr>
                    <a:t>&gt;24 </a:t>
                  </a:r>
                  <a:r>
                    <a:rPr lang="it-IT" sz="800" dirty="0" err="1">
                      <a:latin typeface="Arial" panose="020B0604020202020204" pitchFamily="34" charset="0"/>
                      <a:cs typeface="Arial" panose="020B0604020202020204" pitchFamily="34" charset="0"/>
                    </a:rPr>
                    <a:t>mo</a:t>
                  </a:r>
                  <a:endParaRPr lang="it-IT" sz="800" dirty="0">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9A2B1534-270F-4B43-9947-B28797E1A180}"/>
                    </a:ext>
                  </a:extLst>
                </p:cNvPr>
                <p:cNvSpPr/>
                <p:nvPr/>
              </p:nvSpPr>
              <p:spPr>
                <a:xfrm>
                  <a:off x="3807439" y="5791351"/>
                  <a:ext cx="98301" cy="98301"/>
                </a:xfrm>
                <a:prstGeom prst="rect">
                  <a:avLst/>
                </a:prstGeom>
                <a:solidFill>
                  <a:srgbClr val="FFE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2436C434-BE1B-A147-88E0-C515C601785D}"/>
                    </a:ext>
                  </a:extLst>
                </p:cNvPr>
                <p:cNvSpPr/>
                <p:nvPr/>
              </p:nvSpPr>
              <p:spPr>
                <a:xfrm>
                  <a:off x="3807439" y="5954865"/>
                  <a:ext cx="98301" cy="98301"/>
                </a:xfrm>
                <a:prstGeom prst="rect">
                  <a:avLst/>
                </a:prstGeom>
                <a:solidFill>
                  <a:srgbClr val="F8A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E5B7D8B3-1115-AE49-8757-2387F5520278}"/>
                    </a:ext>
                  </a:extLst>
                </p:cNvPr>
                <p:cNvSpPr/>
                <p:nvPr/>
              </p:nvSpPr>
              <p:spPr>
                <a:xfrm>
                  <a:off x="3807439" y="6118378"/>
                  <a:ext cx="98301" cy="98301"/>
                </a:xfrm>
                <a:prstGeom prst="rect">
                  <a:avLst/>
                </a:prstGeom>
                <a:solidFill>
                  <a:srgbClr val="8E3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E502AA64-B4C1-9441-848F-20B8076CDDF2}"/>
                    </a:ext>
                  </a:extLst>
                </p:cNvPr>
                <p:cNvSpPr txBox="1"/>
                <p:nvPr/>
              </p:nvSpPr>
              <p:spPr>
                <a:xfrm>
                  <a:off x="4607165" y="5527449"/>
                  <a:ext cx="829797" cy="249591"/>
                </a:xfrm>
                <a:prstGeom prst="rect">
                  <a:avLst/>
                </a:prstGeom>
                <a:noFill/>
              </p:spPr>
              <p:txBody>
                <a:bodyPr wrap="square" rtlCol="0">
                  <a:spAutoFit/>
                </a:bodyPr>
                <a:lstStyle/>
                <a:p>
                  <a:pPr>
                    <a:lnSpc>
                      <a:spcPts val="1260"/>
                    </a:lnSpc>
                    <a:spcBef>
                      <a:spcPts val="610"/>
                    </a:spcBef>
                  </a:pPr>
                  <a:r>
                    <a:rPr lang="it-IT" sz="800" b="1" dirty="0">
                      <a:latin typeface="Arial" panose="020B0604020202020204" pitchFamily="34" charset="0"/>
                      <a:cs typeface="Arial" panose="020B0604020202020204" pitchFamily="34" charset="0"/>
                    </a:rPr>
                    <a:t>MRD</a:t>
                  </a:r>
                </a:p>
              </p:txBody>
            </p:sp>
            <p:sp>
              <p:nvSpPr>
                <p:cNvPr id="23" name="CasellaDiTesto 22">
                  <a:extLst>
                    <a:ext uri="{FF2B5EF4-FFF2-40B4-BE49-F238E27FC236}">
                      <a16:creationId xmlns:a16="http://schemas.microsoft.com/office/drawing/2014/main" id="{A616472A-FD7B-4A47-8B2D-C9763292F4DD}"/>
                    </a:ext>
                  </a:extLst>
                </p:cNvPr>
                <p:cNvSpPr txBox="1"/>
                <p:nvPr/>
              </p:nvSpPr>
              <p:spPr>
                <a:xfrm>
                  <a:off x="4742305" y="5713180"/>
                  <a:ext cx="741089" cy="490785"/>
                </a:xfrm>
                <a:prstGeom prst="rect">
                  <a:avLst/>
                </a:prstGeom>
                <a:noFill/>
              </p:spPr>
              <p:txBody>
                <a:bodyPr wrap="square" rtlCol="0">
                  <a:spAutoFit/>
                </a:bodyPr>
                <a:lstStyle/>
                <a:p>
                  <a:pPr>
                    <a:lnSpc>
                      <a:spcPts val="1260"/>
                    </a:lnSpc>
                    <a:spcBef>
                      <a:spcPts val="10"/>
                    </a:spcBef>
                  </a:pPr>
                  <a:r>
                    <a:rPr lang="it-IT" sz="800" dirty="0">
                      <a:latin typeface="Arial" panose="020B0604020202020204" pitchFamily="34" charset="0"/>
                      <a:cs typeface="Arial" panose="020B0604020202020204" pitchFamily="34" charset="0"/>
                    </a:rPr>
                    <a:t>Negative</a:t>
                  </a:r>
                </a:p>
                <a:p>
                  <a:pPr>
                    <a:lnSpc>
                      <a:spcPts val="1260"/>
                    </a:lnSpc>
                    <a:spcBef>
                      <a:spcPts val="10"/>
                    </a:spcBef>
                  </a:pPr>
                  <a:r>
                    <a:rPr lang="it-IT" sz="800" dirty="0" err="1">
                      <a:latin typeface="Arial" panose="020B0604020202020204" pitchFamily="34" charset="0"/>
                      <a:cs typeface="Arial" panose="020B0604020202020204" pitchFamily="34" charset="0"/>
                    </a:rPr>
                    <a:t>Persistance</a:t>
                  </a:r>
                  <a:endParaRPr lang="it-IT" sz="800" dirty="0">
                    <a:latin typeface="Arial" panose="020B0604020202020204" pitchFamily="34" charset="0"/>
                    <a:cs typeface="Arial" panose="020B0604020202020204" pitchFamily="34" charset="0"/>
                  </a:endParaRPr>
                </a:p>
                <a:p>
                  <a:pPr>
                    <a:lnSpc>
                      <a:spcPts val="1260"/>
                    </a:lnSpc>
                    <a:spcBef>
                      <a:spcPts val="10"/>
                    </a:spcBef>
                  </a:pPr>
                  <a:r>
                    <a:rPr lang="it-IT" sz="800" dirty="0">
                      <a:latin typeface="Arial" panose="020B0604020202020204" pitchFamily="34" charset="0"/>
                      <a:cs typeface="Arial" panose="020B0604020202020204" pitchFamily="34" charset="0"/>
                    </a:rPr>
                    <a:t>No Marker</a:t>
                  </a:r>
                </a:p>
              </p:txBody>
            </p:sp>
            <p:sp>
              <p:nvSpPr>
                <p:cNvPr id="24" name="Rettangolo 23">
                  <a:extLst>
                    <a:ext uri="{FF2B5EF4-FFF2-40B4-BE49-F238E27FC236}">
                      <a16:creationId xmlns:a16="http://schemas.microsoft.com/office/drawing/2014/main" id="{A9DBDB0B-0E1A-6A40-8BDE-3CB5109860CD}"/>
                    </a:ext>
                  </a:extLst>
                </p:cNvPr>
                <p:cNvSpPr/>
                <p:nvPr/>
              </p:nvSpPr>
              <p:spPr>
                <a:xfrm>
                  <a:off x="4686280" y="5785214"/>
                  <a:ext cx="98301" cy="98301"/>
                </a:xfrm>
                <a:prstGeom prst="rect">
                  <a:avLst/>
                </a:prstGeom>
                <a:solidFill>
                  <a:srgbClr val="6E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5821D982-85E7-BE4D-8517-EE180FC707A8}"/>
                    </a:ext>
                  </a:extLst>
                </p:cNvPr>
                <p:cNvSpPr/>
                <p:nvPr/>
              </p:nvSpPr>
              <p:spPr>
                <a:xfrm>
                  <a:off x="4686280" y="5967139"/>
                  <a:ext cx="98301" cy="983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E8DD3F67-18F7-DD40-83EB-28E61875D477}"/>
                    </a:ext>
                  </a:extLst>
                </p:cNvPr>
                <p:cNvSpPr/>
                <p:nvPr/>
              </p:nvSpPr>
              <p:spPr>
                <a:xfrm>
                  <a:off x="4686280" y="6118378"/>
                  <a:ext cx="98301" cy="98301"/>
                </a:xfrm>
                <a:prstGeom prst="rect">
                  <a:avLst/>
                </a:prstGeom>
                <a:solidFill>
                  <a:srgbClr val="017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AD7983CE-F653-BC43-A883-2287EF842964}"/>
                    </a:ext>
                  </a:extLst>
                </p:cNvPr>
                <p:cNvSpPr txBox="1"/>
                <p:nvPr/>
              </p:nvSpPr>
              <p:spPr>
                <a:xfrm>
                  <a:off x="5761143" y="5527449"/>
                  <a:ext cx="1239469" cy="242737"/>
                </a:xfrm>
                <a:prstGeom prst="rect">
                  <a:avLst/>
                </a:prstGeom>
                <a:noFill/>
              </p:spPr>
              <p:txBody>
                <a:bodyPr wrap="square" rtlCol="0">
                  <a:spAutoFit/>
                </a:bodyPr>
                <a:lstStyle/>
                <a:p>
                  <a:pPr>
                    <a:lnSpc>
                      <a:spcPts val="1260"/>
                    </a:lnSpc>
                    <a:spcBef>
                      <a:spcPts val="610"/>
                    </a:spcBef>
                  </a:pPr>
                  <a:r>
                    <a:rPr lang="it-IT" sz="800" b="1" dirty="0">
                      <a:latin typeface="Arial" panose="020B0604020202020204" pitchFamily="34" charset="0"/>
                      <a:cs typeface="Arial" panose="020B0604020202020204" pitchFamily="34" charset="0"/>
                    </a:rPr>
                    <a:t>SWIMMER’S PLOT</a:t>
                  </a:r>
                </a:p>
              </p:txBody>
            </p:sp>
            <p:sp>
              <p:nvSpPr>
                <p:cNvPr id="28" name="CasellaDiTesto 27">
                  <a:extLst>
                    <a:ext uri="{FF2B5EF4-FFF2-40B4-BE49-F238E27FC236}">
                      <a16:creationId xmlns:a16="http://schemas.microsoft.com/office/drawing/2014/main" id="{807FC2C9-FF10-BD45-A297-6F405EE58F6A}"/>
                    </a:ext>
                  </a:extLst>
                </p:cNvPr>
                <p:cNvSpPr txBox="1"/>
                <p:nvPr/>
              </p:nvSpPr>
              <p:spPr>
                <a:xfrm>
                  <a:off x="5896284" y="5713180"/>
                  <a:ext cx="1011927" cy="632584"/>
                </a:xfrm>
                <a:prstGeom prst="rect">
                  <a:avLst/>
                </a:prstGeom>
                <a:noFill/>
              </p:spPr>
              <p:txBody>
                <a:bodyPr wrap="square" rtlCol="0">
                  <a:spAutoFit/>
                </a:bodyPr>
                <a:lstStyle/>
                <a:p>
                  <a:pPr>
                    <a:lnSpc>
                      <a:spcPts val="1260"/>
                    </a:lnSpc>
                    <a:spcBef>
                      <a:spcPts val="10"/>
                    </a:spcBef>
                  </a:pPr>
                  <a:r>
                    <a:rPr lang="it-IT" sz="800" dirty="0">
                      <a:latin typeface="Arial" panose="020B0604020202020204" pitchFamily="34" charset="0"/>
                      <a:cs typeface="Arial" panose="020B0604020202020204" pitchFamily="34" charset="0"/>
                    </a:rPr>
                    <a:t>TFR</a:t>
                  </a:r>
                </a:p>
                <a:p>
                  <a:pPr>
                    <a:lnSpc>
                      <a:spcPts val="1260"/>
                    </a:lnSpc>
                    <a:spcBef>
                      <a:spcPts val="10"/>
                    </a:spcBef>
                  </a:pPr>
                  <a:r>
                    <a:rPr lang="it-IT" sz="800" dirty="0">
                      <a:latin typeface="Arial" panose="020B0604020202020204" pitchFamily="34" charset="0"/>
                      <a:cs typeface="Arial" panose="020B0604020202020204" pitchFamily="34" charset="0"/>
                    </a:rPr>
                    <a:t>Relapse</a:t>
                  </a:r>
                </a:p>
                <a:p>
                  <a:pPr>
                    <a:lnSpc>
                      <a:spcPts val="1260"/>
                    </a:lnSpc>
                    <a:spcBef>
                      <a:spcPts val="10"/>
                    </a:spcBef>
                  </a:pPr>
                  <a:r>
                    <a:rPr lang="it-IT" sz="800" dirty="0">
                      <a:latin typeface="Arial" panose="020B0604020202020204" pitchFamily="34" charset="0"/>
                      <a:cs typeface="Arial" panose="020B0604020202020204" pitchFamily="34" charset="0"/>
                    </a:rPr>
                    <a:t>2</a:t>
                  </a:r>
                  <a:r>
                    <a:rPr lang="it-IT" sz="800" baseline="30000" dirty="0">
                      <a:latin typeface="Arial" panose="020B0604020202020204" pitchFamily="34" charset="0"/>
                      <a:cs typeface="Arial" panose="020B0604020202020204" pitchFamily="34" charset="0"/>
                    </a:rPr>
                    <a:t>nd</a:t>
                  </a:r>
                  <a:r>
                    <a:rPr lang="it-IT" sz="800" dirty="0">
                      <a:latin typeface="Arial" panose="020B0604020202020204" pitchFamily="34" charset="0"/>
                      <a:cs typeface="Arial" panose="020B0604020202020204" pitchFamily="34" charset="0"/>
                    </a:rPr>
                    <a:t> line </a:t>
                  </a:r>
                  <a:r>
                    <a:rPr lang="it-IT" sz="800" dirty="0" err="1">
                      <a:latin typeface="Arial" panose="020B0604020202020204" pitchFamily="34" charset="0"/>
                      <a:cs typeface="Arial" panose="020B0604020202020204" pitchFamily="34" charset="0"/>
                    </a:rPr>
                    <a:t>therapy</a:t>
                  </a:r>
                  <a:endParaRPr lang="it-IT" sz="800" dirty="0">
                    <a:latin typeface="Arial" panose="020B0604020202020204" pitchFamily="34" charset="0"/>
                    <a:cs typeface="Arial" panose="020B0604020202020204" pitchFamily="34" charset="0"/>
                  </a:endParaRPr>
                </a:p>
                <a:p>
                  <a:pPr>
                    <a:lnSpc>
                      <a:spcPts val="1260"/>
                    </a:lnSpc>
                    <a:spcBef>
                      <a:spcPts val="10"/>
                    </a:spcBef>
                  </a:pPr>
                  <a:r>
                    <a:rPr lang="it-IT" sz="800" dirty="0">
                      <a:latin typeface="Arial" panose="020B0604020202020204" pitchFamily="34" charset="0"/>
                      <a:cs typeface="Arial" panose="020B0604020202020204" pitchFamily="34" charset="0"/>
                    </a:rPr>
                    <a:t>≥3</a:t>
                  </a:r>
                  <a:r>
                    <a:rPr lang="it-IT" sz="800" baseline="30000" dirty="0">
                      <a:latin typeface="Arial" panose="020B0604020202020204" pitchFamily="34" charset="0"/>
                      <a:cs typeface="Arial" panose="020B0604020202020204" pitchFamily="34" charset="0"/>
                    </a:rPr>
                    <a:t>rd</a:t>
                  </a:r>
                  <a:r>
                    <a:rPr lang="it-IT" sz="800" dirty="0">
                      <a:latin typeface="Arial" panose="020B0604020202020204" pitchFamily="34" charset="0"/>
                      <a:cs typeface="Arial" panose="020B0604020202020204" pitchFamily="34" charset="0"/>
                    </a:rPr>
                    <a:t> line </a:t>
                  </a:r>
                  <a:r>
                    <a:rPr lang="it-IT" sz="800" dirty="0" err="1">
                      <a:latin typeface="Arial" panose="020B0604020202020204" pitchFamily="34" charset="0"/>
                      <a:cs typeface="Arial" panose="020B0604020202020204" pitchFamily="34" charset="0"/>
                    </a:rPr>
                    <a:t>therapy</a:t>
                  </a:r>
                  <a:endParaRPr lang="it-IT" sz="800" dirty="0">
                    <a:latin typeface="Arial" panose="020B0604020202020204" pitchFamily="34" charset="0"/>
                    <a:cs typeface="Arial" panose="020B0604020202020204" pitchFamily="34" charset="0"/>
                  </a:endParaRPr>
                </a:p>
              </p:txBody>
            </p:sp>
            <p:sp>
              <p:nvSpPr>
                <p:cNvPr id="29" name="Rettangolo 28">
                  <a:extLst>
                    <a:ext uri="{FF2B5EF4-FFF2-40B4-BE49-F238E27FC236}">
                      <a16:creationId xmlns:a16="http://schemas.microsoft.com/office/drawing/2014/main" id="{18743A24-3AFE-A948-B980-5B882C4904AA}"/>
                    </a:ext>
                  </a:extLst>
                </p:cNvPr>
                <p:cNvSpPr/>
                <p:nvPr/>
              </p:nvSpPr>
              <p:spPr>
                <a:xfrm>
                  <a:off x="5840259" y="5785214"/>
                  <a:ext cx="98301" cy="98301"/>
                </a:xfrm>
                <a:prstGeom prst="rect">
                  <a:avLst/>
                </a:prstGeom>
                <a:solidFill>
                  <a:srgbClr val="FBB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FC5C59AD-A503-0943-9726-A664F077D395}"/>
                    </a:ext>
                  </a:extLst>
                </p:cNvPr>
                <p:cNvSpPr/>
                <p:nvPr/>
              </p:nvSpPr>
              <p:spPr>
                <a:xfrm>
                  <a:off x="5840259" y="5954865"/>
                  <a:ext cx="98301" cy="98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B9F4EBCA-4D46-7D43-BF71-2DCA6B7041FA}"/>
                    </a:ext>
                  </a:extLst>
                </p:cNvPr>
                <p:cNvSpPr/>
                <p:nvPr/>
              </p:nvSpPr>
              <p:spPr>
                <a:xfrm>
                  <a:off x="5840259" y="6118378"/>
                  <a:ext cx="98301" cy="983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98702564-4A40-EF44-9F62-179B476167EA}"/>
                    </a:ext>
                  </a:extLst>
                </p:cNvPr>
                <p:cNvSpPr/>
                <p:nvPr/>
              </p:nvSpPr>
              <p:spPr>
                <a:xfrm>
                  <a:off x="5840259" y="6282557"/>
                  <a:ext cx="98301" cy="98301"/>
                </a:xfrm>
                <a:prstGeom prst="rect">
                  <a:avLst/>
                </a:prstGeom>
                <a:solidFill>
                  <a:srgbClr val="69A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a:extLst>
                    <a:ext uri="{FF2B5EF4-FFF2-40B4-BE49-F238E27FC236}">
                      <a16:creationId xmlns:a16="http://schemas.microsoft.com/office/drawing/2014/main" id="{05F4E3B7-A98B-8E49-BB4A-D035F17D0432}"/>
                    </a:ext>
                  </a:extLst>
                </p:cNvPr>
                <p:cNvSpPr txBox="1"/>
                <p:nvPr/>
              </p:nvSpPr>
              <p:spPr>
                <a:xfrm>
                  <a:off x="7062501" y="5527448"/>
                  <a:ext cx="1147067" cy="242737"/>
                </a:xfrm>
                <a:prstGeom prst="rect">
                  <a:avLst/>
                </a:prstGeom>
                <a:noFill/>
              </p:spPr>
              <p:txBody>
                <a:bodyPr wrap="square" rtlCol="0">
                  <a:spAutoFit/>
                </a:bodyPr>
                <a:lstStyle/>
                <a:p>
                  <a:pPr>
                    <a:lnSpc>
                      <a:spcPts val="1260"/>
                    </a:lnSpc>
                    <a:spcBef>
                      <a:spcPts val="610"/>
                    </a:spcBef>
                  </a:pPr>
                  <a:r>
                    <a:rPr lang="it-IT" sz="800" b="1" dirty="0">
                      <a:latin typeface="Arial" panose="020B0604020202020204" pitchFamily="34" charset="0"/>
                      <a:cs typeface="Arial" panose="020B0604020202020204" pitchFamily="34" charset="0"/>
                    </a:rPr>
                    <a:t>SWIMMER’S PLOT</a:t>
                  </a:r>
                </a:p>
              </p:txBody>
            </p:sp>
            <p:sp>
              <p:nvSpPr>
                <p:cNvPr id="34" name="CasellaDiTesto 33">
                  <a:extLst>
                    <a:ext uri="{FF2B5EF4-FFF2-40B4-BE49-F238E27FC236}">
                      <a16:creationId xmlns:a16="http://schemas.microsoft.com/office/drawing/2014/main" id="{465D1545-4DBC-B543-9307-393E584B3903}"/>
                    </a:ext>
                  </a:extLst>
                </p:cNvPr>
                <p:cNvSpPr txBox="1"/>
                <p:nvPr/>
              </p:nvSpPr>
              <p:spPr>
                <a:xfrm>
                  <a:off x="7197643" y="5713180"/>
                  <a:ext cx="1011927" cy="490785"/>
                </a:xfrm>
                <a:prstGeom prst="rect">
                  <a:avLst/>
                </a:prstGeom>
                <a:noFill/>
              </p:spPr>
              <p:txBody>
                <a:bodyPr wrap="square" rtlCol="0">
                  <a:spAutoFit/>
                </a:bodyPr>
                <a:lstStyle/>
                <a:p>
                  <a:pPr>
                    <a:lnSpc>
                      <a:spcPts val="1260"/>
                    </a:lnSpc>
                    <a:spcBef>
                      <a:spcPts val="10"/>
                    </a:spcBef>
                  </a:pPr>
                  <a:r>
                    <a:rPr lang="it-IT" sz="800" dirty="0" err="1">
                      <a:latin typeface="Arial" panose="020B0604020202020204" pitchFamily="34" charset="0"/>
                      <a:cs typeface="Arial" panose="020B0604020202020204" pitchFamily="34" charset="0"/>
                    </a:rPr>
                    <a:t>Supportive</a:t>
                  </a:r>
                  <a:r>
                    <a:rPr lang="it-IT" sz="800" dirty="0">
                      <a:latin typeface="Arial" panose="020B0604020202020204" pitchFamily="34" charset="0"/>
                      <a:cs typeface="Arial" panose="020B0604020202020204" pitchFamily="34" charset="0"/>
                    </a:rPr>
                    <a:t> Care</a:t>
                  </a:r>
                </a:p>
                <a:p>
                  <a:pPr>
                    <a:lnSpc>
                      <a:spcPts val="1260"/>
                    </a:lnSpc>
                    <a:spcBef>
                      <a:spcPts val="10"/>
                    </a:spcBef>
                  </a:pPr>
                  <a:r>
                    <a:rPr lang="it-IT" sz="800" dirty="0">
                      <a:latin typeface="Arial" panose="020B0604020202020204" pitchFamily="34" charset="0"/>
                      <a:cs typeface="Arial" panose="020B0604020202020204" pitchFamily="34" charset="0"/>
                    </a:rPr>
                    <a:t>Death</a:t>
                  </a:r>
                </a:p>
                <a:p>
                  <a:pPr>
                    <a:lnSpc>
                      <a:spcPts val="1260"/>
                    </a:lnSpc>
                    <a:spcBef>
                      <a:spcPts val="10"/>
                    </a:spcBef>
                  </a:pPr>
                  <a:r>
                    <a:rPr lang="it-IT" sz="800" dirty="0" err="1">
                      <a:latin typeface="Arial" panose="020B0604020202020204" pitchFamily="34" charset="0"/>
                      <a:cs typeface="Arial" panose="020B0604020202020204" pitchFamily="34" charset="0"/>
                    </a:rPr>
                    <a:t>Alive</a:t>
                  </a:r>
                  <a:endParaRPr lang="it-IT" sz="800" dirty="0">
                    <a:latin typeface="Arial" panose="020B0604020202020204" pitchFamily="34" charset="0"/>
                    <a:cs typeface="Arial" panose="020B0604020202020204" pitchFamily="34" charset="0"/>
                  </a:endParaRPr>
                </a:p>
              </p:txBody>
            </p:sp>
            <p:sp>
              <p:nvSpPr>
                <p:cNvPr id="35" name="Rettangolo 34">
                  <a:extLst>
                    <a:ext uri="{FF2B5EF4-FFF2-40B4-BE49-F238E27FC236}">
                      <a16:creationId xmlns:a16="http://schemas.microsoft.com/office/drawing/2014/main" id="{1B0FFA3C-1DEE-D145-8F70-F65CCD546C1D}"/>
                    </a:ext>
                  </a:extLst>
                </p:cNvPr>
                <p:cNvSpPr/>
                <p:nvPr/>
              </p:nvSpPr>
              <p:spPr>
                <a:xfrm>
                  <a:off x="7141618" y="5791351"/>
                  <a:ext cx="98301" cy="983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er 7">
                  <a:extLst>
                    <a:ext uri="{FF2B5EF4-FFF2-40B4-BE49-F238E27FC236}">
                      <a16:creationId xmlns:a16="http://schemas.microsoft.com/office/drawing/2014/main" id="{43FD07EB-3577-B241-95C1-874C46B6012C}"/>
                    </a:ext>
                  </a:extLst>
                </p:cNvPr>
                <p:cNvSpPr/>
                <p:nvPr/>
              </p:nvSpPr>
              <p:spPr>
                <a:xfrm>
                  <a:off x="7129328" y="5906664"/>
                  <a:ext cx="136630" cy="201486"/>
                </a:xfrm>
                <a:prstGeom prst="mathMultiply">
                  <a:avLst>
                    <a:gd name="adj1" fmla="val 24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36" name="Connettore 2 35">
                  <a:extLst>
                    <a:ext uri="{FF2B5EF4-FFF2-40B4-BE49-F238E27FC236}">
                      <a16:creationId xmlns:a16="http://schemas.microsoft.com/office/drawing/2014/main" id="{399ED34F-C914-E046-8D61-DBD1353AC371}"/>
                    </a:ext>
                  </a:extLst>
                </p:cNvPr>
                <p:cNvCxnSpPr>
                  <a:cxnSpLocks/>
                </p:cNvCxnSpPr>
                <p:nvPr/>
              </p:nvCxnSpPr>
              <p:spPr>
                <a:xfrm>
                  <a:off x="7134014" y="6176898"/>
                  <a:ext cx="12780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86" name="Titolo 1">
            <a:extLst>
              <a:ext uri="{FF2B5EF4-FFF2-40B4-BE49-F238E27FC236}">
                <a16:creationId xmlns:a16="http://schemas.microsoft.com/office/drawing/2014/main" id="{A16CFBB8-0EE4-AF4F-81F4-3E353FEC3A6F}"/>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a:t>Treatment free </a:t>
            </a:r>
            <a:r>
              <a:rPr lang="it-IT" sz="1600" b="1" dirty="0" err="1"/>
              <a:t>remission</a:t>
            </a:r>
            <a:r>
              <a:rPr lang="it-IT" sz="1600" b="1" dirty="0"/>
              <a:t> (TFR) </a:t>
            </a:r>
            <a:r>
              <a:rPr lang="it-IT" sz="1600" b="1" dirty="0" err="1"/>
              <a:t>after</a:t>
            </a:r>
            <a:r>
              <a:rPr lang="it-IT" sz="1600" b="1" dirty="0"/>
              <a:t> </a:t>
            </a:r>
            <a:r>
              <a:rPr lang="it-IT" sz="1600" b="1" dirty="0" err="1"/>
              <a:t>ceasing</a:t>
            </a:r>
            <a:r>
              <a:rPr lang="it-IT" sz="1600" b="1" dirty="0"/>
              <a:t> </a:t>
            </a:r>
            <a:r>
              <a:rPr lang="it-IT" sz="1600" b="1" dirty="0" err="1"/>
              <a:t>venetoclax-based</a:t>
            </a:r>
            <a:r>
              <a:rPr lang="it-IT" sz="1600" b="1" dirty="0"/>
              <a:t> </a:t>
            </a:r>
            <a:r>
              <a:rPr lang="it-IT" sz="1600" b="1" dirty="0" err="1"/>
              <a:t>therapy</a:t>
            </a:r>
            <a:r>
              <a:rPr lang="it-IT" sz="1600" b="1" dirty="0"/>
              <a:t> in </a:t>
            </a:r>
            <a:r>
              <a:rPr lang="it-IT" sz="1600" b="1" dirty="0" err="1"/>
              <a:t>patients</a:t>
            </a:r>
            <a:r>
              <a:rPr lang="it-IT" sz="1600" b="1" dirty="0"/>
              <a:t> with acute </a:t>
            </a:r>
            <a:r>
              <a:rPr lang="it-IT" sz="1600" b="1" dirty="0" err="1"/>
              <a:t>myeloid</a:t>
            </a:r>
            <a:r>
              <a:rPr lang="it-IT" sz="1600" b="1" dirty="0"/>
              <a:t> </a:t>
            </a:r>
            <a:r>
              <a:rPr lang="it-IT" sz="1600" b="1" dirty="0" err="1"/>
              <a:t>leukemia</a:t>
            </a:r>
            <a:endParaRPr lang="it-IT" sz="1600" b="1" dirty="0"/>
          </a:p>
        </p:txBody>
      </p:sp>
    </p:spTree>
    <p:extLst>
      <p:ext uri="{BB962C8B-B14F-4D97-AF65-F5344CB8AC3E}">
        <p14:creationId xmlns:p14="http://schemas.microsoft.com/office/powerpoint/2010/main" val="268053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BDD610A5-FBB2-0F40-9F63-393E847111F3}"/>
              </a:ext>
            </a:extLst>
          </p:cNvPr>
          <p:cNvGrpSpPr/>
          <p:nvPr/>
        </p:nvGrpSpPr>
        <p:grpSpPr>
          <a:xfrm>
            <a:off x="2553197" y="1418277"/>
            <a:ext cx="9054935" cy="2784330"/>
            <a:chOff x="2529446" y="1813941"/>
            <a:chExt cx="9054935" cy="2549567"/>
          </a:xfrm>
        </p:grpSpPr>
        <p:sp>
          <p:nvSpPr>
            <p:cNvPr id="11" name="Rettangolo con angoli arrotondati 10">
              <a:extLst>
                <a:ext uri="{FF2B5EF4-FFF2-40B4-BE49-F238E27FC236}">
                  <a16:creationId xmlns:a16="http://schemas.microsoft.com/office/drawing/2014/main" id="{2EFBC6B6-57EF-8E42-8F00-EE815E3D39A4}"/>
                </a:ext>
              </a:extLst>
            </p:cNvPr>
            <p:cNvSpPr>
              <a:spLocks noChangeAspect="1"/>
            </p:cNvSpPr>
            <p:nvPr/>
          </p:nvSpPr>
          <p:spPr>
            <a:xfrm>
              <a:off x="2529446" y="1813941"/>
              <a:ext cx="9054935" cy="2549567"/>
            </a:xfrm>
            <a:prstGeom prst="roundRect">
              <a:avLst>
                <a:gd name="adj" fmla="val 1773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00" dirty="0">
                <a:solidFill>
                  <a:schemeClr val="bg1"/>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77EE86CF-1CA0-F043-89C7-F948FB5FF8DA}"/>
                </a:ext>
              </a:extLst>
            </p:cNvPr>
            <p:cNvSpPr/>
            <p:nvPr/>
          </p:nvSpPr>
          <p:spPr>
            <a:xfrm>
              <a:off x="2852574" y="2244861"/>
              <a:ext cx="8607114" cy="1690956"/>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La terapia di combinazione a tre farmaci è efficace e ben tollerata</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La MRD negatività sembra avere un significato anche nella popolazione non eleggibile a chemioterapia intensiva: dovrebbe diventare un obiettivo terapeutico in questi pazienti?</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La </a:t>
              </a:r>
              <a:r>
                <a:rPr lang="it-IT" sz="1400" dirty="0" err="1">
                  <a:latin typeface="Arial" panose="020B0604020202020204" pitchFamily="34" charset="0"/>
                  <a:cs typeface="Arial" panose="020B0604020202020204" pitchFamily="34" charset="0"/>
                </a:rPr>
                <a:t>monoterapia</a:t>
              </a:r>
              <a:r>
                <a:rPr lang="it-IT" sz="1400" dirty="0">
                  <a:latin typeface="Arial" panose="020B0604020202020204" pitchFamily="34" charset="0"/>
                  <a:cs typeface="Arial" panose="020B0604020202020204" pitchFamily="34" charset="0"/>
                </a:rPr>
                <a:t> è da riservare ai pazienti veramente </a:t>
              </a:r>
              <a:r>
                <a:rPr lang="it-IT" sz="1400" dirty="0" err="1">
                  <a:latin typeface="Arial" panose="020B0604020202020204" pitchFamily="34" charset="0"/>
                  <a:cs typeface="Arial" panose="020B0604020202020204" pitchFamily="34" charset="0"/>
                </a:rPr>
                <a:t>unfit</a:t>
              </a:r>
              <a:r>
                <a:rPr lang="it-IT" sz="1400" dirty="0">
                  <a:latin typeface="Arial" panose="020B0604020202020204" pitchFamily="34" charset="0"/>
                  <a:cs typeface="Arial" panose="020B0604020202020204" pitchFamily="34" charset="0"/>
                </a:rPr>
                <a:t> con l’obiettivo di ottenere un miglioramento della qualità di vita e l’indipendenza trasfusionale?</a:t>
              </a:r>
            </a:p>
            <a:p>
              <a:pPr marL="285750" indent="-285750">
                <a:spcBef>
                  <a:spcPts val="1200"/>
                </a:spcBef>
                <a:buClr>
                  <a:srgbClr val="FBB037"/>
                </a:buClr>
                <a:buFont typeface="Arial" panose="020B0604020202020204" pitchFamily="34" charset="0"/>
                <a:buChar char="•"/>
              </a:pPr>
              <a:r>
                <a:rPr lang="it-IT" sz="1400" dirty="0">
                  <a:latin typeface="Arial" panose="020B0604020202020204" pitchFamily="34" charset="0"/>
                  <a:cs typeface="Arial" panose="020B0604020202020204" pitchFamily="34" charset="0"/>
                </a:rPr>
                <a:t>Sembra esserci ancora spazio per gli inibitori di IDH</a:t>
              </a:r>
            </a:p>
          </p:txBody>
        </p:sp>
      </p:grpSp>
      <p:sp>
        <p:nvSpPr>
          <p:cNvPr id="13" name="Titolo 1">
            <a:extLst>
              <a:ext uri="{FF2B5EF4-FFF2-40B4-BE49-F238E27FC236}">
                <a16:creationId xmlns:a16="http://schemas.microsoft.com/office/drawing/2014/main" id="{8A5EC191-1519-DB4C-AA7D-0BC6A27162BC}"/>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a:t>Conclusioni</a:t>
            </a:r>
          </a:p>
        </p:txBody>
      </p:sp>
    </p:spTree>
    <p:extLst>
      <p:ext uri="{BB962C8B-B14F-4D97-AF65-F5344CB8AC3E}">
        <p14:creationId xmlns:p14="http://schemas.microsoft.com/office/powerpoint/2010/main" val="85992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5DABAED-C641-C146-808E-AF0D0BB4E3F3}"/>
              </a:ext>
            </a:extLst>
          </p:cNvPr>
          <p:cNvSpPr txBox="1"/>
          <p:nvPr/>
        </p:nvSpPr>
        <p:spPr>
          <a:xfrm>
            <a:off x="2863133" y="3245630"/>
            <a:ext cx="8336280" cy="461665"/>
          </a:xfrm>
          <a:prstGeom prst="rect">
            <a:avLst/>
          </a:prstGeom>
          <a:noFill/>
        </p:spPr>
        <p:txBody>
          <a:bodyPr wrap="square" rtlCol="0">
            <a:spAutoFit/>
          </a:bodyPr>
          <a:lstStyle/>
          <a:p>
            <a:pPr algn="ctr"/>
            <a:r>
              <a:rPr lang="it-IT" sz="2400" b="1" dirty="0">
                <a:solidFill>
                  <a:srgbClr val="472165"/>
                </a:solidFill>
                <a:latin typeface="Arial" panose="020B0604020202020204" pitchFamily="34" charset="0"/>
                <a:cs typeface="Arial" panose="020B0604020202020204" pitchFamily="34" charset="0"/>
              </a:rPr>
              <a:t>PAZIENTI ELEGGIBILI A TERAPIA INTENSIVA</a:t>
            </a:r>
          </a:p>
        </p:txBody>
      </p:sp>
      <p:cxnSp>
        <p:nvCxnSpPr>
          <p:cNvPr id="6" name="Connettore 1 5">
            <a:extLst>
              <a:ext uri="{FF2B5EF4-FFF2-40B4-BE49-F238E27FC236}">
                <a16:creationId xmlns:a16="http://schemas.microsoft.com/office/drawing/2014/main" id="{5F5E6B7F-FFB3-384B-86BC-9EA4E48B0931}"/>
              </a:ext>
            </a:extLst>
          </p:cNvPr>
          <p:cNvCxnSpPr>
            <a:cxnSpLocks/>
          </p:cNvCxnSpPr>
          <p:nvPr/>
        </p:nvCxnSpPr>
        <p:spPr>
          <a:xfrm>
            <a:off x="3720662" y="3149947"/>
            <a:ext cx="6568966" cy="0"/>
          </a:xfrm>
          <a:prstGeom prst="line">
            <a:avLst/>
          </a:prstGeom>
          <a:ln w="9525">
            <a:solidFill>
              <a:srgbClr val="FBB037"/>
            </a:solidFill>
          </a:ln>
        </p:spPr>
        <p:style>
          <a:lnRef idx="1">
            <a:schemeClr val="accent1"/>
          </a:lnRef>
          <a:fillRef idx="0">
            <a:schemeClr val="accent1"/>
          </a:fillRef>
          <a:effectRef idx="0">
            <a:schemeClr val="accent1"/>
          </a:effectRef>
          <a:fontRef idx="minor">
            <a:schemeClr val="tx1"/>
          </a:fontRef>
        </p:style>
      </p:cxnSp>
      <p:cxnSp>
        <p:nvCxnSpPr>
          <p:cNvPr id="25" name="Connettore 1 24">
            <a:extLst>
              <a:ext uri="{FF2B5EF4-FFF2-40B4-BE49-F238E27FC236}">
                <a16:creationId xmlns:a16="http://schemas.microsoft.com/office/drawing/2014/main" id="{4AC198A3-5416-F941-9C93-7B258DA5FB97}"/>
              </a:ext>
            </a:extLst>
          </p:cNvPr>
          <p:cNvCxnSpPr>
            <a:cxnSpLocks/>
          </p:cNvCxnSpPr>
          <p:nvPr/>
        </p:nvCxnSpPr>
        <p:spPr>
          <a:xfrm>
            <a:off x="3720662" y="3792204"/>
            <a:ext cx="6568966" cy="0"/>
          </a:xfrm>
          <a:prstGeom prst="line">
            <a:avLst/>
          </a:prstGeom>
          <a:ln w="9525">
            <a:solidFill>
              <a:srgbClr val="FBB038"/>
            </a:solidFill>
          </a:ln>
        </p:spPr>
        <p:style>
          <a:lnRef idx="1">
            <a:schemeClr val="accent1"/>
          </a:lnRef>
          <a:fillRef idx="0">
            <a:schemeClr val="accent1"/>
          </a:fillRef>
          <a:effectRef idx="0">
            <a:schemeClr val="accent1"/>
          </a:effectRef>
          <a:fontRef idx="minor">
            <a:schemeClr val="tx1"/>
          </a:fontRef>
        </p:style>
      </p:cxnSp>
      <p:sp>
        <p:nvSpPr>
          <p:cNvPr id="5"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2000" b="1" dirty="0"/>
              <a:t>Terapia intensiva</a:t>
            </a:r>
          </a:p>
        </p:txBody>
      </p:sp>
    </p:spTree>
    <p:extLst>
      <p:ext uri="{BB962C8B-B14F-4D97-AF65-F5344CB8AC3E}">
        <p14:creationId xmlns:p14="http://schemas.microsoft.com/office/powerpoint/2010/main" val="422653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97974"/>
            <a:ext cx="10071673" cy="591671"/>
          </a:xfrm>
        </p:spPr>
        <p:txBody>
          <a:bodyPr>
            <a:noAutofit/>
          </a:bodyPr>
          <a:lstStyle/>
          <a:p>
            <a:r>
              <a:rPr lang="it-IT" sz="1600" b="1" dirty="0"/>
              <a:t>FLAVIDA </a:t>
            </a:r>
            <a:r>
              <a:rPr lang="it-IT" sz="1600" b="1" dirty="0" err="1"/>
              <a:t>chemotherapy</a:t>
            </a:r>
            <a:r>
              <a:rPr lang="it-IT" sz="1600" b="1" dirty="0"/>
              <a:t> </a:t>
            </a:r>
            <a:r>
              <a:rPr lang="it-IT" sz="1600" b="1" dirty="0" err="1"/>
              <a:t>induces</a:t>
            </a:r>
            <a:r>
              <a:rPr lang="it-IT" sz="1600" b="1" dirty="0"/>
              <a:t> MRD-negative </a:t>
            </a:r>
            <a:r>
              <a:rPr lang="it-IT" sz="1600" b="1" dirty="0" err="1"/>
              <a:t>remission</a:t>
            </a:r>
            <a:r>
              <a:rPr lang="it-IT" sz="1600" b="1" dirty="0"/>
              <a:t> in </a:t>
            </a:r>
            <a:r>
              <a:rPr lang="it-IT" sz="1600" b="1" dirty="0" err="1"/>
              <a:t>patients</a:t>
            </a:r>
            <a:r>
              <a:rPr lang="it-IT" sz="1600" b="1" dirty="0"/>
              <a:t> with </a:t>
            </a:r>
            <a:r>
              <a:rPr lang="it-IT" sz="1600" b="1" dirty="0" err="1"/>
              <a:t>relapsed</a:t>
            </a:r>
            <a:r>
              <a:rPr lang="it-IT" sz="1600" b="1" dirty="0"/>
              <a:t>/</a:t>
            </a:r>
            <a:r>
              <a:rPr lang="it-IT" sz="1600" b="1" dirty="0" err="1"/>
              <a:t>refractory</a:t>
            </a:r>
            <a:r>
              <a:rPr lang="it-IT" sz="1600" b="1" dirty="0"/>
              <a:t> acute </a:t>
            </a:r>
            <a:r>
              <a:rPr lang="it-IT" sz="1600" b="1" dirty="0" err="1"/>
              <a:t>myeloid</a:t>
            </a:r>
            <a:r>
              <a:rPr lang="it-IT" sz="1600" b="1" dirty="0"/>
              <a:t> </a:t>
            </a:r>
            <a:r>
              <a:rPr lang="it-IT" sz="1600" b="1" dirty="0" err="1"/>
              <a:t>leukemia</a:t>
            </a:r>
            <a:endParaRPr lang="it-IT" sz="1600" b="1" dirty="0"/>
          </a:p>
        </p:txBody>
      </p:sp>
      <p:sp>
        <p:nvSpPr>
          <p:cNvPr id="3" name="Rettangolo 2">
            <a:extLst>
              <a:ext uri="{FF2B5EF4-FFF2-40B4-BE49-F238E27FC236}">
                <a16:creationId xmlns:a16="http://schemas.microsoft.com/office/drawing/2014/main" id="{5B67A5E6-8B96-9344-A821-729E8F3D9016}"/>
              </a:ext>
            </a:extLst>
          </p:cNvPr>
          <p:cNvSpPr/>
          <p:nvPr/>
        </p:nvSpPr>
        <p:spPr>
          <a:xfrm>
            <a:off x="9554740" y="6627168"/>
            <a:ext cx="2637260" cy="21544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Shahswar</a:t>
            </a:r>
            <a:r>
              <a:rPr lang="it-IT" sz="800" i="1" dirty="0">
                <a:latin typeface="Arial" panose="020B0604020202020204" pitchFamily="34" charset="0"/>
                <a:cs typeface="Arial" panose="020B0604020202020204" pitchFamily="34" charset="0"/>
                <a:hlinkClick r:id="rId3"/>
              </a:rPr>
              <a:t> </a:t>
            </a:r>
            <a:r>
              <a:rPr lang="it-IT" sz="800" i="1" dirty="0" err="1">
                <a:latin typeface="Arial" panose="020B0604020202020204" pitchFamily="34" charset="0"/>
                <a:cs typeface="Arial" panose="020B0604020202020204" pitchFamily="34" charset="0"/>
                <a:hlinkClick r:id="rId3"/>
              </a:rPr>
              <a:t>R</a:t>
            </a:r>
            <a:r>
              <a:rPr lang="it-IT" sz="800" i="1" dirty="0">
                <a:latin typeface="Arial" panose="020B0604020202020204" pitchFamily="34" charset="0"/>
                <a:cs typeface="Arial" panose="020B0604020202020204" pitchFamily="34" charset="0"/>
                <a:hlinkClick r:id="rId3"/>
              </a:rPr>
              <a:t>,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S139</a:t>
            </a:r>
            <a:endParaRPr lang="it-IT" sz="800" i="1"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7F49D86F-63C4-2D4C-8A71-7CEBE0068949}"/>
              </a:ext>
            </a:extLst>
          </p:cNvPr>
          <p:cNvSpPr/>
          <p:nvPr/>
        </p:nvSpPr>
        <p:spPr>
          <a:xfrm>
            <a:off x="2252869" y="1098331"/>
            <a:ext cx="9395792" cy="615553"/>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Studio retrospettivo, </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a:t>
            </a:r>
            <a:r>
              <a:rPr lang="it-IT" sz="1200" dirty="0" err="1">
                <a:latin typeface="Arial" panose="020B0604020202020204" pitchFamily="34" charset="0"/>
                <a:cs typeface="Arial" panose="020B0604020202020204" pitchFamily="34" charset="0"/>
                <a:sym typeface="Wingdings" pitchFamily="2" charset="2"/>
              </a:rPr>
              <a:t>R</a:t>
            </a:r>
            <a:r>
              <a:rPr lang="it-IT" sz="1200" dirty="0">
                <a:latin typeface="Arial" panose="020B0604020202020204" pitchFamily="34" charset="0"/>
                <a:cs typeface="Arial" panose="020B0604020202020204" pitchFamily="34" charset="0"/>
                <a:sym typeface="Wingdings" pitchFamily="2" charset="2"/>
              </a:rPr>
              <a:t> AML</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30 pazienti, &gt;18 anni, trattati con FLAVIDA (FLAI+ </a:t>
            </a:r>
            <a:r>
              <a:rPr lang="it-IT" sz="1200" dirty="0" err="1">
                <a:latin typeface="Arial" panose="020B0604020202020204" pitchFamily="34" charset="0"/>
                <a:cs typeface="Arial" panose="020B0604020202020204" pitchFamily="34" charset="0"/>
                <a:sym typeface="Wingdings" pitchFamily="2" charset="2"/>
              </a:rPr>
              <a:t>venetoclax</a:t>
            </a:r>
            <a:r>
              <a:rPr lang="it-IT" sz="1200" dirty="0">
                <a:latin typeface="Arial" panose="020B0604020202020204" pitchFamily="34" charset="0"/>
                <a:cs typeface="Arial" panose="020B0604020202020204" pitchFamily="34" charset="0"/>
                <a:sym typeface="Wingdings" pitchFamily="2" charset="2"/>
              </a:rPr>
              <a:t> 100 mg (giorni 1–7) + </a:t>
            </a:r>
            <a:r>
              <a:rPr lang="it-IT" sz="1200" dirty="0" err="1">
                <a:latin typeface="Arial" panose="020B0604020202020204" pitchFamily="34" charset="0"/>
                <a:cs typeface="Arial" panose="020B0604020202020204" pitchFamily="34" charset="0"/>
                <a:sym typeface="Wingdings" pitchFamily="2" charset="2"/>
              </a:rPr>
              <a:t>posaconazolo</a:t>
            </a:r>
            <a:r>
              <a:rPr lang="it-IT" sz="1200" dirty="0">
                <a:latin typeface="Arial" panose="020B0604020202020204" pitchFamily="34" charset="0"/>
                <a:cs typeface="Arial" panose="020B0604020202020204" pitchFamily="34" charset="0"/>
                <a:sym typeface="Wingdings" pitchFamily="2" charset="2"/>
              </a:rPr>
              <a:t>)</a:t>
            </a:r>
          </a:p>
        </p:txBody>
      </p:sp>
      <p:sp>
        <p:nvSpPr>
          <p:cNvPr id="22" name="Rettangolo con angoli arrotondati 21">
            <a:extLst>
              <a:ext uri="{FF2B5EF4-FFF2-40B4-BE49-F238E27FC236}">
                <a16:creationId xmlns:a16="http://schemas.microsoft.com/office/drawing/2014/main" id="{76D50749-F2B4-204F-B712-AF7050A845B4}"/>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ORAL PRESENTATION</a:t>
            </a:r>
          </a:p>
        </p:txBody>
      </p:sp>
      <p:sp>
        <p:nvSpPr>
          <p:cNvPr id="17" name="Rettangolo con angoli arrotondati 16">
            <a:extLst>
              <a:ext uri="{FF2B5EF4-FFF2-40B4-BE49-F238E27FC236}">
                <a16:creationId xmlns:a16="http://schemas.microsoft.com/office/drawing/2014/main" id="{4BBD109F-401D-1A42-8939-2ABB0CA4BA1B}"/>
              </a:ext>
            </a:extLst>
          </p:cNvPr>
          <p:cNvSpPr/>
          <p:nvPr/>
        </p:nvSpPr>
        <p:spPr>
          <a:xfrm>
            <a:off x="3424775" y="4334928"/>
            <a:ext cx="7002768" cy="416488"/>
          </a:xfrm>
          <a:prstGeom prst="roundRect">
            <a:avLst>
              <a:gd name="adj" fmla="val 25279"/>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rgbClr val="FEF6EC"/>
                </a:solidFill>
                <a:latin typeface="Arial" panose="020B0604020202020204" pitchFamily="34" charset="0"/>
                <a:cs typeface="Arial" panose="020B0604020202020204" pitchFamily="34" charset="0"/>
              </a:rPr>
              <a:t>ORR 73%, CR-</a:t>
            </a:r>
            <a:r>
              <a:rPr lang="it-IT" sz="1000" dirty="0" err="1">
                <a:solidFill>
                  <a:srgbClr val="FEF6EC"/>
                </a:solidFill>
                <a:latin typeface="Arial" panose="020B0604020202020204" pitchFamily="34" charset="0"/>
                <a:cs typeface="Arial" panose="020B0604020202020204" pitchFamily="34" charset="0"/>
              </a:rPr>
              <a:t>CRi</a:t>
            </a:r>
            <a:r>
              <a:rPr lang="it-IT" sz="1000" dirty="0">
                <a:solidFill>
                  <a:srgbClr val="FEF6EC"/>
                </a:solidFill>
                <a:latin typeface="Arial" panose="020B0604020202020204" pitchFamily="34" charset="0"/>
                <a:cs typeface="Arial" panose="020B0604020202020204" pitchFamily="34" charset="0"/>
              </a:rPr>
              <a:t> 60%, MRD- nel 47% dei pazienti rispondenti</a:t>
            </a:r>
          </a:p>
          <a:p>
            <a:pPr algn="ctr"/>
            <a:r>
              <a:rPr lang="it-IT" sz="1000" dirty="0">
                <a:solidFill>
                  <a:srgbClr val="FEF6EC"/>
                </a:solidFill>
                <a:latin typeface="Arial" panose="020B0604020202020204" pitchFamily="34" charset="0"/>
                <a:cs typeface="Arial" panose="020B0604020202020204" pitchFamily="34" charset="0"/>
              </a:rPr>
              <a:t>17 pazienti con dato di MRD </a:t>
            </a:r>
          </a:p>
        </p:txBody>
      </p:sp>
      <p:grpSp>
        <p:nvGrpSpPr>
          <p:cNvPr id="7" name="Gruppo 6">
            <a:extLst>
              <a:ext uri="{FF2B5EF4-FFF2-40B4-BE49-F238E27FC236}">
                <a16:creationId xmlns:a16="http://schemas.microsoft.com/office/drawing/2014/main" id="{73742B64-6A8F-6B43-8F1E-9CD6D7CE0180}"/>
              </a:ext>
            </a:extLst>
          </p:cNvPr>
          <p:cNvGrpSpPr>
            <a:grpSpLocks noChangeAspect="1"/>
          </p:cNvGrpSpPr>
          <p:nvPr/>
        </p:nvGrpSpPr>
        <p:grpSpPr>
          <a:xfrm>
            <a:off x="3034165" y="2096861"/>
            <a:ext cx="7463621" cy="2056949"/>
            <a:chOff x="3026322" y="1989379"/>
            <a:chExt cx="8046034" cy="2217460"/>
          </a:xfrm>
        </p:grpSpPr>
        <p:sp>
          <p:nvSpPr>
            <p:cNvPr id="12" name="Rettangolo con angoli arrotondati 11">
              <a:extLst>
                <a:ext uri="{FF2B5EF4-FFF2-40B4-BE49-F238E27FC236}">
                  <a16:creationId xmlns:a16="http://schemas.microsoft.com/office/drawing/2014/main" id="{B322E8BB-49B1-7345-B107-19985A110F1A}"/>
                </a:ext>
              </a:extLst>
            </p:cNvPr>
            <p:cNvSpPr/>
            <p:nvPr/>
          </p:nvSpPr>
          <p:spPr>
            <a:xfrm>
              <a:off x="3447412" y="1989379"/>
              <a:ext cx="2615843" cy="19542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chemeClr val="tx1"/>
                  </a:solidFill>
                  <a:latin typeface="Arial" panose="020B0604020202020204" pitchFamily="34" charset="0"/>
                  <a:cs typeface="Arial" panose="020B0604020202020204" pitchFamily="34" charset="0"/>
                </a:rPr>
                <a:t>Overall</a:t>
              </a:r>
              <a:r>
                <a:rPr lang="it-IT" sz="1000" b="1" dirty="0">
                  <a:solidFill>
                    <a:schemeClr val="tx1"/>
                  </a:solidFill>
                  <a:latin typeface="Arial" panose="020B0604020202020204" pitchFamily="34" charset="0"/>
                  <a:cs typeface="Arial" panose="020B0604020202020204" pitchFamily="34" charset="0"/>
                </a:rPr>
                <a:t> </a:t>
              </a:r>
              <a:r>
                <a:rPr lang="it-IT" sz="1000" b="1" dirty="0" err="1">
                  <a:solidFill>
                    <a:schemeClr val="tx1"/>
                  </a:solidFill>
                  <a:latin typeface="Arial" panose="020B0604020202020204" pitchFamily="34" charset="0"/>
                  <a:cs typeface="Arial" panose="020B0604020202020204" pitchFamily="34" charset="0"/>
                </a:rPr>
                <a:t>survival</a:t>
              </a:r>
              <a:endParaRPr lang="it-IT" sz="1000" b="1" dirty="0">
                <a:solidFill>
                  <a:schemeClr val="tx1"/>
                </a:solidFill>
                <a:latin typeface="Arial" panose="020B0604020202020204" pitchFamily="34" charset="0"/>
                <a:cs typeface="Arial" panose="020B0604020202020204" pitchFamily="34" charset="0"/>
              </a:endParaRPr>
            </a:p>
          </p:txBody>
        </p:sp>
        <p:pic>
          <p:nvPicPr>
            <p:cNvPr id="14" name="Immagine 13">
              <a:extLst>
                <a:ext uri="{FF2B5EF4-FFF2-40B4-BE49-F238E27FC236}">
                  <a16:creationId xmlns:a16="http://schemas.microsoft.com/office/drawing/2014/main" id="{35EA294F-04B1-674D-8B60-734C8A2D1F7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44825" y="2191229"/>
              <a:ext cx="2984245" cy="1944955"/>
            </a:xfrm>
            <a:prstGeom prst="rect">
              <a:avLst/>
            </a:prstGeom>
          </p:spPr>
        </p:pic>
        <p:pic>
          <p:nvPicPr>
            <p:cNvPr id="16" name="Immagine 15">
              <a:extLst>
                <a:ext uri="{FF2B5EF4-FFF2-40B4-BE49-F238E27FC236}">
                  <a16:creationId xmlns:a16="http://schemas.microsoft.com/office/drawing/2014/main" id="{0A70F53E-06C3-9446-96C3-3E6815333B3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88111" y="2191229"/>
              <a:ext cx="2984245" cy="1944955"/>
            </a:xfrm>
            <a:prstGeom prst="rect">
              <a:avLst/>
            </a:prstGeom>
          </p:spPr>
        </p:pic>
        <p:sp>
          <p:nvSpPr>
            <p:cNvPr id="18" name="Rettangolo con angoli arrotondati 17">
              <a:extLst>
                <a:ext uri="{FF2B5EF4-FFF2-40B4-BE49-F238E27FC236}">
                  <a16:creationId xmlns:a16="http://schemas.microsoft.com/office/drawing/2014/main" id="{D0871729-CCA3-AF41-AE4D-F019A8D11AE8}"/>
                </a:ext>
              </a:extLst>
            </p:cNvPr>
            <p:cNvSpPr/>
            <p:nvPr/>
          </p:nvSpPr>
          <p:spPr>
            <a:xfrm>
              <a:off x="8380788" y="1989379"/>
              <a:ext cx="2615843" cy="195428"/>
            </a:xfrm>
            <a:prstGeom prst="roundRect">
              <a:avLst>
                <a:gd name="adj" fmla="val 4245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err="1">
                  <a:solidFill>
                    <a:schemeClr val="tx1"/>
                  </a:solidFill>
                  <a:latin typeface="Arial" panose="020B0604020202020204" pitchFamily="34" charset="0"/>
                  <a:cs typeface="Arial" panose="020B0604020202020204" pitchFamily="34" charset="0"/>
                </a:rPr>
                <a:t>Event</a:t>
              </a:r>
              <a:r>
                <a:rPr lang="it-IT" sz="1000" b="1" dirty="0">
                  <a:solidFill>
                    <a:schemeClr val="tx1"/>
                  </a:solidFill>
                  <a:latin typeface="Arial" panose="020B0604020202020204" pitchFamily="34" charset="0"/>
                  <a:cs typeface="Arial" panose="020B0604020202020204" pitchFamily="34" charset="0"/>
                </a:rPr>
                <a:t>-free </a:t>
              </a:r>
              <a:r>
                <a:rPr lang="it-IT" sz="1000" b="1" dirty="0" err="1">
                  <a:solidFill>
                    <a:schemeClr val="tx1"/>
                  </a:solidFill>
                  <a:latin typeface="Arial" panose="020B0604020202020204" pitchFamily="34" charset="0"/>
                  <a:cs typeface="Arial" panose="020B0604020202020204" pitchFamily="34" charset="0"/>
                </a:rPr>
                <a:t>survival</a:t>
              </a:r>
              <a:endParaRPr lang="it-IT" sz="1000" b="1" dirty="0">
                <a:solidFill>
                  <a:schemeClr val="tx1"/>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970C7217-5DB7-7243-AF53-1445E7CC5A1B}"/>
                </a:ext>
              </a:extLst>
            </p:cNvPr>
            <p:cNvSpPr txBox="1"/>
            <p:nvPr/>
          </p:nvSpPr>
          <p:spPr>
            <a:xfrm>
              <a:off x="4416537" y="4027250"/>
              <a:ext cx="722346" cy="179589"/>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Time (</a:t>
              </a: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a:t>
              </a:r>
            </a:p>
          </p:txBody>
        </p:sp>
        <p:sp>
          <p:nvSpPr>
            <p:cNvPr id="28" name="CasellaDiTesto 27">
              <a:extLst>
                <a:ext uri="{FF2B5EF4-FFF2-40B4-BE49-F238E27FC236}">
                  <a16:creationId xmlns:a16="http://schemas.microsoft.com/office/drawing/2014/main" id="{FF6CFA4F-887F-804D-9A20-664F839FC08A}"/>
                </a:ext>
              </a:extLst>
            </p:cNvPr>
            <p:cNvSpPr txBox="1"/>
            <p:nvPr/>
          </p:nvSpPr>
          <p:spPr>
            <a:xfrm rot="16200000">
              <a:off x="2577191" y="3078520"/>
              <a:ext cx="1130518" cy="232256"/>
            </a:xfrm>
            <a:prstGeom prst="rect">
              <a:avLst/>
            </a:prstGeom>
            <a:noFill/>
          </p:spPr>
          <p:txBody>
            <a:bodyPr wrap="none" rtlCol="0">
              <a:spAutoFit/>
            </a:bodyPr>
            <a:lstStyle/>
            <a:p>
              <a:pPr algn="ctr"/>
              <a:r>
                <a:rPr lang="it-IT" sz="800" dirty="0" err="1">
                  <a:latin typeface="Arial" panose="020B0604020202020204" pitchFamily="34" charset="0"/>
                  <a:cs typeface="Arial" panose="020B0604020202020204" pitchFamily="34" charset="0"/>
                </a:rPr>
                <a:t>Survival</a:t>
              </a:r>
              <a:r>
                <a:rPr lang="it-IT" sz="800" dirty="0">
                  <a:latin typeface="Arial" panose="020B0604020202020204" pitchFamily="34" charset="0"/>
                  <a:cs typeface="Arial" panose="020B0604020202020204" pitchFamily="34" charset="0"/>
                </a:rPr>
                <a:t> </a:t>
              </a:r>
              <a:r>
                <a:rPr lang="it-IT" sz="800" dirty="0" err="1">
                  <a:latin typeface="Arial" panose="020B0604020202020204" pitchFamily="34" charset="0"/>
                  <a:cs typeface="Arial" panose="020B0604020202020204" pitchFamily="34" charset="0"/>
                </a:rPr>
                <a:t>probability</a:t>
              </a:r>
              <a:endParaRPr lang="it-IT" sz="800" dirty="0">
                <a:latin typeface="Arial" panose="020B0604020202020204" pitchFamily="34" charset="0"/>
                <a:cs typeface="Arial" panose="020B0604020202020204" pitchFamily="34" charset="0"/>
              </a:endParaRPr>
            </a:p>
          </p:txBody>
        </p:sp>
        <p:sp>
          <p:nvSpPr>
            <p:cNvPr id="29" name="CasellaDiTesto 28">
              <a:extLst>
                <a:ext uri="{FF2B5EF4-FFF2-40B4-BE49-F238E27FC236}">
                  <a16:creationId xmlns:a16="http://schemas.microsoft.com/office/drawing/2014/main" id="{1A5FA079-BAAB-9A43-857F-192E77A3C68B}"/>
                </a:ext>
              </a:extLst>
            </p:cNvPr>
            <p:cNvSpPr txBox="1"/>
            <p:nvPr/>
          </p:nvSpPr>
          <p:spPr>
            <a:xfrm>
              <a:off x="9359686" y="4027250"/>
              <a:ext cx="722346" cy="179589"/>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Time (</a:t>
              </a:r>
              <a:r>
                <a:rPr lang="it-IT" sz="900" dirty="0" err="1">
                  <a:latin typeface="Arial" panose="020B0604020202020204" pitchFamily="34" charset="0"/>
                  <a:cs typeface="Arial" panose="020B0604020202020204" pitchFamily="34" charset="0"/>
                </a:rPr>
                <a:t>months</a:t>
              </a:r>
              <a:r>
                <a:rPr lang="it-IT" sz="900" dirty="0">
                  <a:latin typeface="Arial" panose="020B0604020202020204" pitchFamily="34" charset="0"/>
                  <a:cs typeface="Arial" panose="020B0604020202020204" pitchFamily="34" charset="0"/>
                </a:rPr>
                <a:t>)</a:t>
              </a:r>
            </a:p>
          </p:txBody>
        </p:sp>
        <p:sp>
          <p:nvSpPr>
            <p:cNvPr id="30" name="CasellaDiTesto 29">
              <a:extLst>
                <a:ext uri="{FF2B5EF4-FFF2-40B4-BE49-F238E27FC236}">
                  <a16:creationId xmlns:a16="http://schemas.microsoft.com/office/drawing/2014/main" id="{0D852CF1-C5B7-CF43-A11A-76F34CB2BEEC}"/>
                </a:ext>
              </a:extLst>
            </p:cNvPr>
            <p:cNvSpPr txBox="1"/>
            <p:nvPr/>
          </p:nvSpPr>
          <p:spPr>
            <a:xfrm rot="16200000">
              <a:off x="7257670" y="3078520"/>
              <a:ext cx="1655857" cy="232256"/>
            </a:xfrm>
            <a:prstGeom prst="rect">
              <a:avLst/>
            </a:prstGeom>
            <a:noFill/>
          </p:spPr>
          <p:txBody>
            <a:bodyPr wrap="none" rtlCol="0">
              <a:spAutoFit/>
            </a:bodyPr>
            <a:lstStyle/>
            <a:p>
              <a:pPr algn="ctr"/>
              <a:r>
                <a:rPr lang="it-IT" sz="800" dirty="0" err="1">
                  <a:latin typeface="Arial" panose="020B0604020202020204" pitchFamily="34" charset="0"/>
                  <a:cs typeface="Arial" panose="020B0604020202020204" pitchFamily="34" charset="0"/>
                </a:rPr>
                <a:t>Event</a:t>
              </a:r>
              <a:r>
                <a:rPr lang="it-IT" sz="800" dirty="0">
                  <a:latin typeface="Arial" panose="020B0604020202020204" pitchFamily="34" charset="0"/>
                  <a:cs typeface="Arial" panose="020B0604020202020204" pitchFamily="34" charset="0"/>
                </a:rPr>
                <a:t>-free </a:t>
              </a:r>
              <a:r>
                <a:rPr lang="it-IT" sz="800" dirty="0" err="1">
                  <a:latin typeface="Arial" panose="020B0604020202020204" pitchFamily="34" charset="0"/>
                  <a:cs typeface="Arial" panose="020B0604020202020204" pitchFamily="34" charset="0"/>
                </a:rPr>
                <a:t>survival</a:t>
              </a:r>
              <a:r>
                <a:rPr lang="it-IT" sz="800" dirty="0">
                  <a:latin typeface="Arial" panose="020B0604020202020204" pitchFamily="34" charset="0"/>
                  <a:cs typeface="Arial" panose="020B0604020202020204" pitchFamily="34" charset="0"/>
                </a:rPr>
                <a:t> </a:t>
              </a:r>
              <a:r>
                <a:rPr lang="it-IT" sz="800" dirty="0" err="1">
                  <a:latin typeface="Arial" panose="020B0604020202020204" pitchFamily="34" charset="0"/>
                  <a:cs typeface="Arial" panose="020B0604020202020204" pitchFamily="34" charset="0"/>
                </a:rPr>
                <a:t>probability</a:t>
              </a:r>
              <a:endParaRPr lang="it-IT" sz="800" dirty="0">
                <a:latin typeface="Arial" panose="020B0604020202020204" pitchFamily="34" charset="0"/>
                <a:cs typeface="Arial" panose="020B0604020202020204" pitchFamily="34" charset="0"/>
              </a:endParaRPr>
            </a:p>
          </p:txBody>
        </p:sp>
        <p:sp>
          <p:nvSpPr>
            <p:cNvPr id="31" name="CasellaDiTesto 30">
              <a:extLst>
                <a:ext uri="{FF2B5EF4-FFF2-40B4-BE49-F238E27FC236}">
                  <a16:creationId xmlns:a16="http://schemas.microsoft.com/office/drawing/2014/main" id="{25001349-C4E5-A241-81F7-6B3EDA09A238}"/>
                </a:ext>
              </a:extLst>
            </p:cNvPr>
            <p:cNvSpPr txBox="1"/>
            <p:nvPr/>
          </p:nvSpPr>
          <p:spPr>
            <a:xfrm>
              <a:off x="3618552" y="2511604"/>
              <a:ext cx="1595969" cy="291968"/>
            </a:xfrm>
            <a:prstGeom prst="rect">
              <a:avLst/>
            </a:prstGeom>
            <a:noFill/>
          </p:spPr>
          <p:txBody>
            <a:bodyPr wrap="square" rtlCol="0">
              <a:spAutoFit/>
            </a:bodyPr>
            <a:lstStyle/>
            <a:p>
              <a:r>
                <a:rPr lang="it-IT" sz="800" dirty="0">
                  <a:latin typeface="Arial" panose="020B0604020202020204" pitchFamily="34" charset="0"/>
                  <a:cs typeface="Arial" panose="020B0604020202020204" pitchFamily="34" charset="0"/>
                </a:rPr>
                <a:t>MRD-</a:t>
              </a:r>
            </a:p>
            <a:p>
              <a:r>
                <a:rPr lang="it-IT" sz="800" dirty="0">
                  <a:latin typeface="Arial" panose="020B0604020202020204" pitchFamily="34" charset="0"/>
                  <a:cs typeface="Arial" panose="020B0604020202020204" pitchFamily="34" charset="0"/>
                </a:rPr>
                <a:t>MRD+</a:t>
              </a:r>
            </a:p>
          </p:txBody>
        </p:sp>
        <p:cxnSp>
          <p:nvCxnSpPr>
            <p:cNvPr id="33" name="Connettore 1 32">
              <a:extLst>
                <a:ext uri="{FF2B5EF4-FFF2-40B4-BE49-F238E27FC236}">
                  <a16:creationId xmlns:a16="http://schemas.microsoft.com/office/drawing/2014/main" id="{D0232B9B-174F-0741-9CE7-F1CA7972DC2F}"/>
                </a:ext>
              </a:extLst>
            </p:cNvPr>
            <p:cNvCxnSpPr/>
            <p:nvPr/>
          </p:nvCxnSpPr>
          <p:spPr>
            <a:xfrm>
              <a:off x="3542332" y="2603207"/>
              <a:ext cx="98242" cy="0"/>
            </a:xfrm>
            <a:prstGeom prst="line">
              <a:avLst/>
            </a:prstGeom>
            <a:ln w="34925">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34" name="Connettore 1 33">
              <a:extLst>
                <a:ext uri="{FF2B5EF4-FFF2-40B4-BE49-F238E27FC236}">
                  <a16:creationId xmlns:a16="http://schemas.microsoft.com/office/drawing/2014/main" id="{B8AA5116-6CC3-A24A-A27B-E71B0944D56B}"/>
                </a:ext>
              </a:extLst>
            </p:cNvPr>
            <p:cNvCxnSpPr/>
            <p:nvPr/>
          </p:nvCxnSpPr>
          <p:spPr>
            <a:xfrm>
              <a:off x="3542332" y="2704835"/>
              <a:ext cx="98242" cy="0"/>
            </a:xfrm>
            <a:prstGeom prst="line">
              <a:avLst/>
            </a:prstGeom>
            <a:ln w="34925">
              <a:solidFill>
                <a:srgbClr val="472165"/>
              </a:solidFill>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5F52CC9C-223F-DE4A-B81D-AB2504B052D8}"/>
                </a:ext>
              </a:extLst>
            </p:cNvPr>
            <p:cNvSpPr txBox="1"/>
            <p:nvPr/>
          </p:nvSpPr>
          <p:spPr>
            <a:xfrm>
              <a:off x="3694184" y="3705053"/>
              <a:ext cx="2122297" cy="185798"/>
            </a:xfrm>
            <a:prstGeom prst="rect">
              <a:avLst/>
            </a:prstGeom>
            <a:noFill/>
          </p:spPr>
          <p:txBody>
            <a:bodyPr wrap="none" rtlCol="0">
              <a:spAutoFit/>
            </a:bodyPr>
            <a:lstStyle/>
            <a:p>
              <a:pPr algn="ctr"/>
              <a:r>
                <a:rPr lang="it-IT" sz="800" dirty="0">
                  <a:solidFill>
                    <a:schemeClr val="tx1">
                      <a:lumMod val="50000"/>
                      <a:lumOff val="50000"/>
                    </a:schemeClr>
                  </a:solidFill>
                  <a:latin typeface="Arial" panose="020B0604020202020204" pitchFamily="34" charset="0"/>
                  <a:cs typeface="Arial" panose="020B0604020202020204" pitchFamily="34" charset="0"/>
                </a:rPr>
                <a:t>OS: MRD- vs MRD+: NR vs 11.3 </a:t>
              </a:r>
              <a:r>
                <a:rPr lang="it-IT" sz="800" dirty="0" err="1">
                  <a:solidFill>
                    <a:schemeClr val="tx1">
                      <a:lumMod val="50000"/>
                      <a:lumOff val="50000"/>
                    </a:schemeClr>
                  </a:solidFill>
                  <a:latin typeface="Arial" panose="020B0604020202020204" pitchFamily="34" charset="0"/>
                  <a:cs typeface="Arial" panose="020B0604020202020204" pitchFamily="34" charset="0"/>
                </a:rPr>
                <a:t>months</a:t>
              </a:r>
              <a:r>
                <a:rPr lang="it-IT" sz="800" dirty="0">
                  <a:solidFill>
                    <a:schemeClr val="tx1">
                      <a:lumMod val="50000"/>
                      <a:lumOff val="50000"/>
                    </a:schemeClr>
                  </a:solidFill>
                  <a:latin typeface="Arial" panose="020B0604020202020204" pitchFamily="34" charset="0"/>
                  <a:cs typeface="Arial" panose="020B0604020202020204" pitchFamily="34" charset="0"/>
                </a:rPr>
                <a:t>, p=0.048</a:t>
              </a:r>
            </a:p>
          </p:txBody>
        </p:sp>
        <p:sp>
          <p:nvSpPr>
            <p:cNvPr id="43" name="CasellaDiTesto 42">
              <a:extLst>
                <a:ext uri="{FF2B5EF4-FFF2-40B4-BE49-F238E27FC236}">
                  <a16:creationId xmlns:a16="http://schemas.microsoft.com/office/drawing/2014/main" id="{F75A7791-0C2A-D643-BFEB-D5D1E7E2449D}"/>
                </a:ext>
              </a:extLst>
            </p:cNvPr>
            <p:cNvSpPr txBox="1"/>
            <p:nvPr/>
          </p:nvSpPr>
          <p:spPr>
            <a:xfrm>
              <a:off x="8622721" y="3705053"/>
              <a:ext cx="2131974" cy="185798"/>
            </a:xfrm>
            <a:prstGeom prst="rect">
              <a:avLst/>
            </a:prstGeom>
            <a:noFill/>
          </p:spPr>
          <p:txBody>
            <a:bodyPr wrap="none" rtlCol="0">
              <a:spAutoFit/>
            </a:bodyPr>
            <a:lstStyle/>
            <a:p>
              <a:pPr algn="ctr"/>
              <a:r>
                <a:rPr lang="it-IT" sz="800" dirty="0">
                  <a:solidFill>
                    <a:schemeClr val="tx1">
                      <a:lumMod val="50000"/>
                      <a:lumOff val="50000"/>
                    </a:schemeClr>
                  </a:solidFill>
                  <a:latin typeface="Arial" panose="020B0604020202020204" pitchFamily="34" charset="0"/>
                  <a:cs typeface="Arial" panose="020B0604020202020204" pitchFamily="34" charset="0"/>
                </a:rPr>
                <a:t>EFS: MRD- vs MRD+: NR vs 9.5 </a:t>
              </a:r>
              <a:r>
                <a:rPr lang="it-IT" sz="800" dirty="0" err="1">
                  <a:solidFill>
                    <a:schemeClr val="tx1">
                      <a:lumMod val="50000"/>
                      <a:lumOff val="50000"/>
                    </a:schemeClr>
                  </a:solidFill>
                  <a:latin typeface="Arial" panose="020B0604020202020204" pitchFamily="34" charset="0"/>
                  <a:cs typeface="Arial" panose="020B0604020202020204" pitchFamily="34" charset="0"/>
                </a:rPr>
                <a:t>months</a:t>
              </a:r>
              <a:r>
                <a:rPr lang="it-IT" sz="800" dirty="0">
                  <a:solidFill>
                    <a:schemeClr val="tx1">
                      <a:lumMod val="50000"/>
                      <a:lumOff val="50000"/>
                    </a:schemeClr>
                  </a:solidFill>
                  <a:latin typeface="Arial" panose="020B0604020202020204" pitchFamily="34" charset="0"/>
                  <a:cs typeface="Arial" panose="020B0604020202020204" pitchFamily="34" charset="0"/>
                </a:rPr>
                <a:t>, p=0.038</a:t>
              </a:r>
            </a:p>
          </p:txBody>
        </p:sp>
      </p:grpSp>
      <p:sp>
        <p:nvSpPr>
          <p:cNvPr id="27" name="Rettangolo 26">
            <a:extLst>
              <a:ext uri="{FF2B5EF4-FFF2-40B4-BE49-F238E27FC236}">
                <a16:creationId xmlns:a16="http://schemas.microsoft.com/office/drawing/2014/main" id="{20118604-DC04-7F4C-ACE1-BE4E2B7B7760}"/>
              </a:ext>
            </a:extLst>
          </p:cNvPr>
          <p:cNvSpPr/>
          <p:nvPr/>
        </p:nvSpPr>
        <p:spPr>
          <a:xfrm>
            <a:off x="1998406" y="6503953"/>
            <a:ext cx="6853522" cy="338554"/>
          </a:xfrm>
          <a:prstGeom prst="rect">
            <a:avLst/>
          </a:prstGeom>
        </p:spPr>
        <p:txBody>
          <a:bodyPr wrap="square">
            <a:spAutoFit/>
          </a:bodyPr>
          <a:lstStyle/>
          <a:p>
            <a:r>
              <a:rPr lang="it-IT" sz="800" i="1" dirty="0" err="1">
                <a:latin typeface="Arial" panose="020B0604020202020204" pitchFamily="34" charset="0"/>
                <a:cs typeface="Arial" panose="020B0604020202020204" pitchFamily="34" charset="0"/>
              </a:rPr>
              <a:t>R</a:t>
            </a:r>
            <a:r>
              <a:rPr lang="it-IT" sz="800" i="1" dirty="0">
                <a:latin typeface="Arial" panose="020B0604020202020204" pitchFamily="34" charset="0"/>
                <a:cs typeface="Arial" panose="020B0604020202020204" pitchFamily="34" charset="0"/>
              </a:rPr>
              <a:t>/</a:t>
            </a:r>
            <a:r>
              <a:rPr lang="it-IT" sz="800" i="1" dirty="0" err="1">
                <a:latin typeface="Arial" panose="020B0604020202020204" pitchFamily="34" charset="0"/>
                <a:cs typeface="Arial" panose="020B0604020202020204" pitchFamily="34" charset="0"/>
              </a:rPr>
              <a:t>R</a:t>
            </a:r>
            <a:r>
              <a:rPr lang="it-IT" sz="800" i="1" dirty="0">
                <a:latin typeface="Arial" panose="020B0604020202020204" pitchFamily="34" charset="0"/>
                <a:cs typeface="Arial" panose="020B0604020202020204" pitchFamily="34" charset="0"/>
              </a:rPr>
              <a:t> AML: relapse/</a:t>
            </a:r>
            <a:r>
              <a:rPr lang="it-IT" sz="800" i="1" dirty="0" err="1">
                <a:latin typeface="Arial" panose="020B0604020202020204" pitchFamily="34" charset="0"/>
                <a:cs typeface="Arial" panose="020B0604020202020204" pitchFamily="34" charset="0"/>
              </a:rPr>
              <a:t>refractory</a:t>
            </a:r>
            <a:r>
              <a:rPr lang="it-IT" sz="800" i="1" dirty="0">
                <a:latin typeface="Arial" panose="020B0604020202020204" pitchFamily="34" charset="0"/>
                <a:cs typeface="Arial" panose="020B0604020202020204" pitchFamily="34" charset="0"/>
              </a:rPr>
              <a:t> acute </a:t>
            </a:r>
            <a:r>
              <a:rPr lang="it-IT" sz="800" i="1" dirty="0" err="1">
                <a:latin typeface="Arial" panose="020B0604020202020204" pitchFamily="34" charset="0"/>
                <a:cs typeface="Arial" panose="020B0604020202020204" pitchFamily="34" charset="0"/>
              </a:rPr>
              <a:t>myeloid</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leukemia</a:t>
            </a:r>
            <a:r>
              <a:rPr lang="it-IT" sz="800" i="1" dirty="0">
                <a:latin typeface="Arial" panose="020B0604020202020204" pitchFamily="34" charset="0"/>
                <a:cs typeface="Arial" panose="020B0604020202020204" pitchFamily="34" charset="0"/>
              </a:rPr>
              <a:t>; CR: complete </a:t>
            </a:r>
            <a:r>
              <a:rPr lang="it-IT" sz="800" i="1" dirty="0" err="1">
                <a:latin typeface="Arial" panose="020B0604020202020204" pitchFamily="34" charset="0"/>
                <a:cs typeface="Arial" panose="020B0604020202020204" pitchFamily="34" charset="0"/>
              </a:rPr>
              <a:t>remission</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CRi</a:t>
            </a:r>
            <a:r>
              <a:rPr lang="it-IT" sz="800" i="1" dirty="0">
                <a:latin typeface="Arial" panose="020B0604020202020204" pitchFamily="34" charset="0"/>
                <a:cs typeface="Arial" panose="020B0604020202020204" pitchFamily="34" charset="0"/>
              </a:rPr>
              <a:t>: complete </a:t>
            </a:r>
            <a:r>
              <a:rPr lang="it-IT" sz="800" i="1" dirty="0" err="1">
                <a:latin typeface="Arial" panose="020B0604020202020204" pitchFamily="34" charset="0"/>
                <a:cs typeface="Arial" panose="020B0604020202020204" pitchFamily="34" charset="0"/>
              </a:rPr>
              <a:t>remission</a:t>
            </a:r>
            <a:r>
              <a:rPr lang="it-IT" sz="800" i="1" dirty="0">
                <a:latin typeface="Arial" panose="020B0604020202020204" pitchFamily="34" charset="0"/>
                <a:cs typeface="Arial" panose="020B0604020202020204" pitchFamily="34" charset="0"/>
              </a:rPr>
              <a:t> with incomplete </a:t>
            </a:r>
            <a:r>
              <a:rPr lang="it-IT" sz="800" i="1" dirty="0" err="1">
                <a:latin typeface="Arial" panose="020B0604020202020204" pitchFamily="34" charset="0"/>
                <a:cs typeface="Arial" panose="020B0604020202020204" pitchFamily="34" charset="0"/>
              </a:rPr>
              <a:t>blood</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recovery</a:t>
            </a:r>
            <a:r>
              <a:rPr lang="it-IT" sz="800" i="1" dirty="0">
                <a:latin typeface="Arial" panose="020B0604020202020204" pitchFamily="34" charset="0"/>
                <a:cs typeface="Arial" panose="020B0604020202020204" pitchFamily="34" charset="0"/>
              </a:rPr>
              <a:t>; </a:t>
            </a:r>
            <a:br>
              <a:rPr lang="it-IT" sz="800" i="1" dirty="0">
                <a:latin typeface="Arial" panose="020B0604020202020204" pitchFamily="34" charset="0"/>
                <a:cs typeface="Arial" panose="020B0604020202020204" pitchFamily="34" charset="0"/>
              </a:rPr>
            </a:br>
            <a:r>
              <a:rPr lang="it-IT" sz="800" i="1" dirty="0">
                <a:latin typeface="Arial" panose="020B0604020202020204" pitchFamily="34" charset="0"/>
                <a:cs typeface="Arial" panose="020B0604020202020204" pitchFamily="34" charset="0"/>
              </a:rPr>
              <a:t>MRD: </a:t>
            </a:r>
            <a:r>
              <a:rPr lang="it-IT" sz="800" i="1" dirty="0" err="1">
                <a:latin typeface="Arial" panose="020B0604020202020204" pitchFamily="34" charset="0"/>
                <a:cs typeface="Arial" panose="020B0604020202020204" pitchFamily="34" charset="0"/>
              </a:rPr>
              <a:t>minimal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residual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disease</a:t>
            </a:r>
            <a:r>
              <a:rPr lang="it-IT" sz="800" i="1" dirty="0">
                <a:latin typeface="Arial" panose="020B0604020202020204" pitchFamily="34" charset="0"/>
                <a:cs typeface="Arial" panose="020B0604020202020204" pitchFamily="34" charset="0"/>
              </a:rPr>
              <a:t>; OS: </a:t>
            </a:r>
            <a:r>
              <a:rPr lang="it-IT" sz="800" i="1" dirty="0" err="1">
                <a:latin typeface="Arial" panose="020B0604020202020204" pitchFamily="34" charset="0"/>
                <a:cs typeface="Arial" panose="020B0604020202020204" pitchFamily="34" charset="0"/>
              </a:rPr>
              <a:t>overall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survival</a:t>
            </a:r>
            <a:r>
              <a:rPr lang="it-IT" sz="800" i="1" dirty="0">
                <a:latin typeface="Arial" panose="020B0604020202020204" pitchFamily="34" charset="0"/>
                <a:cs typeface="Arial" panose="020B0604020202020204" pitchFamily="34" charset="0"/>
              </a:rPr>
              <a:t>; EFS: </a:t>
            </a:r>
            <a:r>
              <a:rPr lang="it-IT" sz="800" i="1" dirty="0" err="1">
                <a:latin typeface="Arial" panose="020B0604020202020204" pitchFamily="34" charset="0"/>
                <a:cs typeface="Arial" panose="020B0604020202020204" pitchFamily="34" charset="0"/>
              </a:rPr>
              <a:t>event</a:t>
            </a:r>
            <a:r>
              <a:rPr lang="it-IT" sz="800" i="1" dirty="0">
                <a:latin typeface="Arial" panose="020B0604020202020204" pitchFamily="34" charset="0"/>
                <a:cs typeface="Arial" panose="020B0604020202020204" pitchFamily="34" charset="0"/>
              </a:rPr>
              <a:t>-free </a:t>
            </a:r>
            <a:r>
              <a:rPr lang="it-IT" sz="800" i="1" dirty="0" err="1">
                <a:latin typeface="Arial" panose="020B0604020202020204" pitchFamily="34" charset="0"/>
                <a:cs typeface="Arial" panose="020B0604020202020204" pitchFamily="34" charset="0"/>
              </a:rPr>
              <a:t>survival</a:t>
            </a:r>
            <a:r>
              <a:rPr lang="it-IT" sz="800" i="1" dirty="0">
                <a:latin typeface="Arial" panose="020B0604020202020204" pitchFamily="34" charset="0"/>
                <a:cs typeface="Arial" panose="020B0604020202020204" pitchFamily="34" charset="0"/>
              </a:rPr>
              <a:t>; NR: </a:t>
            </a:r>
            <a:r>
              <a:rPr lang="it-IT" sz="800" i="1" dirty="0" err="1">
                <a:latin typeface="Arial" panose="020B0604020202020204" pitchFamily="34" charset="0"/>
                <a:cs typeface="Arial" panose="020B0604020202020204" pitchFamily="34" charset="0"/>
              </a:rPr>
              <a:t>not</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reached</a:t>
            </a:r>
            <a:r>
              <a:rPr lang="it-IT" sz="800" i="1" dirty="0">
                <a:latin typeface="Arial" panose="020B0604020202020204" pitchFamily="34" charset="0"/>
                <a:cs typeface="Arial" panose="020B0604020202020204" pitchFamily="34" charset="0"/>
              </a:rPr>
              <a:t>; CI: </a:t>
            </a:r>
            <a:r>
              <a:rPr lang="it-IT" sz="800" i="1" dirty="0" err="1">
                <a:latin typeface="Arial" panose="020B0604020202020204" pitchFamily="34" charset="0"/>
                <a:cs typeface="Arial" panose="020B0604020202020204" pitchFamily="34" charset="0"/>
              </a:rPr>
              <a:t>confidence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interval</a:t>
            </a:r>
            <a:endParaRPr lang="it-IT" sz="800" i="1" dirty="0">
              <a:latin typeface="Arial" panose="020B0604020202020204" pitchFamily="34" charset="0"/>
              <a:cs typeface="Arial" panose="020B0604020202020204" pitchFamily="34" charset="0"/>
            </a:endParaRPr>
          </a:p>
        </p:txBody>
      </p:sp>
      <p:sp>
        <p:nvSpPr>
          <p:cNvPr id="25" name="Rettangolo 24">
            <a:extLst>
              <a:ext uri="{FF2B5EF4-FFF2-40B4-BE49-F238E27FC236}">
                <a16:creationId xmlns:a16="http://schemas.microsoft.com/office/drawing/2014/main" id="{9CF5BF69-F539-D64F-A118-6DD17F925403}"/>
              </a:ext>
            </a:extLst>
          </p:cNvPr>
          <p:cNvSpPr/>
          <p:nvPr/>
        </p:nvSpPr>
        <p:spPr>
          <a:xfrm>
            <a:off x="2252869" y="5061231"/>
            <a:ext cx="9395792" cy="1292662"/>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sym typeface="Wingdings" pitchFamily="2" charset="2"/>
              </a:rPr>
              <a:t>Recupero dei neutrofili </a:t>
            </a:r>
            <a:r>
              <a:rPr lang="it-IT" sz="1200" dirty="0">
                <a:latin typeface="Arial" panose="020B0604020202020204" pitchFamily="34" charset="0"/>
                <a:cs typeface="Arial" panose="020B0604020202020204" pitchFamily="34" charset="0"/>
              </a:rPr>
              <a:t>(&gt;500/mm</a:t>
            </a:r>
            <a:r>
              <a:rPr lang="it-IT" sz="1200" baseline="30000" dirty="0">
                <a:latin typeface="Arial" panose="020B0604020202020204" pitchFamily="34" charset="0"/>
                <a:cs typeface="Arial" panose="020B0604020202020204" pitchFamily="34" charset="0"/>
              </a:rPr>
              <a:t>3</a:t>
            </a:r>
            <a:r>
              <a:rPr lang="it-IT" sz="1200" dirty="0">
                <a:latin typeface="Arial" panose="020B0604020202020204" pitchFamily="34" charset="0"/>
                <a:cs typeface="Arial" panose="020B0604020202020204" pitchFamily="34" charset="0"/>
              </a:rPr>
              <a:t>) 33 giorni (95% CI: 30–36)</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rPr>
              <a:t>Recupero delle piastrine </a:t>
            </a:r>
            <a:r>
              <a:rPr lang="it-IT" sz="1200" dirty="0">
                <a:latin typeface="Arial" panose="020B0604020202020204" pitchFamily="34" charset="0"/>
                <a:cs typeface="Arial" panose="020B0604020202020204" pitchFamily="34" charset="0"/>
              </a:rPr>
              <a:t>(&gt;50.000/mm</a:t>
            </a:r>
            <a:r>
              <a:rPr lang="it-IT" sz="1200" baseline="30000" dirty="0">
                <a:latin typeface="Arial" panose="020B0604020202020204" pitchFamily="34" charset="0"/>
                <a:cs typeface="Arial" panose="020B0604020202020204" pitchFamily="34" charset="0"/>
              </a:rPr>
              <a:t>3</a:t>
            </a:r>
            <a:r>
              <a:rPr lang="it-IT" sz="1200" dirty="0">
                <a:latin typeface="Arial" panose="020B0604020202020204" pitchFamily="34" charset="0"/>
                <a:cs typeface="Arial" panose="020B0604020202020204" pitchFamily="34" charset="0"/>
              </a:rPr>
              <a:t>) 35 giorni (95% CI: 31–39)</a:t>
            </a:r>
          </a:p>
          <a:p>
            <a:pPr marL="285750" indent="-285750">
              <a:spcBef>
                <a:spcPts val="1200"/>
              </a:spcBef>
              <a:buClr>
                <a:srgbClr val="FBB037"/>
              </a:buClr>
              <a:buFont typeface="Arial" panose="020B0604020202020204" pitchFamily="34" charset="0"/>
              <a:buChar char="•"/>
            </a:pPr>
            <a:r>
              <a:rPr lang="it-IT" sz="1200" b="1" dirty="0">
                <a:latin typeface="Arial" panose="020B0604020202020204" pitchFamily="34" charset="0"/>
                <a:cs typeface="Arial" panose="020B0604020202020204" pitchFamily="34" charset="0"/>
              </a:rPr>
              <a:t>Neutropenia febbrile </a:t>
            </a:r>
            <a:r>
              <a:rPr lang="it-IT" sz="1200" dirty="0">
                <a:latin typeface="Arial" panose="020B0604020202020204" pitchFamily="34" charset="0"/>
                <a:cs typeface="Arial" panose="020B0604020202020204" pitchFamily="34" charset="0"/>
              </a:rPr>
              <a:t>3/4: 71%</a:t>
            </a: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b="1" dirty="0" err="1">
                <a:latin typeface="Arial" panose="020B0604020202020204" pitchFamily="34" charset="0"/>
                <a:cs typeface="Arial" panose="020B0604020202020204" pitchFamily="34" charset="0"/>
                <a:sym typeface="Wingdings" pitchFamily="2" charset="2"/>
              </a:rPr>
              <a:t>Batteriemia</a:t>
            </a:r>
            <a:r>
              <a:rPr lang="it-IT" sz="1200" dirty="0">
                <a:latin typeface="Arial" panose="020B0604020202020204" pitchFamily="34" charset="0"/>
                <a:cs typeface="Arial" panose="020B0604020202020204" pitchFamily="34" charset="0"/>
                <a:sym typeface="Wingdings" pitchFamily="2" charset="2"/>
              </a:rPr>
              <a:t>: 32%</a:t>
            </a:r>
          </a:p>
        </p:txBody>
      </p:sp>
      <p:cxnSp>
        <p:nvCxnSpPr>
          <p:cNvPr id="26" name="Connettore 1 25">
            <a:extLst>
              <a:ext uri="{FF2B5EF4-FFF2-40B4-BE49-F238E27FC236}">
                <a16:creationId xmlns:a16="http://schemas.microsoft.com/office/drawing/2014/main" id="{6EE22B61-5F37-3C45-A37A-FBE4C957A392}"/>
              </a:ext>
            </a:extLst>
          </p:cNvPr>
          <p:cNvCxnSpPr>
            <a:cxnSpLocks/>
          </p:cNvCxnSpPr>
          <p:nvPr/>
        </p:nvCxnSpPr>
        <p:spPr>
          <a:xfrm>
            <a:off x="2259893" y="6380399"/>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6A7432C6-9870-3449-B48C-D11DE80A6901}"/>
              </a:ext>
            </a:extLst>
          </p:cNvPr>
          <p:cNvCxnSpPr>
            <a:cxnSpLocks/>
          </p:cNvCxnSpPr>
          <p:nvPr/>
        </p:nvCxnSpPr>
        <p:spPr>
          <a:xfrm>
            <a:off x="2252763" y="5008410"/>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8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6" y="113642"/>
            <a:ext cx="10071673" cy="591671"/>
          </a:xfrm>
        </p:spPr>
        <p:txBody>
          <a:bodyPr>
            <a:noAutofit/>
          </a:bodyPr>
          <a:lstStyle/>
          <a:p>
            <a:r>
              <a:rPr lang="it-IT" sz="1600" b="1" dirty="0"/>
              <a:t>Preliminary </a:t>
            </a:r>
            <a:r>
              <a:rPr lang="it-IT" sz="1600" b="1" dirty="0" err="1"/>
              <a:t>results</a:t>
            </a:r>
            <a:r>
              <a:rPr lang="it-IT" sz="1600" b="1" dirty="0"/>
              <a:t> of V-FAST, a </a:t>
            </a:r>
            <a:r>
              <a:rPr lang="it-IT" sz="1600" b="1" dirty="0" err="1"/>
              <a:t>phase</a:t>
            </a:r>
            <a:r>
              <a:rPr lang="it-IT" sz="1600" b="1" dirty="0"/>
              <a:t> 1b master trial to investigate CPX-351 </a:t>
            </a:r>
            <a:r>
              <a:rPr lang="it-IT" sz="1600" b="1" dirty="0" err="1"/>
              <a:t>combined</a:t>
            </a:r>
            <a:r>
              <a:rPr lang="it-IT" sz="1600" b="1" dirty="0"/>
              <a:t> with </a:t>
            </a:r>
            <a:r>
              <a:rPr lang="it-IT" sz="1600" b="1" dirty="0" err="1"/>
              <a:t>targeted</a:t>
            </a:r>
            <a:r>
              <a:rPr lang="it-IT" sz="1600" b="1" dirty="0"/>
              <a:t> agents in </a:t>
            </a:r>
            <a:r>
              <a:rPr lang="it-IT" sz="1600" b="1" dirty="0" err="1"/>
              <a:t>newly</a:t>
            </a:r>
            <a:r>
              <a:rPr lang="it-IT" sz="1600" b="1" dirty="0"/>
              <a:t> </a:t>
            </a:r>
            <a:r>
              <a:rPr lang="it-IT" sz="1600" b="1" dirty="0" err="1"/>
              <a:t>diagnosed</a:t>
            </a:r>
            <a:r>
              <a:rPr lang="it-IT" sz="1600" b="1" dirty="0"/>
              <a:t> AML</a:t>
            </a:r>
          </a:p>
        </p:txBody>
      </p:sp>
      <p:sp>
        <p:nvSpPr>
          <p:cNvPr id="4" name="Rettangolo con angoli arrotondati 3">
            <a:extLst>
              <a:ext uri="{FF2B5EF4-FFF2-40B4-BE49-F238E27FC236}">
                <a16:creationId xmlns:a16="http://schemas.microsoft.com/office/drawing/2014/main" id="{0E45C7E8-7D25-3041-AF0E-9B15C4FEED0D}"/>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sp>
        <p:nvSpPr>
          <p:cNvPr id="5" name="Rettangolo 4">
            <a:extLst>
              <a:ext uri="{FF2B5EF4-FFF2-40B4-BE49-F238E27FC236}">
                <a16:creationId xmlns:a16="http://schemas.microsoft.com/office/drawing/2014/main" id="{DF3938A2-14E4-4044-9ED3-5585DBA18AFE}"/>
              </a:ext>
            </a:extLst>
          </p:cNvPr>
          <p:cNvSpPr/>
          <p:nvPr/>
        </p:nvSpPr>
        <p:spPr>
          <a:xfrm>
            <a:off x="2252869" y="1096330"/>
            <a:ext cx="9395792" cy="1292662"/>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Studio fase </a:t>
            </a:r>
            <a:r>
              <a:rPr lang="it-IT" sz="1200" dirty="0" err="1">
                <a:latin typeface="Arial" panose="020B0604020202020204" pitchFamily="34" charset="0"/>
                <a:cs typeface="Arial" panose="020B0604020202020204" pitchFamily="34" charset="0"/>
                <a:sym typeface="Wingdings" pitchFamily="2" charset="2"/>
              </a:rPr>
              <a:t>Ib</a:t>
            </a:r>
            <a:r>
              <a:rPr lang="it-IT" sz="1200" dirty="0">
                <a:latin typeface="Arial" panose="020B0604020202020204" pitchFamily="34" charset="0"/>
                <a:cs typeface="Arial" panose="020B0604020202020204" pitchFamily="34" charset="0"/>
                <a:sym typeface="Wingdings" pitchFamily="2" charset="2"/>
              </a:rPr>
              <a:t>, </a:t>
            </a:r>
            <a:r>
              <a:rPr lang="it-IT" sz="1200" i="1" dirty="0">
                <a:latin typeface="Arial" panose="020B0604020202020204" pitchFamily="34" charset="0"/>
                <a:cs typeface="Arial" panose="020B0604020202020204" pitchFamily="34" charset="0"/>
                <a:sym typeface="Wingdings" pitchFamily="2" charset="2"/>
              </a:rPr>
              <a:t>open-</a:t>
            </a:r>
            <a:r>
              <a:rPr lang="it-IT" sz="1200" i="1" dirty="0" err="1">
                <a:latin typeface="Arial" panose="020B0604020202020204" pitchFamily="34" charset="0"/>
                <a:cs typeface="Arial" panose="020B0604020202020204" pitchFamily="34" charset="0"/>
                <a:sym typeface="Wingdings" pitchFamily="2" charset="2"/>
              </a:rPr>
              <a:t>label</a:t>
            </a:r>
            <a:r>
              <a:rPr lang="it-IT" sz="1200" dirty="0">
                <a:latin typeface="Arial" panose="020B0604020202020204" pitchFamily="34" charset="0"/>
                <a:cs typeface="Arial" panose="020B0604020202020204" pitchFamily="34" charset="0"/>
                <a:sym typeface="Wingdings" pitchFamily="2" charset="2"/>
              </a:rPr>
              <a:t>, multicentrico</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CPX-351 + </a:t>
            </a:r>
            <a:r>
              <a:rPr lang="it-IT" sz="1200" dirty="0" err="1">
                <a:latin typeface="Arial" panose="020B0604020202020204" pitchFamily="34" charset="0"/>
                <a:cs typeface="Arial" panose="020B0604020202020204" pitchFamily="34" charset="0"/>
                <a:sym typeface="Wingdings" pitchFamily="2" charset="2"/>
              </a:rPr>
              <a:t>venetoclax</a:t>
            </a:r>
            <a:r>
              <a:rPr lang="it-IT" sz="1200" dirty="0">
                <a:latin typeface="Arial" panose="020B0604020202020204" pitchFamily="34" charset="0"/>
                <a:cs typeface="Arial" panose="020B0604020202020204" pitchFamily="34" charset="0"/>
                <a:sym typeface="Wingdings" pitchFamily="2" charset="2"/>
              </a:rPr>
              <a:t> (braccio A) o </a:t>
            </a:r>
            <a:r>
              <a:rPr lang="it-IT" sz="1200" dirty="0" err="1">
                <a:latin typeface="Arial" panose="020B0604020202020204" pitchFamily="34" charset="0"/>
                <a:cs typeface="Arial" panose="020B0604020202020204" pitchFamily="34" charset="0"/>
                <a:sym typeface="Wingdings" pitchFamily="2" charset="2"/>
              </a:rPr>
              <a:t>midostaurina</a:t>
            </a:r>
            <a:r>
              <a:rPr lang="it-IT" sz="1200" dirty="0">
                <a:latin typeface="Arial" panose="020B0604020202020204" pitchFamily="34" charset="0"/>
                <a:cs typeface="Arial" panose="020B0604020202020204" pitchFamily="34" charset="0"/>
                <a:sym typeface="Wingdings" pitchFamily="2" charset="2"/>
              </a:rPr>
              <a:t> (braccio B) o </a:t>
            </a:r>
            <a:r>
              <a:rPr lang="it-IT" sz="1200" dirty="0" err="1">
                <a:latin typeface="Arial" panose="020B0604020202020204" pitchFamily="34" charset="0"/>
                <a:cs typeface="Arial" panose="020B0604020202020204" pitchFamily="34" charset="0"/>
                <a:sym typeface="Wingdings" pitchFamily="2" charset="2"/>
              </a:rPr>
              <a:t>enasidenib</a:t>
            </a:r>
            <a:r>
              <a:rPr lang="it-IT" sz="1200" dirty="0">
                <a:latin typeface="Arial" panose="020B0604020202020204" pitchFamily="34" charset="0"/>
                <a:cs typeface="Arial" panose="020B0604020202020204" pitchFamily="34" charset="0"/>
                <a:sym typeface="Wingdings" pitchFamily="2" charset="2"/>
              </a:rPr>
              <a:t> (braccio C)</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Pazienti: 18–75 anni, AML non trattata, </a:t>
            </a:r>
            <a:r>
              <a:rPr lang="it-IT" sz="1200" dirty="0" err="1">
                <a:latin typeface="Arial" panose="020B0604020202020204" pitchFamily="34" charset="0"/>
                <a:cs typeface="Arial" panose="020B0604020202020204" pitchFamily="34" charset="0"/>
                <a:sym typeface="Wingdings" pitchFamily="2" charset="2"/>
              </a:rPr>
              <a:t>fit</a:t>
            </a:r>
            <a:r>
              <a:rPr lang="it-IT" sz="1200" dirty="0">
                <a:latin typeface="Arial" panose="020B0604020202020204" pitchFamily="34" charset="0"/>
                <a:cs typeface="Arial" panose="020B0604020202020204" pitchFamily="34" charset="0"/>
                <a:sym typeface="Wingdings" pitchFamily="2" charset="2"/>
              </a:rPr>
              <a:t> alla chemioterapia intensiva</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Fase di esplorazione di dose (disegno 3+3) e successiva fase di espansione</a:t>
            </a:r>
          </a:p>
        </p:txBody>
      </p:sp>
      <p:graphicFrame>
        <p:nvGraphicFramePr>
          <p:cNvPr id="12" name="Tabella 11">
            <a:extLst>
              <a:ext uri="{FF2B5EF4-FFF2-40B4-BE49-F238E27FC236}">
                <a16:creationId xmlns:a16="http://schemas.microsoft.com/office/drawing/2014/main" id="{9B48DE84-14EB-354B-BF52-E67B260DE777}"/>
              </a:ext>
            </a:extLst>
          </p:cNvPr>
          <p:cNvGraphicFramePr>
            <a:graphicFrameLocks noGrp="1"/>
          </p:cNvGraphicFramePr>
          <p:nvPr>
            <p:extLst>
              <p:ext uri="{D42A27DB-BD31-4B8C-83A1-F6EECF244321}">
                <p14:modId xmlns:p14="http://schemas.microsoft.com/office/powerpoint/2010/main" val="2857809568"/>
              </p:ext>
            </p:extLst>
          </p:nvPr>
        </p:nvGraphicFramePr>
        <p:xfrm>
          <a:off x="4230804" y="2561993"/>
          <a:ext cx="5257581" cy="3515193"/>
        </p:xfrm>
        <a:graphic>
          <a:graphicData uri="http://schemas.openxmlformats.org/drawingml/2006/table">
            <a:tbl>
              <a:tblPr firstRow="1" bandRow="1">
                <a:tableStyleId>{5C22544A-7EE6-4342-B048-85BDC9FD1C3A}</a:tableStyleId>
              </a:tblPr>
              <a:tblGrid>
                <a:gridCol w="2421399">
                  <a:extLst>
                    <a:ext uri="{9D8B030D-6E8A-4147-A177-3AD203B41FA5}">
                      <a16:colId xmlns:a16="http://schemas.microsoft.com/office/drawing/2014/main" val="137072582"/>
                    </a:ext>
                  </a:extLst>
                </a:gridCol>
                <a:gridCol w="945394">
                  <a:extLst>
                    <a:ext uri="{9D8B030D-6E8A-4147-A177-3AD203B41FA5}">
                      <a16:colId xmlns:a16="http://schemas.microsoft.com/office/drawing/2014/main" val="3546148502"/>
                    </a:ext>
                  </a:extLst>
                </a:gridCol>
                <a:gridCol w="945394">
                  <a:extLst>
                    <a:ext uri="{9D8B030D-6E8A-4147-A177-3AD203B41FA5}">
                      <a16:colId xmlns:a16="http://schemas.microsoft.com/office/drawing/2014/main" val="2184327359"/>
                    </a:ext>
                  </a:extLst>
                </a:gridCol>
                <a:gridCol w="945394">
                  <a:extLst>
                    <a:ext uri="{9D8B030D-6E8A-4147-A177-3AD203B41FA5}">
                      <a16:colId xmlns:a16="http://schemas.microsoft.com/office/drawing/2014/main" val="1153093890"/>
                    </a:ext>
                  </a:extLst>
                </a:gridCol>
              </a:tblGrid>
              <a:tr h="177807">
                <a:tc rowSpan="2">
                  <a:txBody>
                    <a:bodyPr/>
                    <a:lstStyle/>
                    <a:p>
                      <a:r>
                        <a:rPr lang="it-IT" sz="1000" dirty="0" err="1">
                          <a:latin typeface="Arial" panose="020B0604020202020204" pitchFamily="34" charset="0"/>
                          <a:cs typeface="Arial" panose="020B0604020202020204" pitchFamily="34" charset="0"/>
                        </a:rPr>
                        <a:t>n</a:t>
                      </a:r>
                      <a:r>
                        <a:rPr lang="it-IT" sz="1000" dirty="0">
                          <a:latin typeface="Arial" panose="020B0604020202020204" pitchFamily="34" charset="0"/>
                          <a:cs typeface="Arial" panose="020B0604020202020204" pitchFamily="34" charset="0"/>
                        </a:rPr>
                        <a:t> (%)</a:t>
                      </a:r>
                    </a:p>
                  </a:txBody>
                  <a:tcPr marT="0" marB="0" anchor="ctr">
                    <a:lnR w="12700" cap="flat" cmpd="sng" algn="ctr">
                      <a:solidFill>
                        <a:schemeClr val="bg1"/>
                      </a:solidFill>
                      <a:prstDash val="solid"/>
                      <a:round/>
                      <a:headEnd type="none" w="med" len="med"/>
                      <a:tailEnd type="none" w="med" len="med"/>
                    </a:lnR>
                    <a:lnB w="38100" cmpd="sng">
                      <a:noFill/>
                    </a:lnB>
                    <a:solidFill>
                      <a:srgbClr val="472165"/>
                    </a:solidFill>
                  </a:tcPr>
                </a:tc>
                <a:tc>
                  <a:txBody>
                    <a:bodyPr/>
                    <a:lstStyle/>
                    <a:p>
                      <a:pPr algn="ctr"/>
                      <a:r>
                        <a:rPr lang="it-IT" sz="1000" dirty="0" err="1">
                          <a:latin typeface="Arial" panose="020B0604020202020204" pitchFamily="34" charset="0"/>
                          <a:cs typeface="Arial" panose="020B0604020202020204" pitchFamily="34" charset="0"/>
                        </a:rPr>
                        <a:t>Arm</a:t>
                      </a:r>
                      <a:r>
                        <a:rPr lang="it-IT" sz="1000" dirty="0">
                          <a:latin typeface="Arial" panose="020B0604020202020204" pitchFamily="34" charset="0"/>
                          <a:cs typeface="Arial" panose="020B0604020202020204" pitchFamily="34" charset="0"/>
                        </a:rPr>
                        <a:t> A</a:t>
                      </a:r>
                    </a:p>
                  </a:txBody>
                  <a:tcPr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472165"/>
                    </a:solidFill>
                  </a:tcPr>
                </a:tc>
                <a:tc>
                  <a:txBody>
                    <a:bodyPr/>
                    <a:lstStyle/>
                    <a:p>
                      <a:pPr algn="ctr"/>
                      <a:r>
                        <a:rPr lang="it-IT" sz="1000" dirty="0" err="1">
                          <a:latin typeface="Arial" panose="020B0604020202020204" pitchFamily="34" charset="0"/>
                          <a:cs typeface="Arial" panose="020B0604020202020204" pitchFamily="34" charset="0"/>
                        </a:rPr>
                        <a:t>Arm</a:t>
                      </a:r>
                      <a:r>
                        <a:rPr lang="it-IT" sz="1000" dirty="0">
                          <a:latin typeface="Arial" panose="020B0604020202020204" pitchFamily="34" charset="0"/>
                          <a:cs typeface="Arial" panose="020B0604020202020204" pitchFamily="34" charset="0"/>
                        </a:rPr>
                        <a:t> B</a:t>
                      </a:r>
                    </a:p>
                  </a:txBody>
                  <a:tcPr marT="0" marB="0" anchor="ctr">
                    <a:lnB w="12700" cap="flat" cmpd="sng" algn="ctr">
                      <a:solidFill>
                        <a:schemeClr val="bg1"/>
                      </a:solidFill>
                      <a:prstDash val="solid"/>
                      <a:round/>
                      <a:headEnd type="none" w="med" len="med"/>
                      <a:tailEnd type="none" w="med" len="med"/>
                    </a:lnB>
                    <a:solidFill>
                      <a:srgbClr val="472165"/>
                    </a:solidFill>
                  </a:tcPr>
                </a:tc>
                <a:tc>
                  <a:txBody>
                    <a:bodyPr/>
                    <a:lstStyle/>
                    <a:p>
                      <a:pPr algn="ctr"/>
                      <a:r>
                        <a:rPr lang="it-IT" sz="1000" dirty="0" err="1">
                          <a:latin typeface="Arial" panose="020B0604020202020204" pitchFamily="34" charset="0"/>
                          <a:cs typeface="Arial" panose="020B0604020202020204" pitchFamily="34" charset="0"/>
                        </a:rPr>
                        <a:t>Arm</a:t>
                      </a:r>
                      <a:r>
                        <a:rPr lang="it-IT" sz="1000" dirty="0">
                          <a:latin typeface="Arial" panose="020B0604020202020204" pitchFamily="34" charset="0"/>
                          <a:cs typeface="Arial" panose="020B0604020202020204" pitchFamily="34" charset="0"/>
                        </a:rPr>
                        <a:t> C</a:t>
                      </a:r>
                    </a:p>
                  </a:txBody>
                  <a:tcPr marT="0" marB="0" anchor="ctr">
                    <a:lnB w="12700" cap="flat" cmpd="sng" algn="ctr">
                      <a:solidFill>
                        <a:schemeClr val="bg1"/>
                      </a:solidFill>
                      <a:prstDash val="solid"/>
                      <a:round/>
                      <a:headEnd type="none" w="med" len="med"/>
                      <a:tailEnd type="none" w="med" len="med"/>
                    </a:lnB>
                    <a:solidFill>
                      <a:srgbClr val="472165"/>
                    </a:solidFill>
                  </a:tcPr>
                </a:tc>
                <a:extLst>
                  <a:ext uri="{0D108BD9-81ED-4DB2-BD59-A6C34878D82A}">
                    <a16:rowId xmlns:a16="http://schemas.microsoft.com/office/drawing/2014/main" val="3898356533"/>
                  </a:ext>
                </a:extLst>
              </a:tr>
              <a:tr h="533174">
                <a:tc vMerge="1">
                  <a:txBody>
                    <a:bodyPr/>
                    <a:lstStyle/>
                    <a:p>
                      <a:endParaRPr lang="it-IT" sz="1200" dirty="0">
                        <a:latin typeface="Arial" panose="020B0604020202020204" pitchFamily="34" charset="0"/>
                        <a:cs typeface="Arial" panose="020B0604020202020204" pitchFamily="34" charset="0"/>
                      </a:endParaRPr>
                    </a:p>
                  </a:txBody>
                  <a:tcPr anchor="ctr">
                    <a:lnT w="38100" cmpd="sng">
                      <a:noFill/>
                    </a:lnT>
                    <a:lnB w="38100" cmpd="sng">
                      <a:noFill/>
                    </a:lnB>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CPX-351 + </a:t>
                      </a:r>
                      <a:r>
                        <a:rPr lang="it-IT" sz="1000" dirty="0" err="1">
                          <a:solidFill>
                            <a:schemeClr val="bg1"/>
                          </a:solidFill>
                          <a:latin typeface="Arial" panose="020B0604020202020204" pitchFamily="34" charset="0"/>
                          <a:cs typeface="Arial" panose="020B0604020202020204" pitchFamily="34" charset="0"/>
                        </a:rPr>
                        <a:t>venetoclax</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n</a:t>
                      </a:r>
                      <a:r>
                        <a:rPr lang="it-IT" sz="1000" dirty="0">
                          <a:solidFill>
                            <a:schemeClr val="bg1"/>
                          </a:solidFill>
                          <a:latin typeface="Arial" panose="020B0604020202020204" pitchFamily="34" charset="0"/>
                          <a:cs typeface="Arial" panose="020B0604020202020204" pitchFamily="34" charset="0"/>
                        </a:rPr>
                        <a:t>=17)</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mpd="sng">
                      <a:noFill/>
                    </a:lnB>
                    <a:solidFill>
                      <a:srgbClr val="4721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CPX-351 + </a:t>
                      </a:r>
                      <a:r>
                        <a:rPr lang="it-IT" sz="1000" dirty="0" err="1">
                          <a:solidFill>
                            <a:schemeClr val="bg1"/>
                          </a:solidFill>
                          <a:latin typeface="Arial" panose="020B0604020202020204" pitchFamily="34" charset="0"/>
                          <a:cs typeface="Arial" panose="020B0604020202020204" pitchFamily="34" charset="0"/>
                        </a:rPr>
                        <a:t>midostaurin</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n</a:t>
                      </a:r>
                      <a:r>
                        <a:rPr lang="it-IT" sz="1000" dirty="0">
                          <a:solidFill>
                            <a:schemeClr val="bg1"/>
                          </a:solidFill>
                          <a:latin typeface="Arial" panose="020B0604020202020204" pitchFamily="34" charset="0"/>
                          <a:cs typeface="Arial" panose="020B0604020202020204" pitchFamily="34" charset="0"/>
                        </a:rPr>
                        <a:t>=3)</a:t>
                      </a:r>
                    </a:p>
                  </a:txBody>
                  <a:tcPr marT="0" marB="0" anchor="ctr">
                    <a:lnT w="12700" cap="flat" cmpd="sng" algn="ctr">
                      <a:solidFill>
                        <a:schemeClr val="bg1"/>
                      </a:solidFill>
                      <a:prstDash val="solid"/>
                      <a:round/>
                      <a:headEnd type="none" w="med" len="med"/>
                      <a:tailEnd type="none" w="med" len="med"/>
                    </a:lnT>
                    <a:lnB w="38100" cmpd="sng">
                      <a:noFill/>
                    </a:lnB>
                    <a:solidFill>
                      <a:srgbClr val="47216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bg1"/>
                          </a:solidFill>
                          <a:latin typeface="Arial" panose="020B0604020202020204" pitchFamily="34" charset="0"/>
                          <a:cs typeface="Arial" panose="020B0604020202020204" pitchFamily="34" charset="0"/>
                        </a:rPr>
                        <a:t>CPX-351 + </a:t>
                      </a:r>
                      <a:r>
                        <a:rPr lang="it-IT" sz="1000" dirty="0" err="1">
                          <a:solidFill>
                            <a:schemeClr val="bg1"/>
                          </a:solidFill>
                          <a:latin typeface="Arial" panose="020B0604020202020204" pitchFamily="34" charset="0"/>
                          <a:cs typeface="Arial" panose="020B0604020202020204" pitchFamily="34" charset="0"/>
                        </a:rPr>
                        <a:t>enasidenib</a:t>
                      </a:r>
                      <a:r>
                        <a:rPr lang="it-IT" sz="1000" dirty="0">
                          <a:solidFill>
                            <a:schemeClr val="bg1"/>
                          </a:solidFill>
                          <a:latin typeface="Arial" panose="020B0604020202020204" pitchFamily="34" charset="0"/>
                          <a:cs typeface="Arial" panose="020B0604020202020204" pitchFamily="34" charset="0"/>
                        </a:rPr>
                        <a:t> (</a:t>
                      </a:r>
                      <a:r>
                        <a:rPr lang="it-IT" sz="1000" dirty="0" err="1">
                          <a:solidFill>
                            <a:schemeClr val="bg1"/>
                          </a:solidFill>
                          <a:latin typeface="Arial" panose="020B0604020202020204" pitchFamily="34" charset="0"/>
                          <a:cs typeface="Arial" panose="020B0604020202020204" pitchFamily="34" charset="0"/>
                        </a:rPr>
                        <a:t>n</a:t>
                      </a:r>
                      <a:r>
                        <a:rPr lang="it-IT" sz="1000" dirty="0">
                          <a:solidFill>
                            <a:schemeClr val="bg1"/>
                          </a:solidFill>
                          <a:latin typeface="Arial" panose="020B0604020202020204" pitchFamily="34" charset="0"/>
                          <a:cs typeface="Arial" panose="020B0604020202020204" pitchFamily="34" charset="0"/>
                        </a:rPr>
                        <a:t>=1)</a:t>
                      </a:r>
                    </a:p>
                  </a:txBody>
                  <a:tcPr marT="0" marB="0" anchor="ctr">
                    <a:lnT w="12700" cap="flat" cmpd="sng" algn="ctr">
                      <a:solidFill>
                        <a:schemeClr val="bg1"/>
                      </a:solidFill>
                      <a:prstDash val="solid"/>
                      <a:round/>
                      <a:headEnd type="none" w="med" len="med"/>
                      <a:tailEnd type="none" w="med" len="med"/>
                    </a:lnT>
                    <a:lnB w="38100" cmpd="sng">
                      <a:noFill/>
                    </a:lnB>
                    <a:solidFill>
                      <a:srgbClr val="472165"/>
                    </a:solidFill>
                  </a:tcPr>
                </a:tc>
                <a:extLst>
                  <a:ext uri="{0D108BD9-81ED-4DB2-BD59-A6C34878D82A}">
                    <a16:rowId xmlns:a16="http://schemas.microsoft.com/office/drawing/2014/main" val="2173844541"/>
                  </a:ext>
                </a:extLst>
              </a:tr>
              <a:tr h="179618">
                <a:tc>
                  <a:txBody>
                    <a:bodyPr/>
                    <a:lstStyle/>
                    <a:p>
                      <a:r>
                        <a:rPr lang="it-IT" sz="1000" b="1" dirty="0" err="1">
                          <a:latin typeface="Arial" panose="020B0604020202020204" pitchFamily="34" charset="0"/>
                          <a:cs typeface="Arial" panose="020B0604020202020204" pitchFamily="34" charset="0"/>
                        </a:rPr>
                        <a:t>Any</a:t>
                      </a:r>
                      <a:r>
                        <a:rPr lang="it-IT" sz="1000" b="1" dirty="0">
                          <a:latin typeface="Arial" panose="020B0604020202020204" pitchFamily="34" charset="0"/>
                          <a:cs typeface="Arial" panose="020B0604020202020204" pitchFamily="34" charset="0"/>
                        </a:rPr>
                        <a:t> TEAE</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17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3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3508953"/>
                  </a:ext>
                </a:extLst>
              </a:tr>
              <a:tr h="179618">
                <a:tc>
                  <a:txBody>
                    <a:bodyPr/>
                    <a:lstStyle/>
                    <a:p>
                      <a:pPr marL="108000"/>
                      <a:r>
                        <a:rPr lang="it-IT" sz="1000" b="0" dirty="0" err="1">
                          <a:latin typeface="Arial" panose="020B0604020202020204" pitchFamily="34" charset="0"/>
                          <a:cs typeface="Arial" panose="020B0604020202020204" pitchFamily="34" charset="0"/>
                        </a:rPr>
                        <a:t>Thrombocytopenia</a:t>
                      </a:r>
                      <a:endParaRPr lang="it-IT" sz="1000" b="0" dirty="0">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11 (65)</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712433"/>
                  </a:ext>
                </a:extLst>
              </a:tr>
              <a:tr h="179618">
                <a:tc>
                  <a:txBody>
                    <a:bodyPr/>
                    <a:lstStyle/>
                    <a:p>
                      <a:pPr marL="108000"/>
                      <a:r>
                        <a:rPr lang="it-IT" sz="1000" b="0" dirty="0" err="1">
                          <a:latin typeface="Arial" panose="020B0604020202020204" pitchFamily="34" charset="0"/>
                          <a:cs typeface="Arial" panose="020B0604020202020204" pitchFamily="34" charset="0"/>
                        </a:rPr>
                        <a:t>Febrile</a:t>
                      </a:r>
                      <a:r>
                        <a:rPr lang="it-IT" sz="1000" b="0" dirty="0">
                          <a:latin typeface="Arial" panose="020B0604020202020204" pitchFamily="34" charset="0"/>
                          <a:cs typeface="Arial" panose="020B0604020202020204" pitchFamily="34" charset="0"/>
                        </a:rPr>
                        <a:t> neutropenia</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10 (59)</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8938493"/>
                  </a:ext>
                </a:extLst>
              </a:tr>
              <a:tr h="179618">
                <a:tc>
                  <a:txBody>
                    <a:bodyPr/>
                    <a:lstStyle/>
                    <a:p>
                      <a:pPr marL="108000"/>
                      <a:r>
                        <a:rPr lang="it-IT" sz="1000" b="0" dirty="0">
                          <a:latin typeface="Arial" panose="020B0604020202020204" pitchFamily="34" charset="0"/>
                          <a:cs typeface="Arial" panose="020B0604020202020204" pitchFamily="34" charset="0"/>
                        </a:rPr>
                        <a:t>Nausea</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9 (53)</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334432"/>
                  </a:ext>
                </a:extLst>
              </a:tr>
              <a:tr h="179618">
                <a:tc>
                  <a:txBody>
                    <a:bodyPr/>
                    <a:lstStyle/>
                    <a:p>
                      <a:pPr marL="108000"/>
                      <a:r>
                        <a:rPr lang="it-IT" sz="1000" b="0" dirty="0">
                          <a:latin typeface="Arial" panose="020B0604020202020204" pitchFamily="34" charset="0"/>
                          <a:cs typeface="Arial" panose="020B0604020202020204" pitchFamily="34" charset="0"/>
                        </a:rPr>
                        <a:t>Neutropenia</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9 (53)</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08491193"/>
                  </a:ext>
                </a:extLst>
              </a:tr>
              <a:tr h="179618">
                <a:tc>
                  <a:txBody>
                    <a:bodyPr/>
                    <a:lstStyle/>
                    <a:p>
                      <a:pPr marL="108000"/>
                      <a:r>
                        <a:rPr lang="it-IT" sz="1000" b="0" dirty="0" err="1">
                          <a:latin typeface="Arial" panose="020B0604020202020204" pitchFamily="34" charset="0"/>
                          <a:cs typeface="Arial" panose="020B0604020202020204" pitchFamily="34" charset="0"/>
                        </a:rPr>
                        <a:t>Constipation</a:t>
                      </a:r>
                      <a:endParaRPr lang="it-IT" sz="1000" b="0" dirty="0">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9 (53)</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 (33)</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104641"/>
                  </a:ext>
                </a:extLst>
              </a:tr>
              <a:tr h="179618">
                <a:tc>
                  <a:txBody>
                    <a:bodyPr/>
                    <a:lstStyle/>
                    <a:p>
                      <a:pPr marL="108000"/>
                      <a:r>
                        <a:rPr lang="it-IT" sz="1000" b="0" dirty="0" err="1">
                          <a:latin typeface="Arial" panose="020B0604020202020204" pitchFamily="34" charset="0"/>
                          <a:cs typeface="Arial" panose="020B0604020202020204" pitchFamily="34" charset="0"/>
                        </a:rPr>
                        <a:t>Headache</a:t>
                      </a:r>
                      <a:endParaRPr lang="it-IT" sz="1000" b="0" dirty="0">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7 (41)</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3 (100)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4025818"/>
                  </a:ext>
                </a:extLst>
              </a:tr>
              <a:tr h="179618">
                <a:tc>
                  <a:txBody>
                    <a:bodyPr/>
                    <a:lstStyle/>
                    <a:p>
                      <a:r>
                        <a:rPr lang="it-IT" sz="1000" b="1" dirty="0" err="1">
                          <a:latin typeface="Arial" panose="020B0604020202020204" pitchFamily="34" charset="0"/>
                          <a:cs typeface="Arial" panose="020B0604020202020204" pitchFamily="34" charset="0"/>
                        </a:rPr>
                        <a:t>Any</a:t>
                      </a:r>
                      <a:r>
                        <a:rPr lang="it-IT" sz="1000" b="1" dirty="0">
                          <a:latin typeface="Arial" panose="020B0604020202020204" pitchFamily="34" charset="0"/>
                          <a:cs typeface="Arial" panose="020B0604020202020204" pitchFamily="34" charset="0"/>
                        </a:rPr>
                        <a:t> grade ≥3 TEAE</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15 (88)</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3 (100)</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 (100)</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00631"/>
                  </a:ext>
                </a:extLst>
              </a:tr>
              <a:tr h="179618">
                <a:tc>
                  <a:txBody>
                    <a:bodyPr/>
                    <a:lstStyle/>
                    <a:p>
                      <a:pPr marL="108000"/>
                      <a:r>
                        <a:rPr lang="it-IT" sz="1000" b="0" dirty="0" err="1">
                          <a:latin typeface="Arial" panose="020B0604020202020204" pitchFamily="34" charset="0"/>
                          <a:cs typeface="Arial" panose="020B0604020202020204" pitchFamily="34" charset="0"/>
                        </a:rPr>
                        <a:t>Thrombocytopenia</a:t>
                      </a:r>
                      <a:endParaRPr lang="it-IT" sz="1000" b="0" dirty="0">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11 (65)</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8594894"/>
                  </a:ext>
                </a:extLst>
              </a:tr>
              <a:tr h="179618">
                <a:tc>
                  <a:txBody>
                    <a:bodyPr/>
                    <a:lstStyle/>
                    <a:p>
                      <a:pPr marL="108000"/>
                      <a:r>
                        <a:rPr lang="it-IT" sz="1000" b="0" dirty="0" err="1">
                          <a:latin typeface="Arial" panose="020B0604020202020204" pitchFamily="34" charset="0"/>
                          <a:cs typeface="Arial" panose="020B0604020202020204" pitchFamily="34" charset="0"/>
                        </a:rPr>
                        <a:t>Febrile</a:t>
                      </a:r>
                      <a:r>
                        <a:rPr lang="it-IT" sz="1000" b="0" dirty="0">
                          <a:latin typeface="Arial" panose="020B0604020202020204" pitchFamily="34" charset="0"/>
                          <a:cs typeface="Arial" panose="020B0604020202020204" pitchFamily="34" charset="0"/>
                        </a:rPr>
                        <a:t> neutropenia</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10 (59)</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1 (100)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1823427"/>
                  </a:ext>
                </a:extLst>
              </a:tr>
              <a:tr h="179618">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it-IT" sz="1000" b="0" dirty="0">
                          <a:latin typeface="Arial" panose="020B0604020202020204" pitchFamily="34" charset="0"/>
                          <a:cs typeface="Arial" panose="020B0604020202020204" pitchFamily="34" charset="0"/>
                        </a:rPr>
                        <a:t>Neutropenia</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9 (53)</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2 (67)</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8127181"/>
                  </a:ext>
                </a:extLst>
              </a:tr>
              <a:tr h="179618">
                <a:tc>
                  <a:txBody>
                    <a:bodyPr/>
                    <a:lstStyle/>
                    <a:p>
                      <a:r>
                        <a:rPr lang="it-IT" sz="1000" b="1" dirty="0" err="1">
                          <a:latin typeface="Arial" panose="020B0604020202020204" pitchFamily="34" charset="0"/>
                          <a:cs typeface="Arial" panose="020B0604020202020204" pitchFamily="34" charset="0"/>
                        </a:rPr>
                        <a:t>Early</a:t>
                      </a:r>
                      <a:r>
                        <a:rPr lang="it-IT" sz="1000" b="1" dirty="0">
                          <a:latin typeface="Arial" panose="020B0604020202020204" pitchFamily="34" charset="0"/>
                          <a:cs typeface="Arial" panose="020B0604020202020204" pitchFamily="34" charset="0"/>
                        </a:rPr>
                        <a:t> </a:t>
                      </a:r>
                      <a:r>
                        <a:rPr lang="it-IT" sz="1000" b="1" dirty="0" err="1">
                          <a:latin typeface="Arial" panose="020B0604020202020204" pitchFamily="34" charset="0"/>
                          <a:cs typeface="Arial" panose="020B0604020202020204" pitchFamily="34" charset="0"/>
                        </a:rPr>
                        <a:t>mortality</a:t>
                      </a:r>
                      <a:endParaRPr lang="it-IT" sz="1000" b="1" dirty="0">
                        <a:latin typeface="Arial" panose="020B0604020202020204" pitchFamily="34" charset="0"/>
                        <a:cs typeface="Arial" panose="020B0604020202020204" pitchFamily="34" charset="0"/>
                      </a:endParaRP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000" dirty="0">
                        <a:latin typeface="Arial" panose="020B0604020202020204" pitchFamily="34" charset="0"/>
                        <a:cs typeface="Arial" panose="020B0604020202020204" pitchFamily="34" charset="0"/>
                      </a:endParaRP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000" dirty="0">
                        <a:latin typeface="Arial" panose="020B0604020202020204" pitchFamily="34" charset="0"/>
                        <a:cs typeface="Arial" panose="020B0604020202020204" pitchFamily="34" charset="0"/>
                      </a:endParaRP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it-IT" sz="1000" dirty="0">
                        <a:latin typeface="Arial" panose="020B0604020202020204" pitchFamily="34" charset="0"/>
                        <a:cs typeface="Arial" panose="020B0604020202020204" pitchFamily="34" charset="0"/>
                      </a:endParaRP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954354"/>
                  </a:ext>
                </a:extLst>
              </a:tr>
              <a:tr h="179618">
                <a:tc>
                  <a:txBody>
                    <a:bodyPr/>
                    <a:lstStyle/>
                    <a:p>
                      <a:pPr marL="108000"/>
                      <a:r>
                        <a:rPr lang="it-IT" sz="1000" b="0" dirty="0" err="1">
                          <a:latin typeface="Arial" panose="020B0604020202020204" pitchFamily="34" charset="0"/>
                          <a:cs typeface="Arial" panose="020B0604020202020204" pitchFamily="34" charset="0"/>
                        </a:rPr>
                        <a:t>Day</a:t>
                      </a:r>
                      <a:r>
                        <a:rPr lang="it-IT" sz="1000" b="0" dirty="0">
                          <a:latin typeface="Arial" panose="020B0604020202020204" pitchFamily="34" charset="0"/>
                          <a:cs typeface="Arial" panose="020B0604020202020204" pitchFamily="34" charset="0"/>
                        </a:rPr>
                        <a:t> 30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99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99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99000"/>
                      </a:schemeClr>
                    </a:solid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99000"/>
                      </a:schemeClr>
                    </a:solidFill>
                  </a:tcPr>
                </a:tc>
                <a:extLst>
                  <a:ext uri="{0D108BD9-81ED-4DB2-BD59-A6C34878D82A}">
                    <a16:rowId xmlns:a16="http://schemas.microsoft.com/office/drawing/2014/main" val="4264226129"/>
                  </a:ext>
                </a:extLst>
              </a:tr>
              <a:tr h="179618">
                <a:tc>
                  <a:txBody>
                    <a:bodyPr/>
                    <a:lstStyle/>
                    <a:p>
                      <a:pPr marL="108000"/>
                      <a:r>
                        <a:rPr lang="it-IT" sz="1000" b="0" dirty="0" err="1">
                          <a:latin typeface="Arial" panose="020B0604020202020204" pitchFamily="34" charset="0"/>
                          <a:cs typeface="Arial" panose="020B0604020202020204" pitchFamily="34" charset="0"/>
                        </a:rPr>
                        <a:t>Day</a:t>
                      </a:r>
                      <a:r>
                        <a:rPr lang="it-IT" sz="1000" b="0" dirty="0">
                          <a:latin typeface="Arial" panose="020B0604020202020204" pitchFamily="34" charset="0"/>
                          <a:cs typeface="Arial" panose="020B0604020202020204" pitchFamily="34" charset="0"/>
                        </a:rPr>
                        <a:t> 60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2 (12)</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000" dirty="0">
                          <a:latin typeface="Arial" panose="020B0604020202020204" pitchFamily="34" charset="0"/>
                          <a:cs typeface="Arial" panose="020B0604020202020204" pitchFamily="34" charset="0"/>
                        </a:rPr>
                        <a:t>0</a:t>
                      </a:r>
                    </a:p>
                  </a:txBody>
                  <a:tcPr marT="0" marB="0" anchor="ctr">
                    <a:lnL w="12700" cmpd="sng">
                      <a:noFill/>
                    </a:lnL>
                    <a:lnR w="12700" cmpd="sng">
                      <a:noFill/>
                    </a:lnR>
                    <a:lnT w="38100" cmpd="sng">
                      <a:noFill/>
                    </a:lnT>
                    <a:lnB w="3175"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834491"/>
                  </a:ext>
                </a:extLst>
              </a:tr>
              <a:tr h="261414">
                <a:tc>
                  <a:txBody>
                    <a:bodyPr/>
                    <a:lstStyle/>
                    <a:p>
                      <a:r>
                        <a:rPr lang="it-IT" sz="1000" b="0" dirty="0">
                          <a:latin typeface="Arial" panose="020B0604020202020204" pitchFamily="34" charset="0"/>
                          <a:cs typeface="Arial" panose="020B0604020202020204" pitchFamily="34" charset="0"/>
                        </a:rPr>
                        <a:t>CR</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43%</a:t>
                      </a:r>
                    </a:p>
                    <a:p>
                      <a:pPr algn="ctr"/>
                      <a:r>
                        <a:rPr lang="it-IT" sz="900" dirty="0">
                          <a:latin typeface="Arial" panose="020B0604020202020204" pitchFamily="34" charset="0"/>
                          <a:cs typeface="Arial" panose="020B0604020202020204" pitchFamily="34" charset="0"/>
                        </a:rPr>
                        <a:t>(6/14 pazienti)</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100%</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it-IT" sz="1000" dirty="0">
                          <a:latin typeface="Arial" panose="020B0604020202020204" pitchFamily="34" charset="0"/>
                          <a:cs typeface="Arial" panose="020B0604020202020204" pitchFamily="34" charset="0"/>
                        </a:rPr>
                        <a:t>100%</a:t>
                      </a:r>
                    </a:p>
                  </a:txBody>
                  <a:tcPr marT="0" marB="0" anchor="ctr">
                    <a:lnL w="12700" cmpd="sng">
                      <a:noFill/>
                    </a:lnL>
                    <a:lnR w="12700" cmpd="sng">
                      <a:noFill/>
                    </a:lnR>
                    <a:lnT w="3175"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9500124"/>
                  </a:ext>
                </a:extLst>
              </a:tr>
            </a:tbl>
          </a:graphicData>
        </a:graphic>
      </p:graphicFrame>
      <p:sp>
        <p:nvSpPr>
          <p:cNvPr id="13" name="Rettangolo 12">
            <a:extLst>
              <a:ext uri="{FF2B5EF4-FFF2-40B4-BE49-F238E27FC236}">
                <a16:creationId xmlns:a16="http://schemas.microsoft.com/office/drawing/2014/main" id="{2AED7F2A-8CDD-FF4D-B764-0B53E0F0AA68}"/>
              </a:ext>
            </a:extLst>
          </p:cNvPr>
          <p:cNvSpPr/>
          <p:nvPr/>
        </p:nvSpPr>
        <p:spPr>
          <a:xfrm>
            <a:off x="9537106" y="6627168"/>
            <a:ext cx="2654894" cy="21544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Pullarkat</a:t>
            </a:r>
            <a:r>
              <a:rPr lang="it-IT" sz="800" i="1" dirty="0">
                <a:latin typeface="Arial" panose="020B0604020202020204" pitchFamily="34" charset="0"/>
                <a:cs typeface="Arial" panose="020B0604020202020204" pitchFamily="34" charset="0"/>
                <a:hlinkClick r:id="rId3"/>
              </a:rPr>
              <a:t> V,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EP442</a:t>
            </a:r>
            <a:endParaRPr lang="it-IT" sz="800" i="1" dirty="0">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B0A6F6CC-6FEB-A945-9DD2-22DC83D76A36}"/>
              </a:ext>
            </a:extLst>
          </p:cNvPr>
          <p:cNvSpPr/>
          <p:nvPr/>
        </p:nvSpPr>
        <p:spPr>
          <a:xfrm>
            <a:off x="1998406" y="6627168"/>
            <a:ext cx="6853522" cy="21544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TEAE: treatment-</a:t>
            </a:r>
            <a:r>
              <a:rPr lang="it-IT" sz="800" i="1" dirty="0" err="1">
                <a:latin typeface="Arial" panose="020B0604020202020204" pitchFamily="34" charset="0"/>
                <a:cs typeface="Arial" panose="020B0604020202020204" pitchFamily="34" charset="0"/>
              </a:rPr>
              <a:t>emergent</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adverse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event</a:t>
            </a: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6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err="1"/>
              <a:t>Prognostic</a:t>
            </a:r>
            <a:r>
              <a:rPr lang="it-IT" sz="1600" b="1" dirty="0"/>
              <a:t> impact of </a:t>
            </a:r>
            <a:r>
              <a:rPr lang="it-IT" sz="1600" b="1" dirty="0" err="1"/>
              <a:t>minimal</a:t>
            </a:r>
            <a:r>
              <a:rPr lang="it-IT" sz="1600" b="1" dirty="0"/>
              <a:t> </a:t>
            </a:r>
            <a:r>
              <a:rPr lang="it-IT" sz="1600" b="1" dirty="0" err="1"/>
              <a:t>redisual</a:t>
            </a:r>
            <a:r>
              <a:rPr lang="it-IT" sz="1600" b="1" dirty="0"/>
              <a:t> </a:t>
            </a:r>
            <a:r>
              <a:rPr lang="it-IT" sz="1600" b="1" dirty="0" err="1"/>
              <a:t>disease</a:t>
            </a:r>
            <a:r>
              <a:rPr lang="it-IT" sz="1600" b="1" dirty="0"/>
              <a:t> </a:t>
            </a:r>
            <a:r>
              <a:rPr lang="it-IT" sz="1600" b="1" dirty="0" err="1"/>
              <a:t>assessment</a:t>
            </a:r>
            <a:r>
              <a:rPr lang="it-IT" sz="1600" b="1" dirty="0"/>
              <a:t> in </a:t>
            </a:r>
            <a:r>
              <a:rPr lang="it-IT" sz="1600" b="1" dirty="0" err="1"/>
              <a:t>elderly</a:t>
            </a:r>
            <a:r>
              <a:rPr lang="it-IT" sz="1600" b="1" dirty="0"/>
              <a:t> </a:t>
            </a:r>
            <a:r>
              <a:rPr lang="it-IT" sz="1600" b="1" dirty="0" err="1"/>
              <a:t>patients</a:t>
            </a:r>
            <a:r>
              <a:rPr lang="it-IT" sz="1600" b="1" dirty="0"/>
              <a:t> with </a:t>
            </a:r>
            <a:r>
              <a:rPr lang="it-IT" sz="1600" b="1" dirty="0" err="1"/>
              <a:t>secondary</a:t>
            </a:r>
            <a:r>
              <a:rPr lang="it-IT" sz="1600" b="1" dirty="0"/>
              <a:t> acute </a:t>
            </a:r>
            <a:r>
              <a:rPr lang="it-IT" sz="1600" b="1" dirty="0" err="1"/>
              <a:t>myeloid</a:t>
            </a:r>
            <a:r>
              <a:rPr lang="it-IT" sz="1600" b="1" dirty="0"/>
              <a:t> </a:t>
            </a:r>
            <a:r>
              <a:rPr lang="it-IT" sz="1600" b="1" dirty="0" err="1"/>
              <a:t>leukemia</a:t>
            </a:r>
            <a:r>
              <a:rPr lang="it-IT" sz="1600" b="1" dirty="0"/>
              <a:t>. A </a:t>
            </a:r>
            <a:r>
              <a:rPr lang="it-IT" sz="1600" b="1" dirty="0" err="1"/>
              <a:t>comparison</a:t>
            </a:r>
            <a:r>
              <a:rPr lang="it-IT" sz="1600" b="1" dirty="0"/>
              <a:t> </a:t>
            </a:r>
            <a:r>
              <a:rPr lang="it-IT" sz="1600" b="1" dirty="0" err="1"/>
              <a:t>between</a:t>
            </a:r>
            <a:r>
              <a:rPr lang="it-IT" sz="1600" b="1" dirty="0"/>
              <a:t> CPX-351 and </a:t>
            </a:r>
            <a:r>
              <a:rPr lang="it-IT" sz="1600" b="1" dirty="0" err="1"/>
              <a:t>intensified</a:t>
            </a:r>
            <a:r>
              <a:rPr lang="it-IT" sz="1600" b="1" dirty="0"/>
              <a:t> </a:t>
            </a:r>
            <a:r>
              <a:rPr lang="it-IT" sz="1600" b="1" dirty="0" err="1"/>
              <a:t>fludarabine-based</a:t>
            </a:r>
            <a:r>
              <a:rPr lang="it-IT" sz="1600" b="1" dirty="0"/>
              <a:t> </a:t>
            </a:r>
            <a:r>
              <a:rPr lang="it-IT" sz="1600" b="1" dirty="0" err="1"/>
              <a:t>regimens</a:t>
            </a:r>
            <a:endParaRPr lang="it-IT" sz="1600" b="1" dirty="0"/>
          </a:p>
        </p:txBody>
      </p:sp>
      <p:sp>
        <p:nvSpPr>
          <p:cNvPr id="4" name="Rettangolo 3">
            <a:extLst>
              <a:ext uri="{FF2B5EF4-FFF2-40B4-BE49-F238E27FC236}">
                <a16:creationId xmlns:a16="http://schemas.microsoft.com/office/drawing/2014/main" id="{7BA6D0F3-E3EA-1344-96EF-764213136E39}"/>
              </a:ext>
            </a:extLst>
          </p:cNvPr>
          <p:cNvSpPr/>
          <p:nvPr/>
        </p:nvSpPr>
        <p:spPr>
          <a:xfrm>
            <a:off x="2252868" y="1096009"/>
            <a:ext cx="9395792" cy="954107"/>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Studio retrospettivo, 136 pazienti, &gt;60 anni, età mediana 67 (</a:t>
            </a:r>
            <a:r>
              <a:rPr lang="it-IT" sz="1200" i="1" dirty="0" err="1">
                <a:latin typeface="Arial" panose="020B0604020202020204" pitchFamily="34" charset="0"/>
                <a:cs typeface="Arial" panose="020B0604020202020204" pitchFamily="34" charset="0"/>
                <a:sym typeface="Wingdings" pitchFamily="2" charset="2"/>
              </a:rPr>
              <a:t>range</a:t>
            </a:r>
            <a:r>
              <a:rPr lang="it-IT" sz="1200" dirty="0">
                <a:latin typeface="Arial" panose="020B0604020202020204" pitchFamily="34" charset="0"/>
                <a:cs typeface="Arial" panose="020B0604020202020204" pitchFamily="34" charset="0"/>
                <a:sym typeface="Wingdings" pitchFamily="2" charset="2"/>
              </a:rPr>
              <a:t> 60–75), </a:t>
            </a:r>
            <a:r>
              <a:rPr lang="it-IT" sz="1200" dirty="0" err="1">
                <a:latin typeface="Arial" panose="020B0604020202020204" pitchFamily="34" charset="0"/>
                <a:cs typeface="Arial" panose="020B0604020202020204" pitchFamily="34" charset="0"/>
                <a:sym typeface="Wingdings" pitchFamily="2" charset="2"/>
              </a:rPr>
              <a:t>s</a:t>
            </a:r>
            <a:r>
              <a:rPr lang="it-IT" sz="1200" dirty="0">
                <a:latin typeface="Arial" panose="020B0604020202020204" pitchFamily="34" charset="0"/>
                <a:cs typeface="Arial" panose="020B0604020202020204" pitchFamily="34" charset="0"/>
                <a:sym typeface="Wingdings" pitchFamily="2" charset="2"/>
              </a:rPr>
              <a:t>-AML o t-AML </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CPX-351 (35 pazienti)  vs FLAI ± GO (72 pazienti con GO, 29 pazienti senza GO)</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Obiettivo: valutazione della MRD, del valore prognostico della MRD e definire il timing migliore per la valutazione della MRD</a:t>
            </a:r>
          </a:p>
        </p:txBody>
      </p:sp>
      <p:graphicFrame>
        <p:nvGraphicFramePr>
          <p:cNvPr id="10" name="Tabella 9">
            <a:extLst>
              <a:ext uri="{FF2B5EF4-FFF2-40B4-BE49-F238E27FC236}">
                <a16:creationId xmlns:a16="http://schemas.microsoft.com/office/drawing/2014/main" id="{58716D62-5C20-3145-874A-50188C7FD762}"/>
              </a:ext>
            </a:extLst>
          </p:cNvPr>
          <p:cNvGraphicFramePr>
            <a:graphicFrameLocks noGrp="1"/>
          </p:cNvGraphicFramePr>
          <p:nvPr>
            <p:extLst>
              <p:ext uri="{D42A27DB-BD31-4B8C-83A1-F6EECF244321}">
                <p14:modId xmlns:p14="http://schemas.microsoft.com/office/powerpoint/2010/main" val="3352299788"/>
              </p:ext>
            </p:extLst>
          </p:nvPr>
        </p:nvGraphicFramePr>
        <p:xfrm>
          <a:off x="4421319" y="2698733"/>
          <a:ext cx="5058889" cy="2410690"/>
        </p:xfrm>
        <a:graphic>
          <a:graphicData uri="http://schemas.openxmlformats.org/drawingml/2006/table">
            <a:tbl>
              <a:tblPr firstRow="1" bandRow="1">
                <a:tableStyleId>{5C22544A-7EE6-4342-B048-85BDC9FD1C3A}</a:tableStyleId>
              </a:tblPr>
              <a:tblGrid>
                <a:gridCol w="1589937">
                  <a:extLst>
                    <a:ext uri="{9D8B030D-6E8A-4147-A177-3AD203B41FA5}">
                      <a16:colId xmlns:a16="http://schemas.microsoft.com/office/drawing/2014/main" val="20000"/>
                    </a:ext>
                  </a:extLst>
                </a:gridCol>
                <a:gridCol w="867238">
                  <a:extLst>
                    <a:ext uri="{9D8B030D-6E8A-4147-A177-3AD203B41FA5}">
                      <a16:colId xmlns:a16="http://schemas.microsoft.com/office/drawing/2014/main" val="20001"/>
                    </a:ext>
                  </a:extLst>
                </a:gridCol>
                <a:gridCol w="867238">
                  <a:extLst>
                    <a:ext uri="{9D8B030D-6E8A-4147-A177-3AD203B41FA5}">
                      <a16:colId xmlns:a16="http://schemas.microsoft.com/office/drawing/2014/main" val="20002"/>
                    </a:ext>
                  </a:extLst>
                </a:gridCol>
                <a:gridCol w="867238">
                  <a:extLst>
                    <a:ext uri="{9D8B030D-6E8A-4147-A177-3AD203B41FA5}">
                      <a16:colId xmlns:a16="http://schemas.microsoft.com/office/drawing/2014/main" val="20003"/>
                    </a:ext>
                  </a:extLst>
                </a:gridCol>
                <a:gridCol w="867238">
                  <a:extLst>
                    <a:ext uri="{9D8B030D-6E8A-4147-A177-3AD203B41FA5}">
                      <a16:colId xmlns:a16="http://schemas.microsoft.com/office/drawing/2014/main" val="20004"/>
                    </a:ext>
                  </a:extLst>
                </a:gridCol>
              </a:tblGrid>
              <a:tr h="482138">
                <a:tc>
                  <a:txBody>
                    <a:bodyPr/>
                    <a:lstStyle/>
                    <a:p>
                      <a:pPr algn="ctr"/>
                      <a:endParaRPr lang="it-IT" sz="1000" dirty="0">
                        <a:solidFill>
                          <a:schemeClr val="bg1"/>
                        </a:solidFill>
                        <a:latin typeface="Arial" panose="020B0604020202020204" pitchFamily="34" charset="0"/>
                        <a:cs typeface="Arial" panose="020B0604020202020204" pitchFamily="34" charset="0"/>
                      </a:endParaRPr>
                    </a:p>
                  </a:txBody>
                  <a:tcPr anchor="ctr">
                    <a:solidFill>
                      <a:srgbClr val="472165"/>
                    </a:solidFill>
                  </a:tcPr>
                </a:tc>
                <a:tc>
                  <a:txBody>
                    <a:bodyPr/>
                    <a:lstStyle/>
                    <a:p>
                      <a:pPr algn="ctr"/>
                      <a:r>
                        <a:rPr lang="it-IT" sz="1000" dirty="0" err="1">
                          <a:solidFill>
                            <a:schemeClr val="bg1"/>
                          </a:solidFill>
                          <a:latin typeface="Arial" panose="020B0604020202020204" pitchFamily="34" charset="0"/>
                          <a:cs typeface="Arial" panose="020B0604020202020204" pitchFamily="34" charset="0"/>
                        </a:rPr>
                        <a:t>All</a:t>
                      </a:r>
                      <a:endParaRPr lang="it-IT" sz="1000" dirty="0">
                        <a:solidFill>
                          <a:schemeClr val="bg1"/>
                        </a:solidFill>
                        <a:latin typeface="Arial" panose="020B0604020202020204" pitchFamily="34" charset="0"/>
                        <a:cs typeface="Arial" panose="020B0604020202020204" pitchFamily="34" charset="0"/>
                      </a:endParaRPr>
                    </a:p>
                  </a:txBody>
                  <a:tcPr anchor="c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CPX-351</a:t>
                      </a:r>
                    </a:p>
                  </a:txBody>
                  <a:tcPr anchor="c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FLAI</a:t>
                      </a:r>
                    </a:p>
                  </a:txBody>
                  <a:tcPr anchor="ctr">
                    <a:solidFill>
                      <a:srgbClr val="472165"/>
                    </a:solidFill>
                  </a:tcPr>
                </a:tc>
                <a:tc>
                  <a:txBody>
                    <a:bodyPr/>
                    <a:lstStyle/>
                    <a:p>
                      <a:pPr algn="ctr"/>
                      <a:r>
                        <a:rPr lang="it-IT" sz="1000" dirty="0">
                          <a:solidFill>
                            <a:schemeClr val="bg1"/>
                          </a:solidFill>
                          <a:latin typeface="Arial" panose="020B0604020202020204" pitchFamily="34" charset="0"/>
                          <a:cs typeface="Arial" panose="020B0604020202020204" pitchFamily="34" charset="0"/>
                        </a:rPr>
                        <a:t>p</a:t>
                      </a:r>
                    </a:p>
                  </a:txBody>
                  <a:tcPr anchor="ctr">
                    <a:solidFill>
                      <a:srgbClr val="472165"/>
                    </a:solidFill>
                  </a:tcPr>
                </a:tc>
                <a:extLst>
                  <a:ext uri="{0D108BD9-81ED-4DB2-BD59-A6C34878D82A}">
                    <a16:rowId xmlns:a16="http://schemas.microsoft.com/office/drawing/2014/main" val="10000"/>
                  </a:ext>
                </a:extLst>
              </a:tr>
              <a:tr h="482138">
                <a:tc>
                  <a:txBody>
                    <a:bodyPr/>
                    <a:lstStyle/>
                    <a:p>
                      <a:pPr algn="l"/>
                      <a:r>
                        <a:rPr lang="it-IT" sz="1000" b="1" dirty="0">
                          <a:solidFill>
                            <a:schemeClr val="tx1"/>
                          </a:solidFill>
                          <a:latin typeface="Arial" panose="020B0604020202020204" pitchFamily="34" charset="0"/>
                          <a:cs typeface="Arial" panose="020B0604020202020204" pitchFamily="34" charset="0"/>
                        </a:rPr>
                        <a:t>CR</a:t>
                      </a:r>
                    </a:p>
                  </a:txBody>
                  <a:tcPr anchor="ctr">
                    <a:solidFill>
                      <a:schemeClr val="bg1">
                        <a:lumMod val="95000"/>
                      </a:schemeClr>
                    </a:solidFill>
                  </a:tcPr>
                </a:tc>
                <a:tc>
                  <a:txBody>
                    <a:bodyPr/>
                    <a:lstStyle/>
                    <a:p>
                      <a:pPr algn="ctr"/>
                      <a:r>
                        <a:rPr lang="it-IT" sz="1000" dirty="0">
                          <a:solidFill>
                            <a:schemeClr val="tx1"/>
                          </a:solidFill>
                          <a:latin typeface="Arial" panose="020B0604020202020204" pitchFamily="34" charset="0"/>
                          <a:cs typeface="Arial" panose="020B0604020202020204" pitchFamily="34" charset="0"/>
                        </a:rPr>
                        <a:t>61%</a:t>
                      </a:r>
                    </a:p>
                  </a:txBody>
                  <a:tcPr anchor="ctr">
                    <a:solidFill>
                      <a:schemeClr val="bg1">
                        <a:lumMod val="95000"/>
                      </a:schemeClr>
                    </a:solidFill>
                  </a:tcPr>
                </a:tc>
                <a:tc>
                  <a:txBody>
                    <a:bodyPr/>
                    <a:lstStyle/>
                    <a:p>
                      <a:pPr algn="ctr"/>
                      <a:r>
                        <a:rPr lang="it-IT" sz="1000" dirty="0">
                          <a:solidFill>
                            <a:schemeClr val="tx1"/>
                          </a:solidFill>
                          <a:latin typeface="Arial" panose="020B0604020202020204" pitchFamily="34" charset="0"/>
                          <a:cs typeface="Arial" panose="020B0604020202020204" pitchFamily="34" charset="0"/>
                        </a:rPr>
                        <a:t>80%</a:t>
                      </a:r>
                    </a:p>
                  </a:txBody>
                  <a:tcPr anchor="ctr">
                    <a:solidFill>
                      <a:schemeClr val="bg1">
                        <a:lumMod val="95000"/>
                      </a:schemeClr>
                    </a:solidFill>
                  </a:tcPr>
                </a:tc>
                <a:tc>
                  <a:txBody>
                    <a:bodyPr/>
                    <a:lstStyle/>
                    <a:p>
                      <a:pPr algn="ctr"/>
                      <a:r>
                        <a:rPr lang="it-IT" sz="1000" dirty="0">
                          <a:solidFill>
                            <a:schemeClr val="tx1"/>
                          </a:solidFill>
                          <a:latin typeface="Arial" panose="020B0604020202020204" pitchFamily="34" charset="0"/>
                          <a:cs typeface="Arial" panose="020B0604020202020204" pitchFamily="34" charset="0"/>
                        </a:rPr>
                        <a:t>54,5%</a:t>
                      </a:r>
                    </a:p>
                  </a:txBody>
                  <a:tcPr anchor="ctr">
                    <a:solidFill>
                      <a:schemeClr val="bg1">
                        <a:lumMod val="95000"/>
                      </a:schemeClr>
                    </a:solidFill>
                  </a:tcPr>
                </a:tc>
                <a:tc>
                  <a:txBody>
                    <a:bodyPr/>
                    <a:lstStyle/>
                    <a:p>
                      <a:pPr algn="ctr"/>
                      <a:r>
                        <a:rPr lang="it-IT" sz="1000" dirty="0">
                          <a:solidFill>
                            <a:schemeClr val="tx1"/>
                          </a:solidFill>
                          <a:latin typeface="Arial" panose="020B0604020202020204" pitchFamily="34" charset="0"/>
                          <a:cs typeface="Arial" panose="020B0604020202020204" pitchFamily="34" charset="0"/>
                        </a:rPr>
                        <a:t>&lt;</a:t>
                      </a:r>
                      <a:r>
                        <a:rPr lang="it-IT" sz="1000" baseline="0" dirty="0">
                          <a:solidFill>
                            <a:schemeClr val="tx1"/>
                          </a:solidFill>
                          <a:latin typeface="Arial" panose="020B0604020202020204" pitchFamily="34" charset="0"/>
                          <a:cs typeface="Arial" panose="020B0604020202020204" pitchFamily="34" charset="0"/>
                        </a:rPr>
                        <a:t>0,05</a:t>
                      </a:r>
                      <a:endParaRPr lang="it-IT" sz="1000" dirty="0">
                        <a:solidFill>
                          <a:schemeClr val="tx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482138">
                <a:tc>
                  <a:txBody>
                    <a:bodyPr/>
                    <a:lstStyle/>
                    <a:p>
                      <a:pPr algn="l"/>
                      <a:r>
                        <a:rPr lang="it-IT" sz="1000" b="1" dirty="0">
                          <a:solidFill>
                            <a:schemeClr val="tx1"/>
                          </a:solidFill>
                          <a:latin typeface="Arial" panose="020B0604020202020204" pitchFamily="34" charset="0"/>
                          <a:cs typeface="Arial" panose="020B0604020202020204" pitchFamily="34" charset="0"/>
                        </a:rPr>
                        <a:t>M</a:t>
                      </a:r>
                      <a:r>
                        <a:rPr lang="it-IT" sz="1000" b="1" baseline="0" dirty="0">
                          <a:solidFill>
                            <a:schemeClr val="tx1"/>
                          </a:solidFill>
                          <a:latin typeface="Arial" panose="020B0604020202020204" pitchFamily="34" charset="0"/>
                          <a:cs typeface="Arial" panose="020B0604020202020204" pitchFamily="34" charset="0"/>
                        </a:rPr>
                        <a:t>RD- (CR, MFC)</a:t>
                      </a:r>
                      <a:endParaRPr lang="it-IT"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it-IT" sz="1000" dirty="0">
                          <a:solidFill>
                            <a:schemeClr val="tx1"/>
                          </a:solidFill>
                          <a:latin typeface="Arial" panose="020B0604020202020204" pitchFamily="34" charset="0"/>
                          <a:cs typeface="Arial" panose="020B0604020202020204" pitchFamily="34" charset="0"/>
                        </a:rPr>
                        <a:t>49,4%</a:t>
                      </a:r>
                    </a:p>
                  </a:txBody>
                  <a:tcPr anchor="ctr">
                    <a:noFill/>
                  </a:tcPr>
                </a:tc>
                <a:tc>
                  <a:txBody>
                    <a:bodyPr/>
                    <a:lstStyle/>
                    <a:p>
                      <a:pPr algn="ctr"/>
                      <a:r>
                        <a:rPr lang="it-IT" sz="1000" dirty="0">
                          <a:solidFill>
                            <a:schemeClr val="tx1"/>
                          </a:solidFill>
                          <a:latin typeface="Arial" panose="020B0604020202020204" pitchFamily="34" charset="0"/>
                          <a:cs typeface="Arial" panose="020B0604020202020204" pitchFamily="34" charset="0"/>
                        </a:rPr>
                        <a:t>57%</a:t>
                      </a:r>
                    </a:p>
                  </a:txBody>
                  <a:tcPr anchor="ctr">
                    <a:noFill/>
                  </a:tcPr>
                </a:tc>
                <a:tc>
                  <a:txBody>
                    <a:bodyPr/>
                    <a:lstStyle/>
                    <a:p>
                      <a:pPr algn="ctr"/>
                      <a:r>
                        <a:rPr lang="it-IT" sz="1000" dirty="0">
                          <a:solidFill>
                            <a:schemeClr val="tx1"/>
                          </a:solidFill>
                          <a:latin typeface="Arial" panose="020B0604020202020204" pitchFamily="34" charset="0"/>
                          <a:cs typeface="Arial" panose="020B0604020202020204" pitchFamily="34" charset="0"/>
                        </a:rPr>
                        <a:t>45%</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000" dirty="0">
                          <a:solidFill>
                            <a:schemeClr val="tx1"/>
                          </a:solidFill>
                          <a:latin typeface="Arial" panose="020B0604020202020204" pitchFamily="34" charset="0"/>
                          <a:cs typeface="Arial" panose="020B0604020202020204" pitchFamily="34" charset="0"/>
                        </a:rPr>
                        <a:t>&lt;</a:t>
                      </a:r>
                      <a:r>
                        <a:rPr lang="it-IT" sz="1000" baseline="0" dirty="0">
                          <a:solidFill>
                            <a:schemeClr val="tx1"/>
                          </a:solidFill>
                          <a:latin typeface="Arial" panose="020B0604020202020204" pitchFamily="34" charset="0"/>
                          <a:cs typeface="Arial" panose="020B0604020202020204" pitchFamily="34" charset="0"/>
                        </a:rPr>
                        <a:t>0,05</a:t>
                      </a:r>
                      <a:endParaRPr lang="it-IT" sz="1000" dirty="0">
                        <a:solidFill>
                          <a:schemeClr val="tx1"/>
                        </a:solidFill>
                        <a:latin typeface="Arial" panose="020B0604020202020204" pitchFamily="34" charset="0"/>
                        <a:cs typeface="Arial" panose="020B0604020202020204" pitchFamily="34" charset="0"/>
                      </a:endParaRPr>
                    </a:p>
                    <a:p>
                      <a:pPr algn="ctr"/>
                      <a:endParaRPr lang="it-IT" sz="1000" dirty="0">
                        <a:solidFill>
                          <a:schemeClr val="tx1"/>
                        </a:solidFill>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02"/>
                  </a:ext>
                </a:extLst>
              </a:tr>
              <a:tr h="482138">
                <a:tc>
                  <a:txBody>
                    <a:bodyPr/>
                    <a:lstStyle/>
                    <a:p>
                      <a:pPr algn="l"/>
                      <a:r>
                        <a:rPr lang="it-IT" sz="1000" b="1" dirty="0">
                          <a:solidFill>
                            <a:schemeClr val="tx1"/>
                          </a:solidFill>
                          <a:latin typeface="Arial" panose="020B0604020202020204" pitchFamily="34" charset="0"/>
                          <a:cs typeface="Arial" panose="020B0604020202020204" pitchFamily="34" charset="0"/>
                        </a:rPr>
                        <a:t>MRD-</a:t>
                      </a:r>
                      <a:r>
                        <a:rPr lang="it-IT" sz="1000" b="1" baseline="0" dirty="0">
                          <a:solidFill>
                            <a:schemeClr val="tx1"/>
                          </a:solidFill>
                          <a:latin typeface="Arial" panose="020B0604020202020204" pitchFamily="34" charset="0"/>
                          <a:cs typeface="Arial" panose="020B0604020202020204" pitchFamily="34" charset="0"/>
                        </a:rPr>
                        <a:t>  (CR, WT1)</a:t>
                      </a:r>
                      <a:endParaRPr lang="it-IT" sz="1000" b="1" dirty="0">
                        <a:solidFill>
                          <a:schemeClr val="tx1"/>
                        </a:solidFill>
                        <a:latin typeface="Arial" panose="020B0604020202020204" pitchFamily="34" charset="0"/>
                        <a:cs typeface="Arial" panose="020B0604020202020204" pitchFamily="34" charset="0"/>
                      </a:endParaRPr>
                    </a:p>
                  </a:txBody>
                  <a:tcPr anchor="ctr">
                    <a:lnB w="3175" cap="flat" cmpd="sng" algn="ctr">
                      <a:solidFill>
                        <a:srgbClr val="472165"/>
                      </a:solidFill>
                      <a:prstDash val="solid"/>
                      <a:round/>
                      <a:headEnd type="none" w="med" len="med"/>
                      <a:tailEnd type="none" w="med" len="med"/>
                    </a:lnB>
                    <a:solidFill>
                      <a:schemeClr val="bg1">
                        <a:lumMod val="95000"/>
                      </a:schemeClr>
                    </a:solidFill>
                  </a:tcPr>
                </a:tc>
                <a:tc>
                  <a:txBody>
                    <a:bodyPr/>
                    <a:lstStyle/>
                    <a:p>
                      <a:pPr algn="ctr"/>
                      <a:r>
                        <a:rPr lang="it-IT" sz="1000" dirty="0">
                          <a:solidFill>
                            <a:schemeClr val="tx1"/>
                          </a:solidFill>
                          <a:latin typeface="Arial" panose="020B0604020202020204" pitchFamily="34" charset="0"/>
                          <a:cs typeface="Arial" panose="020B0604020202020204" pitchFamily="34" charset="0"/>
                        </a:rPr>
                        <a:t>53%</a:t>
                      </a:r>
                    </a:p>
                  </a:txBody>
                  <a:tcPr anchor="ctr">
                    <a:lnB w="3175" cap="flat" cmpd="sng" algn="ctr">
                      <a:solidFill>
                        <a:srgbClr val="472165"/>
                      </a:solidFill>
                      <a:prstDash val="solid"/>
                      <a:round/>
                      <a:headEnd type="none" w="med" len="med"/>
                      <a:tailEnd type="none" w="med" len="med"/>
                    </a:lnB>
                    <a:solidFill>
                      <a:schemeClr val="bg1">
                        <a:lumMod val="95000"/>
                      </a:schemeClr>
                    </a:solidFill>
                  </a:tcPr>
                </a:tc>
                <a:tc>
                  <a:txBody>
                    <a:bodyPr/>
                    <a:lstStyle/>
                    <a:p>
                      <a:pPr algn="ctr"/>
                      <a:endParaRPr lang="it-IT" sz="1000" dirty="0">
                        <a:solidFill>
                          <a:schemeClr val="tx1"/>
                        </a:solidFill>
                        <a:latin typeface="Arial" panose="020B0604020202020204" pitchFamily="34" charset="0"/>
                        <a:cs typeface="Arial" panose="020B0604020202020204" pitchFamily="34" charset="0"/>
                      </a:endParaRPr>
                    </a:p>
                  </a:txBody>
                  <a:tcPr anchor="ctr">
                    <a:lnB w="3175" cap="flat" cmpd="sng" algn="ctr">
                      <a:solidFill>
                        <a:srgbClr val="472165"/>
                      </a:solidFill>
                      <a:prstDash val="solid"/>
                      <a:round/>
                      <a:headEnd type="none" w="med" len="med"/>
                      <a:tailEnd type="none" w="med" len="med"/>
                    </a:lnB>
                    <a:solidFill>
                      <a:schemeClr val="bg1">
                        <a:lumMod val="95000"/>
                      </a:schemeClr>
                    </a:solidFill>
                  </a:tcPr>
                </a:tc>
                <a:tc>
                  <a:txBody>
                    <a:bodyPr/>
                    <a:lstStyle/>
                    <a:p>
                      <a:pPr algn="ctr"/>
                      <a:endParaRPr lang="it-IT" sz="1000" dirty="0">
                        <a:solidFill>
                          <a:schemeClr val="tx1"/>
                        </a:solidFill>
                        <a:latin typeface="Arial" panose="020B0604020202020204" pitchFamily="34" charset="0"/>
                        <a:cs typeface="Arial" panose="020B0604020202020204" pitchFamily="34" charset="0"/>
                      </a:endParaRPr>
                    </a:p>
                  </a:txBody>
                  <a:tcPr anchor="ctr">
                    <a:lnB w="3175" cap="flat" cmpd="sng" algn="ctr">
                      <a:solidFill>
                        <a:srgbClr val="472165"/>
                      </a:solidFill>
                      <a:prstDash val="solid"/>
                      <a:round/>
                      <a:headEnd type="none" w="med" len="med"/>
                      <a:tailEnd type="none" w="med" len="med"/>
                    </a:lnB>
                    <a:solidFill>
                      <a:schemeClr val="bg1">
                        <a:lumMod val="95000"/>
                      </a:schemeClr>
                    </a:solidFill>
                  </a:tcPr>
                </a:tc>
                <a:tc>
                  <a:txBody>
                    <a:bodyPr/>
                    <a:lstStyle/>
                    <a:p>
                      <a:pPr algn="ctr"/>
                      <a:endParaRPr lang="it-IT" sz="1000" dirty="0">
                        <a:solidFill>
                          <a:schemeClr val="tx1"/>
                        </a:solidFill>
                        <a:latin typeface="Arial" panose="020B0604020202020204" pitchFamily="34" charset="0"/>
                        <a:cs typeface="Arial" panose="020B0604020202020204" pitchFamily="34" charset="0"/>
                      </a:endParaRPr>
                    </a:p>
                  </a:txBody>
                  <a:tcPr anchor="ctr">
                    <a:lnB w="3175" cap="flat" cmpd="sng" algn="ctr">
                      <a:solidFill>
                        <a:srgbClr val="47216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82138">
                <a:tc gridSpan="5">
                  <a:txBody>
                    <a:bodyPr/>
                    <a:lstStyle/>
                    <a:p>
                      <a:pPr algn="ctr"/>
                      <a:r>
                        <a:rPr lang="it-IT" sz="1000" dirty="0">
                          <a:solidFill>
                            <a:schemeClr val="tx1"/>
                          </a:solidFill>
                          <a:latin typeface="Arial" panose="020B0604020202020204" pitchFamily="34" charset="0"/>
                          <a:cs typeface="Arial" panose="020B0604020202020204" pitchFamily="34" charset="0"/>
                        </a:rPr>
                        <a:t>2-year OS: 74% MRD-, 36% MRD+</a:t>
                      </a:r>
                    </a:p>
                  </a:txBody>
                  <a:tcPr anchor="ctr">
                    <a:lnT w="3175" cap="flat" cmpd="sng" algn="ctr">
                      <a:solidFill>
                        <a:srgbClr val="472165"/>
                      </a:solidFill>
                      <a:prstDash val="solid"/>
                      <a:round/>
                      <a:headEnd type="none" w="med" len="med"/>
                      <a:tailEnd type="none" w="med" len="med"/>
                    </a:lnT>
                    <a:lnB w="12700" cap="flat" cmpd="sng" algn="ctr">
                      <a:solidFill>
                        <a:srgbClr val="472165"/>
                      </a:solidFill>
                      <a:prstDash val="solid"/>
                      <a:round/>
                      <a:headEnd type="none" w="med" len="med"/>
                      <a:tailEnd type="none" w="med" len="med"/>
                    </a:lnB>
                    <a:noFill/>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4"/>
                  </a:ext>
                </a:extLst>
              </a:tr>
            </a:tbl>
          </a:graphicData>
        </a:graphic>
      </p:graphicFrame>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sp>
        <p:nvSpPr>
          <p:cNvPr id="12" name="Rettangolo 11">
            <a:extLst>
              <a:ext uri="{FF2B5EF4-FFF2-40B4-BE49-F238E27FC236}">
                <a16:creationId xmlns:a16="http://schemas.microsoft.com/office/drawing/2014/main" id="{394104C6-D8C8-8B4C-A14D-6C6599AD392F}"/>
              </a:ext>
            </a:extLst>
          </p:cNvPr>
          <p:cNvSpPr/>
          <p:nvPr/>
        </p:nvSpPr>
        <p:spPr>
          <a:xfrm>
            <a:off x="1998406" y="6501046"/>
            <a:ext cx="5968435" cy="33855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MFC: </a:t>
            </a:r>
            <a:r>
              <a:rPr lang="it-IT" sz="800" i="1" dirty="0" err="1">
                <a:latin typeface="Arial" panose="020B0604020202020204" pitchFamily="34" charset="0"/>
                <a:cs typeface="Arial" panose="020B0604020202020204" pitchFamily="34" charset="0"/>
              </a:rPr>
              <a:t>multicolour</a:t>
            </a:r>
            <a:r>
              <a:rPr lang="it-IT" sz="800" i="1" dirty="0">
                <a:latin typeface="Arial" panose="020B0604020202020204" pitchFamily="34" charset="0"/>
                <a:cs typeface="Arial" panose="020B0604020202020204" pitchFamily="34" charset="0"/>
              </a:rPr>
              <a:t> flow </a:t>
            </a:r>
            <a:r>
              <a:rPr lang="it-IT" sz="800" i="1" dirty="0" err="1">
                <a:latin typeface="Arial" panose="020B0604020202020204" pitchFamily="34" charset="0"/>
                <a:cs typeface="Arial" panose="020B0604020202020204" pitchFamily="34" charset="0"/>
              </a:rPr>
              <a:t>cytometry</a:t>
            </a:r>
            <a:r>
              <a:rPr lang="it-IT" sz="800" i="1" dirty="0">
                <a:latin typeface="Arial" panose="020B0604020202020204" pitchFamily="34" charset="0"/>
                <a:cs typeface="Arial" panose="020B0604020202020204" pitchFamily="34" charset="0"/>
              </a:rPr>
              <a:t>; GO: </a:t>
            </a:r>
            <a:r>
              <a:rPr lang="it-IT" sz="800" i="1" dirty="0" err="1">
                <a:latin typeface="Arial" panose="020B0604020202020204" pitchFamily="34" charset="0"/>
                <a:cs typeface="Arial" panose="020B0604020202020204" pitchFamily="34" charset="0"/>
              </a:rPr>
              <a:t>gemtuzumab-ozogamicin</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s</a:t>
            </a:r>
            <a:r>
              <a:rPr lang="it-IT" sz="800" i="1" dirty="0">
                <a:latin typeface="Arial" panose="020B0604020202020204" pitchFamily="34" charset="0"/>
                <a:cs typeface="Arial" panose="020B0604020202020204" pitchFamily="34" charset="0"/>
              </a:rPr>
              <a:t>-AML: AML </a:t>
            </a:r>
            <a:r>
              <a:rPr lang="it-IT" sz="800" i="1" dirty="0" err="1">
                <a:latin typeface="Arial" panose="020B0604020202020204" pitchFamily="34" charset="0"/>
                <a:cs typeface="Arial" panose="020B0604020202020204" pitchFamily="34" charset="0"/>
              </a:rPr>
              <a:t>arising</a:t>
            </a:r>
            <a:r>
              <a:rPr lang="it-IT" sz="800" i="1" dirty="0">
                <a:latin typeface="Arial" panose="020B0604020202020204" pitchFamily="34" charset="0"/>
                <a:cs typeface="Arial" panose="020B0604020202020204" pitchFamily="34" charset="0"/>
              </a:rPr>
              <a:t> from a </a:t>
            </a:r>
            <a:r>
              <a:rPr lang="it-IT" sz="800" i="1" dirty="0" err="1">
                <a:latin typeface="Arial" panose="020B0604020202020204" pitchFamily="34" charset="0"/>
                <a:cs typeface="Arial" panose="020B0604020202020204" pitchFamily="34" charset="0"/>
              </a:rPr>
              <a:t>previous</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myelodisplastic</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syndrome</a:t>
            </a:r>
            <a:r>
              <a:rPr lang="it-IT" sz="800" i="1" dirty="0">
                <a:latin typeface="Arial" panose="020B0604020202020204" pitchFamily="34" charset="0"/>
                <a:cs typeface="Arial" panose="020B0604020202020204" pitchFamily="34" charset="0"/>
              </a:rPr>
              <a:t>; t-AML: </a:t>
            </a:r>
            <a:r>
              <a:rPr lang="it-IT" sz="800" i="1" dirty="0" err="1">
                <a:latin typeface="Arial" panose="020B0604020202020204" pitchFamily="34" charset="0"/>
                <a:cs typeface="Arial" panose="020B0604020202020204" pitchFamily="34" charset="0"/>
              </a:rPr>
              <a:t>therapy-related</a:t>
            </a:r>
            <a:r>
              <a:rPr lang="it-IT" sz="800" i="1" dirty="0">
                <a:latin typeface="Arial" panose="020B0604020202020204" pitchFamily="34" charset="0"/>
                <a:cs typeface="Arial" panose="020B0604020202020204" pitchFamily="34" charset="0"/>
              </a:rPr>
              <a:t> AML</a:t>
            </a:r>
          </a:p>
        </p:txBody>
      </p:sp>
      <p:sp>
        <p:nvSpPr>
          <p:cNvPr id="13" name="Rettangolo 12">
            <a:extLst>
              <a:ext uri="{FF2B5EF4-FFF2-40B4-BE49-F238E27FC236}">
                <a16:creationId xmlns:a16="http://schemas.microsoft.com/office/drawing/2014/main" id="{47CC8C6D-F545-FE44-BE24-09C0741A8AB6}"/>
              </a:ext>
            </a:extLst>
          </p:cNvPr>
          <p:cNvSpPr/>
          <p:nvPr/>
        </p:nvSpPr>
        <p:spPr>
          <a:xfrm>
            <a:off x="9679774" y="6627168"/>
            <a:ext cx="2512226" cy="21544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Guolo</a:t>
            </a:r>
            <a:r>
              <a:rPr lang="it-IT" sz="800" i="1" dirty="0">
                <a:latin typeface="Arial" panose="020B0604020202020204" pitchFamily="34" charset="0"/>
                <a:cs typeface="Arial" panose="020B0604020202020204" pitchFamily="34" charset="0"/>
                <a:hlinkClick r:id="rId3"/>
              </a:rPr>
              <a:t> </a:t>
            </a:r>
            <a:r>
              <a:rPr lang="it-IT" sz="800" i="1" dirty="0" err="1">
                <a:latin typeface="Arial" panose="020B0604020202020204" pitchFamily="34" charset="0"/>
                <a:cs typeface="Arial" panose="020B0604020202020204" pitchFamily="34" charset="0"/>
                <a:hlinkClick r:id="rId3"/>
              </a:rPr>
              <a:t>F</a:t>
            </a:r>
            <a:r>
              <a:rPr lang="it-IT" sz="800" i="1" dirty="0">
                <a:latin typeface="Arial" panose="020B0604020202020204" pitchFamily="34" charset="0"/>
                <a:cs typeface="Arial" panose="020B0604020202020204" pitchFamily="34" charset="0"/>
                <a:hlinkClick r:id="rId3"/>
              </a:rPr>
              <a:t>, et al. EHA 2021; </a:t>
            </a:r>
            <a:r>
              <a:rPr lang="it-IT" sz="800" i="1" dirty="0" err="1">
                <a:latin typeface="Arial" panose="020B0604020202020204" pitchFamily="34" charset="0"/>
                <a:cs typeface="Arial" panose="020B0604020202020204" pitchFamily="34" charset="0"/>
                <a:hlinkClick r:id="rId3"/>
              </a:rPr>
              <a:t>Abstract</a:t>
            </a:r>
            <a:r>
              <a:rPr lang="it-IT" sz="800" i="1" dirty="0">
                <a:latin typeface="Arial" panose="020B0604020202020204" pitchFamily="34" charset="0"/>
                <a:cs typeface="Arial" panose="020B0604020202020204" pitchFamily="34" charset="0"/>
                <a:hlinkClick r:id="rId3"/>
              </a:rPr>
              <a:t> EP459</a:t>
            </a:r>
            <a:endParaRPr lang="it-IT"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31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BA6D0F3-E3EA-1344-96EF-764213136E39}"/>
              </a:ext>
            </a:extLst>
          </p:cNvPr>
          <p:cNvSpPr/>
          <p:nvPr/>
        </p:nvSpPr>
        <p:spPr>
          <a:xfrm>
            <a:off x="2252869" y="1095955"/>
            <a:ext cx="9183069" cy="4216539"/>
          </a:xfrm>
          <a:prstGeom prst="rect">
            <a:avLst/>
          </a:prstGeom>
        </p:spPr>
        <p:txBody>
          <a:bodyPr wrap="square">
            <a:spAutoFit/>
          </a:bodyPr>
          <a:lstStyle/>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Studio fase I, AML</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Sicurezza e tollerabilità di </a:t>
            </a:r>
            <a:r>
              <a:rPr lang="it-IT" sz="1200" dirty="0" err="1">
                <a:latin typeface="Arial" panose="020B0604020202020204" pitchFamily="34" charset="0"/>
                <a:cs typeface="Arial" panose="020B0604020202020204" pitchFamily="34" charset="0"/>
                <a:sym typeface="Wingdings" pitchFamily="2" charset="2"/>
              </a:rPr>
              <a:t>gilteritinib</a:t>
            </a:r>
            <a:r>
              <a:rPr lang="it-IT" sz="1200" dirty="0">
                <a:latin typeface="Arial" panose="020B0604020202020204" pitchFamily="34" charset="0"/>
                <a:cs typeface="Arial" panose="020B0604020202020204" pitchFamily="34" charset="0"/>
                <a:sym typeface="Wingdings" pitchFamily="2" charset="2"/>
              </a:rPr>
              <a:t> (corte con dose escalation 40–200 mg e corte di espansione 120 mg) + 3+7 e consolidamento con HD-ARA-C e mantenimento con </a:t>
            </a:r>
            <a:r>
              <a:rPr lang="it-IT" sz="1200" dirty="0" err="1">
                <a:latin typeface="Arial" panose="020B0604020202020204" pitchFamily="34" charset="0"/>
                <a:cs typeface="Arial" panose="020B0604020202020204" pitchFamily="34" charset="0"/>
                <a:sym typeface="Wingdings" pitchFamily="2" charset="2"/>
              </a:rPr>
              <a:t>gilteritinib</a:t>
            </a:r>
            <a:r>
              <a:rPr lang="it-IT" sz="1200" dirty="0">
                <a:latin typeface="Arial" panose="020B0604020202020204" pitchFamily="34" charset="0"/>
                <a:cs typeface="Arial" panose="020B0604020202020204" pitchFamily="34" charset="0"/>
                <a:sym typeface="Wingdings" pitchFamily="2" charset="2"/>
              </a:rPr>
              <a:t> </a:t>
            </a:r>
            <a:br>
              <a:rPr lang="it-IT" sz="1200" dirty="0">
                <a:latin typeface="Arial" panose="020B0604020202020204" pitchFamily="34" charset="0"/>
                <a:cs typeface="Arial" panose="020B0604020202020204" pitchFamily="34" charset="0"/>
                <a:sym typeface="Wingdings" pitchFamily="2" charset="2"/>
              </a:rPr>
            </a:b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80 pazienti, età mediana 59 anni (</a:t>
            </a:r>
            <a:r>
              <a:rPr lang="it-IT" sz="1200" i="1" dirty="0" err="1">
                <a:latin typeface="Arial" panose="020B0604020202020204" pitchFamily="34" charset="0"/>
                <a:cs typeface="Arial" panose="020B0604020202020204" pitchFamily="34" charset="0"/>
                <a:sym typeface="Wingdings" pitchFamily="2" charset="2"/>
              </a:rPr>
              <a:t>range</a:t>
            </a:r>
            <a:r>
              <a:rPr lang="it-IT" sz="1200" dirty="0">
                <a:latin typeface="Arial" panose="020B0604020202020204" pitchFamily="34" charset="0"/>
                <a:cs typeface="Arial" panose="020B0604020202020204" pitchFamily="34" charset="0"/>
                <a:sym typeface="Wingdings" pitchFamily="2" charset="2"/>
              </a:rPr>
              <a:t> 23–77)</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44 pazienti </a:t>
            </a:r>
            <a:r>
              <a:rPr lang="it-IT" sz="1200" i="1" dirty="0">
                <a:latin typeface="Arial" panose="020B0604020202020204" pitchFamily="34" charset="0"/>
                <a:cs typeface="Arial" panose="020B0604020202020204" pitchFamily="34" charset="0"/>
                <a:sym typeface="Wingdings" pitchFamily="2" charset="2"/>
              </a:rPr>
              <a:t>FLT3</a:t>
            </a:r>
            <a:r>
              <a:rPr lang="it-IT" sz="1200" dirty="0">
                <a:latin typeface="Arial" panose="020B0604020202020204" pitchFamily="34" charset="0"/>
                <a:cs typeface="Arial" panose="020B0604020202020204" pitchFamily="34" charset="0"/>
                <a:sym typeface="Wingdings" pitchFamily="2" charset="2"/>
              </a:rPr>
              <a:t>-mutati</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Follow-up mediano 35,8 mesi</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HSCT in 30,4% dei pazienti</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Tossicità correlate alla dose (</a:t>
            </a:r>
            <a:r>
              <a:rPr lang="it-IT" sz="1200" dirty="0" err="1">
                <a:latin typeface="Arial" panose="020B0604020202020204" pitchFamily="34" charset="0"/>
                <a:cs typeface="Arial" panose="020B0604020202020204" pitchFamily="34" charset="0"/>
                <a:sym typeface="Wingdings" pitchFamily="2" charset="2"/>
              </a:rPr>
              <a:t>DLTs</a:t>
            </a:r>
            <a:r>
              <a:rPr lang="it-IT" sz="1200" dirty="0">
                <a:latin typeface="Arial" panose="020B0604020202020204" pitchFamily="34" charset="0"/>
                <a:cs typeface="Arial" panose="020B0604020202020204" pitchFamily="34" charset="0"/>
                <a:sym typeface="Wingdings" pitchFamily="2" charset="2"/>
              </a:rPr>
              <a:t>) nel 19% dei pazienti: neutropenia prolungata ed enterocolite </a:t>
            </a:r>
            <a:r>
              <a:rPr lang="it-IT" sz="1200" dirty="0" err="1">
                <a:latin typeface="Arial" panose="020B0604020202020204" pitchFamily="34" charset="0"/>
                <a:cs typeface="Arial" panose="020B0604020202020204" pitchFamily="34" charset="0"/>
                <a:sym typeface="Wingdings" pitchFamily="2" charset="2"/>
              </a:rPr>
              <a:t>neutropenica</a:t>
            </a:r>
            <a:endParaRPr lang="it-IT" sz="1200" dirty="0">
              <a:latin typeface="Arial" panose="020B0604020202020204" pitchFamily="34" charset="0"/>
              <a:cs typeface="Arial" panose="020B0604020202020204" pitchFamily="34" charset="0"/>
              <a:sym typeface="Wingdings" pitchFamily="2" charset="2"/>
            </a:endParaRPr>
          </a:p>
          <a:p>
            <a:pPr marL="285750" indent="-285750">
              <a:spcBef>
                <a:spcPts val="12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29,1%, </a:t>
            </a: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che hanno portato alla sospensione di </a:t>
            </a:r>
            <a:r>
              <a:rPr lang="it-IT" sz="1200" dirty="0" err="1">
                <a:latin typeface="Arial" panose="020B0604020202020204" pitchFamily="34" charset="0"/>
                <a:cs typeface="Arial" panose="020B0604020202020204" pitchFamily="34" charset="0"/>
                <a:sym typeface="Wingdings" pitchFamily="2" charset="2"/>
              </a:rPr>
              <a:t>gilteritinib</a:t>
            </a:r>
            <a:r>
              <a:rPr lang="it-IT" sz="1200" dirty="0">
                <a:latin typeface="Arial" panose="020B0604020202020204" pitchFamily="34" charset="0"/>
                <a:cs typeface="Arial" panose="020B0604020202020204" pitchFamily="34" charset="0"/>
                <a:sym typeface="Wingdings" pitchFamily="2" charset="2"/>
              </a:rPr>
              <a:t> 22,8% </a:t>
            </a:r>
          </a:p>
          <a:p>
            <a:pPr marL="285750" indent="-285750">
              <a:spcBef>
                <a:spcPts val="1200"/>
              </a:spcBef>
              <a:buClr>
                <a:srgbClr val="FBB037"/>
              </a:buClr>
              <a:buFont typeface="Arial" panose="020B0604020202020204" pitchFamily="34" charset="0"/>
              <a:buChar char="•"/>
            </a:pPr>
            <a:r>
              <a:rPr lang="it-IT" sz="1200" dirty="0" err="1">
                <a:latin typeface="Arial" panose="020B0604020202020204" pitchFamily="34" charset="0"/>
                <a:cs typeface="Arial" panose="020B0604020202020204" pitchFamily="34" charset="0"/>
                <a:sym typeface="Wingdings" pitchFamily="2" charset="2"/>
              </a:rPr>
              <a:t>AEs</a:t>
            </a:r>
            <a:r>
              <a:rPr lang="it-IT" sz="1200" dirty="0">
                <a:latin typeface="Arial" panose="020B0604020202020204" pitchFamily="34" charset="0"/>
                <a:cs typeface="Arial" panose="020B0604020202020204" pitchFamily="34" charset="0"/>
                <a:sym typeface="Wingdings" pitchFamily="2" charset="2"/>
              </a:rPr>
              <a:t> non ematologici di grado ≥3: incremento ALT (13,9%), polmonite (13,9%), sepsi (11,4%), batteriemia (11,4%)</a:t>
            </a:r>
          </a:p>
          <a:p>
            <a:pPr marL="285750" indent="-285750">
              <a:spcBef>
                <a:spcPts val="1200"/>
              </a:spcBef>
              <a:buClr>
                <a:srgbClr val="FBB037"/>
              </a:buClr>
              <a:buFont typeface="Arial" panose="020B0604020202020204" pitchFamily="34" charset="0"/>
              <a:buChar char="•"/>
            </a:pPr>
            <a:r>
              <a:rPr lang="it-IT" sz="1200" dirty="0">
                <a:latin typeface="Arial" panose="020B0604020202020204" pitchFamily="34" charset="0"/>
                <a:cs typeface="Arial" panose="020B0604020202020204" pitchFamily="34" charset="0"/>
                <a:sym typeface="Wingdings" pitchFamily="2" charset="2"/>
              </a:rPr>
              <a:t>Mortalità a 60 giorni pari a zero</a:t>
            </a:r>
          </a:p>
          <a:p>
            <a:pPr marL="285750" indent="-285750">
              <a:spcBef>
                <a:spcPts val="1200"/>
              </a:spcBef>
              <a:buClr>
                <a:srgbClr val="FBB037"/>
              </a:buClr>
              <a:buFont typeface="Arial" panose="020B0604020202020204" pitchFamily="34" charset="0"/>
              <a:buChar char="•"/>
            </a:pPr>
            <a:r>
              <a:rPr lang="it-IT" sz="1200" b="1" dirty="0" err="1">
                <a:latin typeface="Arial" panose="020B0604020202020204" pitchFamily="34" charset="0"/>
                <a:cs typeface="Arial" panose="020B0604020202020204" pitchFamily="34" charset="0"/>
                <a:sym typeface="Wingdings" pitchFamily="2" charset="2"/>
              </a:rPr>
              <a:t>CRc</a:t>
            </a:r>
            <a:r>
              <a:rPr lang="it-IT" sz="1200" b="1" dirty="0">
                <a:latin typeface="Arial" panose="020B0604020202020204" pitchFamily="34" charset="0"/>
                <a:cs typeface="Arial" panose="020B0604020202020204" pitchFamily="34" charset="0"/>
                <a:sym typeface="Wingdings" pitchFamily="2" charset="2"/>
              </a:rPr>
              <a:t> 89,5% tra i pazienti in terapia con 120 mg di </a:t>
            </a:r>
            <a:r>
              <a:rPr lang="it-IT" sz="1200" b="1" dirty="0" err="1">
                <a:latin typeface="Arial" panose="020B0604020202020204" pitchFamily="34" charset="0"/>
                <a:cs typeface="Arial" panose="020B0604020202020204" pitchFamily="34" charset="0"/>
                <a:sym typeface="Wingdings" pitchFamily="2" charset="2"/>
              </a:rPr>
              <a:t>gilteritinib</a:t>
            </a:r>
            <a:r>
              <a:rPr lang="it-IT" sz="1200" b="1" dirty="0">
                <a:latin typeface="Arial" panose="020B0604020202020204" pitchFamily="34" charset="0"/>
                <a:cs typeface="Arial" panose="020B0604020202020204" pitchFamily="34" charset="0"/>
                <a:sym typeface="Wingdings" pitchFamily="2" charset="2"/>
              </a:rPr>
              <a:t> con mutazione di </a:t>
            </a:r>
            <a:r>
              <a:rPr lang="it-IT" sz="1200" b="1" i="1" dirty="0">
                <a:latin typeface="Arial" panose="020B0604020202020204" pitchFamily="34" charset="0"/>
                <a:cs typeface="Arial" panose="020B0604020202020204" pitchFamily="34" charset="0"/>
                <a:sym typeface="Wingdings" pitchFamily="2" charset="2"/>
              </a:rPr>
              <a:t>FLT3</a:t>
            </a:r>
            <a:r>
              <a:rPr lang="it-IT" sz="1200" b="1" dirty="0">
                <a:latin typeface="Arial" panose="020B0604020202020204" pitchFamily="34" charset="0"/>
                <a:cs typeface="Arial" panose="020B0604020202020204" pitchFamily="34" charset="0"/>
                <a:sym typeface="Wingdings" pitchFamily="2" charset="2"/>
              </a:rPr>
              <a:t> e clearance di </a:t>
            </a:r>
            <a:r>
              <a:rPr lang="it-IT" sz="1200" b="1" i="1" dirty="0">
                <a:latin typeface="Arial" panose="020B0604020202020204" pitchFamily="34" charset="0"/>
                <a:cs typeface="Arial" panose="020B0604020202020204" pitchFamily="34" charset="0"/>
                <a:sym typeface="Wingdings" pitchFamily="2" charset="2"/>
              </a:rPr>
              <a:t>FLT3</a:t>
            </a:r>
            <a:r>
              <a:rPr lang="it-IT" sz="1200" b="1" dirty="0">
                <a:latin typeface="Arial" panose="020B0604020202020204" pitchFamily="34" charset="0"/>
                <a:cs typeface="Arial" panose="020B0604020202020204" pitchFamily="34" charset="0"/>
                <a:sym typeface="Wingdings" pitchFamily="2" charset="2"/>
              </a:rPr>
              <a:t>-ITD dopo consolidamento nell'84,6% in CR</a:t>
            </a:r>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cxnSp>
        <p:nvCxnSpPr>
          <p:cNvPr id="13" name="Connettore 1 12">
            <a:extLst>
              <a:ext uri="{FF2B5EF4-FFF2-40B4-BE49-F238E27FC236}">
                <a16:creationId xmlns:a16="http://schemas.microsoft.com/office/drawing/2014/main" id="{8F42BA19-8729-094B-B3EF-4BA4BC3BA139}"/>
              </a:ext>
            </a:extLst>
          </p:cNvPr>
          <p:cNvCxnSpPr>
            <a:cxnSpLocks/>
          </p:cNvCxnSpPr>
          <p:nvPr/>
        </p:nvCxnSpPr>
        <p:spPr>
          <a:xfrm>
            <a:off x="2252764" y="5381892"/>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8ADFC6DC-5677-8E47-B5B5-839355C8ACFD}"/>
              </a:ext>
            </a:extLst>
          </p:cNvPr>
          <p:cNvSpPr/>
          <p:nvPr/>
        </p:nvSpPr>
        <p:spPr>
          <a:xfrm>
            <a:off x="9612448" y="6627168"/>
            <a:ext cx="2579552" cy="21544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3"/>
              </a:rPr>
              <a:t>Pratz</a:t>
            </a:r>
            <a:r>
              <a:rPr lang="it-IT" sz="800" i="1" dirty="0">
                <a:latin typeface="Arial" panose="020B0604020202020204" pitchFamily="34" charset="0"/>
                <a:cs typeface="Arial" panose="020B0604020202020204" pitchFamily="34" charset="0"/>
                <a:hlinkClick r:id="rId3"/>
              </a:rPr>
              <a:t> KW, et al. EHA 2021; Abstract EP437</a:t>
            </a:r>
            <a:endParaRPr lang="it-IT" sz="800" i="1" dirty="0">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F36291E8-BC5A-C249-B83A-015A6798AC55}"/>
              </a:ext>
            </a:extLst>
          </p:cNvPr>
          <p:cNvSpPr/>
          <p:nvPr/>
        </p:nvSpPr>
        <p:spPr>
          <a:xfrm>
            <a:off x="1998406" y="6504428"/>
            <a:ext cx="6853522" cy="338554"/>
          </a:xfrm>
          <a:prstGeom prst="rect">
            <a:avLst/>
          </a:prstGeom>
        </p:spPr>
        <p:txBody>
          <a:bodyPr wrap="square">
            <a:spAutoFit/>
          </a:bodyPr>
          <a:lstStyle/>
          <a:p>
            <a:r>
              <a:rPr lang="it-IT" sz="800" i="1" dirty="0">
                <a:latin typeface="Arial" panose="020B0604020202020204" pitchFamily="34" charset="0"/>
                <a:cs typeface="Arial" panose="020B0604020202020204" pitchFamily="34" charset="0"/>
              </a:rPr>
              <a:t>HD-ARA-C: high-dose of </a:t>
            </a:r>
            <a:r>
              <a:rPr lang="it-IT" sz="800" i="1" dirty="0" err="1">
                <a:latin typeface="Arial" panose="020B0604020202020204" pitchFamily="34" charset="0"/>
                <a:cs typeface="Arial" panose="020B0604020202020204" pitchFamily="34" charset="0"/>
              </a:rPr>
              <a:t>cytarabine</a:t>
            </a:r>
            <a:r>
              <a:rPr lang="it-IT" sz="800" i="1" dirty="0">
                <a:latin typeface="Arial" panose="020B0604020202020204" pitchFamily="34" charset="0"/>
                <a:cs typeface="Arial" panose="020B0604020202020204" pitchFamily="34" charset="0"/>
              </a:rPr>
              <a:t>; HSCT: </a:t>
            </a:r>
            <a:r>
              <a:rPr lang="it-IT" sz="800" i="1" dirty="0" err="1">
                <a:latin typeface="Arial" panose="020B0604020202020204" pitchFamily="34" charset="0"/>
                <a:cs typeface="Arial" panose="020B0604020202020204" pitchFamily="34" charset="0"/>
              </a:rPr>
              <a:t>hematopoietic</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stem</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cell</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transplant</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CRc</a:t>
            </a:r>
            <a:r>
              <a:rPr lang="it-IT" sz="800" i="1" dirty="0">
                <a:latin typeface="Arial" panose="020B0604020202020204" pitchFamily="34" charset="0"/>
                <a:cs typeface="Arial" panose="020B0604020202020204" pitchFamily="34" charset="0"/>
              </a:rPr>
              <a:t>: composite complete </a:t>
            </a:r>
            <a:r>
              <a:rPr lang="it-IT" sz="800" i="1" dirty="0" err="1">
                <a:latin typeface="Arial" panose="020B0604020202020204" pitchFamily="34" charset="0"/>
                <a:cs typeface="Arial" panose="020B0604020202020204" pitchFamily="34" charset="0"/>
              </a:rPr>
              <a:t>remission</a:t>
            </a:r>
            <a:r>
              <a:rPr lang="it-IT" sz="800" i="1" dirty="0">
                <a:latin typeface="Arial" panose="020B0604020202020204" pitchFamily="34" charset="0"/>
                <a:cs typeface="Arial" panose="020B0604020202020204" pitchFamily="34" charset="0"/>
              </a:rPr>
              <a:t>; </a:t>
            </a:r>
            <a:br>
              <a:rPr lang="it-IT" sz="800" i="1" dirty="0">
                <a:latin typeface="Arial" panose="020B0604020202020204" pitchFamily="34" charset="0"/>
                <a:cs typeface="Arial" panose="020B0604020202020204" pitchFamily="34" charset="0"/>
              </a:rPr>
            </a:br>
            <a:r>
              <a:rPr lang="it-IT" sz="800" i="1" dirty="0">
                <a:latin typeface="Arial" panose="020B0604020202020204" pitchFamily="34" charset="0"/>
                <a:cs typeface="Arial" panose="020B0604020202020204" pitchFamily="34" charset="0"/>
              </a:rPr>
              <a:t>FLT3: FMS-</a:t>
            </a:r>
            <a:r>
              <a:rPr lang="it-IT" sz="800" i="1" dirty="0" err="1">
                <a:latin typeface="Arial" panose="020B0604020202020204" pitchFamily="34" charset="0"/>
                <a:cs typeface="Arial" panose="020B0604020202020204" pitchFamily="34" charset="0"/>
              </a:rPr>
              <a:t>like</a:t>
            </a:r>
            <a:r>
              <a:rPr lang="it-IT" sz="800" i="1" dirty="0">
                <a:latin typeface="Arial" panose="020B0604020202020204" pitchFamily="34" charset="0"/>
                <a:cs typeface="Arial" panose="020B0604020202020204" pitchFamily="34" charset="0"/>
              </a:rPr>
              <a:t> </a:t>
            </a:r>
            <a:r>
              <a:rPr lang="it-IT" sz="800" i="1" dirty="0" err="1">
                <a:latin typeface="Arial" panose="020B0604020202020204" pitchFamily="34" charset="0"/>
                <a:cs typeface="Arial" panose="020B0604020202020204" pitchFamily="34" charset="0"/>
              </a:rPr>
              <a:t>tyrosine</a:t>
            </a:r>
            <a:r>
              <a:rPr lang="it-IT" sz="800" i="1" dirty="0">
                <a:latin typeface="Arial" panose="020B0604020202020204" pitchFamily="34" charset="0"/>
                <a:cs typeface="Arial" panose="020B0604020202020204" pitchFamily="34" charset="0"/>
              </a:rPr>
              <a:t> kinase3; ITD: </a:t>
            </a:r>
            <a:r>
              <a:rPr lang="it-IT" sz="800" i="1" dirty="0" err="1">
                <a:latin typeface="Arial" panose="020B0604020202020204" pitchFamily="34" charset="0"/>
                <a:cs typeface="Arial" panose="020B0604020202020204" pitchFamily="34" charset="0"/>
              </a:rPr>
              <a:t>internal</a:t>
            </a:r>
            <a:r>
              <a:rPr lang="it-IT" sz="800" i="1" dirty="0">
                <a:latin typeface="Arial" panose="020B0604020202020204" pitchFamily="34" charset="0"/>
                <a:cs typeface="Arial" panose="020B0604020202020204" pitchFamily="34" charset="0"/>
              </a:rPr>
              <a:t> tandem </a:t>
            </a:r>
            <a:r>
              <a:rPr lang="it-IT" sz="800" i="1" dirty="0" err="1">
                <a:latin typeface="Arial" panose="020B0604020202020204" pitchFamily="34" charset="0"/>
                <a:cs typeface="Arial" panose="020B0604020202020204" pitchFamily="34" charset="0"/>
              </a:rPr>
              <a:t>duplications</a:t>
            </a:r>
            <a:endParaRPr lang="it-IT" sz="800" i="1" dirty="0">
              <a:latin typeface="Arial" panose="020B0604020202020204" pitchFamily="34" charset="0"/>
              <a:cs typeface="Arial" panose="020B0604020202020204" pitchFamily="34" charset="0"/>
            </a:endParaRPr>
          </a:p>
        </p:txBody>
      </p:sp>
      <p:sp>
        <p:nvSpPr>
          <p:cNvPr id="19" name="Titolo 1">
            <a:extLst>
              <a:ext uri="{FF2B5EF4-FFF2-40B4-BE49-F238E27FC236}">
                <a16:creationId xmlns:a16="http://schemas.microsoft.com/office/drawing/2014/main" id="{5F6C3349-1039-1240-B68A-56F2AFE3B599}"/>
              </a:ext>
            </a:extLst>
          </p:cNvPr>
          <p:cNvSpPr txBox="1">
            <a:spLocks/>
          </p:cNvSpPr>
          <p:nvPr/>
        </p:nvSpPr>
        <p:spPr>
          <a:xfrm>
            <a:off x="1998407" y="114303"/>
            <a:ext cx="9980234" cy="591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kern="1200">
                <a:solidFill>
                  <a:schemeClr val="tx1"/>
                </a:solidFill>
                <a:latin typeface="Arial" panose="020B0604020202020204" pitchFamily="34" charset="0"/>
                <a:ea typeface="+mj-ea"/>
                <a:cs typeface="Arial" panose="020B0604020202020204" pitchFamily="34" charset="0"/>
              </a:defRPr>
            </a:lvl1pPr>
          </a:lstStyle>
          <a:p>
            <a:r>
              <a:rPr lang="it-IT" sz="1600" b="1" dirty="0"/>
              <a:t>A </a:t>
            </a:r>
            <a:r>
              <a:rPr lang="it-IT" sz="1600" b="1" dirty="0" err="1"/>
              <a:t>phase</a:t>
            </a:r>
            <a:r>
              <a:rPr lang="it-IT" sz="1600" b="1" dirty="0"/>
              <a:t> 1 </a:t>
            </a:r>
            <a:r>
              <a:rPr lang="it-IT" sz="1600" b="1" dirty="0" err="1"/>
              <a:t>study</a:t>
            </a:r>
            <a:r>
              <a:rPr lang="it-IT" sz="1600" b="1" dirty="0"/>
              <a:t> of </a:t>
            </a:r>
            <a:r>
              <a:rPr lang="it-IT" sz="1600" b="1" dirty="0" err="1"/>
              <a:t>gilteritinib</a:t>
            </a:r>
            <a:r>
              <a:rPr lang="it-IT" sz="1600" b="1" dirty="0"/>
              <a:t> in </a:t>
            </a:r>
            <a:r>
              <a:rPr lang="it-IT" sz="1600" b="1" dirty="0" err="1"/>
              <a:t>combination</a:t>
            </a:r>
            <a:r>
              <a:rPr lang="it-IT" sz="1600" b="1" dirty="0"/>
              <a:t> with </a:t>
            </a:r>
            <a:r>
              <a:rPr lang="it-IT" sz="1600" b="1" dirty="0" err="1"/>
              <a:t>induction</a:t>
            </a:r>
            <a:r>
              <a:rPr lang="it-IT" sz="1600" b="1" dirty="0"/>
              <a:t> and </a:t>
            </a:r>
            <a:r>
              <a:rPr lang="it-IT" sz="1600" b="1" dirty="0" err="1"/>
              <a:t>consolidation</a:t>
            </a:r>
            <a:r>
              <a:rPr lang="it-IT" sz="1600" b="1" dirty="0"/>
              <a:t> </a:t>
            </a:r>
            <a:r>
              <a:rPr lang="it-IT" sz="1600" b="1" dirty="0" err="1"/>
              <a:t>chemotherapy</a:t>
            </a:r>
            <a:r>
              <a:rPr lang="it-IT" sz="1600" b="1" dirty="0"/>
              <a:t> in </a:t>
            </a:r>
            <a:r>
              <a:rPr lang="it-IT" sz="1600" b="1" dirty="0" err="1"/>
              <a:t>patients</a:t>
            </a:r>
            <a:r>
              <a:rPr lang="it-IT" sz="1600" b="1" dirty="0"/>
              <a:t> with </a:t>
            </a:r>
            <a:r>
              <a:rPr lang="it-IT" sz="1600" b="1" dirty="0" err="1"/>
              <a:t>newly</a:t>
            </a:r>
            <a:r>
              <a:rPr lang="it-IT" sz="1600" b="1" dirty="0"/>
              <a:t> </a:t>
            </a:r>
            <a:r>
              <a:rPr lang="it-IT" sz="1600" b="1" dirty="0" err="1"/>
              <a:t>diagnosed</a:t>
            </a:r>
            <a:r>
              <a:rPr lang="it-IT" sz="1600" b="1" dirty="0"/>
              <a:t> AML: </a:t>
            </a:r>
            <a:r>
              <a:rPr lang="it-IT" sz="1600" b="1" dirty="0" err="1"/>
              <a:t>Final</a:t>
            </a:r>
            <a:r>
              <a:rPr lang="it-IT" sz="1600" b="1" dirty="0"/>
              <a:t> </a:t>
            </a:r>
            <a:r>
              <a:rPr lang="it-IT" sz="1600" b="1" dirty="0" err="1"/>
              <a:t>results</a:t>
            </a:r>
            <a:r>
              <a:rPr lang="it-IT" sz="1600" b="1" dirty="0"/>
              <a:t> update</a:t>
            </a:r>
          </a:p>
        </p:txBody>
      </p:sp>
      <p:cxnSp>
        <p:nvCxnSpPr>
          <p:cNvPr id="14" name="Connettore 1 13">
            <a:extLst>
              <a:ext uri="{FF2B5EF4-FFF2-40B4-BE49-F238E27FC236}">
                <a16:creationId xmlns:a16="http://schemas.microsoft.com/office/drawing/2014/main" id="{37EEF0FE-E520-9740-961C-5E572C5110B6}"/>
              </a:ext>
            </a:extLst>
          </p:cNvPr>
          <p:cNvCxnSpPr>
            <a:cxnSpLocks/>
          </p:cNvCxnSpPr>
          <p:nvPr/>
        </p:nvCxnSpPr>
        <p:spPr>
          <a:xfrm>
            <a:off x="2252764" y="1018357"/>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a16="http://schemas.microsoft.com/office/drawing/2014/main" id="{0320319F-D7CE-4B4F-A7AA-C8D08DE6FEB2}"/>
              </a:ext>
            </a:extLst>
          </p:cNvPr>
          <p:cNvCxnSpPr>
            <a:cxnSpLocks/>
          </p:cNvCxnSpPr>
          <p:nvPr/>
        </p:nvCxnSpPr>
        <p:spPr>
          <a:xfrm>
            <a:off x="2252764" y="2016354"/>
            <a:ext cx="9036000" cy="0"/>
          </a:xfrm>
          <a:prstGeom prst="line">
            <a:avLst/>
          </a:prstGeom>
          <a:ln>
            <a:solidFill>
              <a:srgbClr val="FBB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3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DC7B0-07E0-2D43-8DEE-2909180555A0}"/>
              </a:ext>
            </a:extLst>
          </p:cNvPr>
          <p:cNvSpPr>
            <a:spLocks noGrp="1"/>
          </p:cNvSpPr>
          <p:nvPr>
            <p:ph type="title"/>
          </p:nvPr>
        </p:nvSpPr>
        <p:spPr>
          <a:xfrm>
            <a:off x="1998407" y="114303"/>
            <a:ext cx="9980234" cy="591671"/>
          </a:xfrm>
        </p:spPr>
        <p:txBody>
          <a:bodyPr>
            <a:noAutofit/>
          </a:bodyPr>
          <a:lstStyle/>
          <a:p>
            <a:r>
              <a:rPr lang="it-IT" sz="1600" b="1" dirty="0"/>
              <a:t>A </a:t>
            </a:r>
            <a:r>
              <a:rPr lang="it-IT" sz="1600" b="1" dirty="0" err="1"/>
              <a:t>phase</a:t>
            </a:r>
            <a:r>
              <a:rPr lang="it-IT" sz="1600" b="1" dirty="0"/>
              <a:t> 1 </a:t>
            </a:r>
            <a:r>
              <a:rPr lang="it-IT" sz="1600" b="1" dirty="0" err="1"/>
              <a:t>study</a:t>
            </a:r>
            <a:r>
              <a:rPr lang="it-IT" sz="1600" b="1" dirty="0"/>
              <a:t> of </a:t>
            </a:r>
            <a:r>
              <a:rPr lang="it-IT" sz="1600" b="1" dirty="0" err="1"/>
              <a:t>gilteritinib</a:t>
            </a:r>
            <a:r>
              <a:rPr lang="it-IT" sz="1600" b="1" dirty="0"/>
              <a:t> in </a:t>
            </a:r>
            <a:r>
              <a:rPr lang="it-IT" sz="1600" b="1" dirty="0" err="1"/>
              <a:t>combination</a:t>
            </a:r>
            <a:r>
              <a:rPr lang="it-IT" sz="1600" b="1" dirty="0"/>
              <a:t> with </a:t>
            </a:r>
            <a:r>
              <a:rPr lang="it-IT" sz="1600" b="1" dirty="0" err="1"/>
              <a:t>induction</a:t>
            </a:r>
            <a:r>
              <a:rPr lang="it-IT" sz="1600" b="1" dirty="0"/>
              <a:t> and </a:t>
            </a:r>
            <a:r>
              <a:rPr lang="it-IT" sz="1600" b="1" dirty="0" err="1"/>
              <a:t>consolidation</a:t>
            </a:r>
            <a:r>
              <a:rPr lang="it-IT" sz="1600" b="1" dirty="0"/>
              <a:t> </a:t>
            </a:r>
            <a:r>
              <a:rPr lang="it-IT" sz="1600" b="1" dirty="0" err="1"/>
              <a:t>chemotherapy</a:t>
            </a:r>
            <a:r>
              <a:rPr lang="it-IT" sz="1600" b="1" dirty="0"/>
              <a:t> in </a:t>
            </a:r>
            <a:r>
              <a:rPr lang="it-IT" sz="1600" b="1" dirty="0" err="1"/>
              <a:t>patients</a:t>
            </a:r>
            <a:r>
              <a:rPr lang="it-IT" sz="1600" b="1" dirty="0"/>
              <a:t> with </a:t>
            </a:r>
            <a:r>
              <a:rPr lang="it-IT" sz="1600" b="1" dirty="0" err="1"/>
              <a:t>newly</a:t>
            </a:r>
            <a:r>
              <a:rPr lang="it-IT" sz="1600" b="1" dirty="0"/>
              <a:t> </a:t>
            </a:r>
            <a:r>
              <a:rPr lang="it-IT" sz="1600" b="1" dirty="0" err="1"/>
              <a:t>diagnosed</a:t>
            </a:r>
            <a:r>
              <a:rPr lang="it-IT" sz="1600" b="1" dirty="0"/>
              <a:t> AML: </a:t>
            </a:r>
            <a:r>
              <a:rPr lang="it-IT" sz="1600" b="1" dirty="0" err="1"/>
              <a:t>Final</a:t>
            </a:r>
            <a:r>
              <a:rPr lang="it-IT" sz="1600" b="1" dirty="0"/>
              <a:t> </a:t>
            </a:r>
            <a:r>
              <a:rPr lang="it-IT" sz="1600" b="1" dirty="0" err="1"/>
              <a:t>results</a:t>
            </a:r>
            <a:r>
              <a:rPr lang="it-IT" sz="1600" b="1" dirty="0"/>
              <a:t> update</a:t>
            </a:r>
          </a:p>
        </p:txBody>
      </p:sp>
      <p:sp>
        <p:nvSpPr>
          <p:cNvPr id="11" name="Rettangolo con angoli arrotondati 10">
            <a:extLst>
              <a:ext uri="{FF2B5EF4-FFF2-40B4-BE49-F238E27FC236}">
                <a16:creationId xmlns:a16="http://schemas.microsoft.com/office/drawing/2014/main" id="{8D5A10D6-155F-D84C-A298-F4971C87C8A1}"/>
              </a:ext>
            </a:extLst>
          </p:cNvPr>
          <p:cNvSpPr/>
          <p:nvPr/>
        </p:nvSpPr>
        <p:spPr>
          <a:xfrm>
            <a:off x="164734" y="6162488"/>
            <a:ext cx="1628440" cy="547699"/>
          </a:xfrm>
          <a:prstGeom prst="roundRect">
            <a:avLst/>
          </a:prstGeom>
          <a:solidFill>
            <a:schemeClr val="bg1"/>
          </a:solidFill>
          <a:ln>
            <a:solidFill>
              <a:srgbClr val="4721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472165"/>
                </a:solidFill>
                <a:latin typeface="Arial" panose="020B0604020202020204" pitchFamily="34" charset="0"/>
                <a:cs typeface="Arial" panose="020B0604020202020204" pitchFamily="34" charset="0"/>
              </a:rPr>
              <a:t>E-POSTER PRESENTATION</a:t>
            </a:r>
          </a:p>
        </p:txBody>
      </p:sp>
      <p:grpSp>
        <p:nvGrpSpPr>
          <p:cNvPr id="4" name="Gruppo 3">
            <a:extLst>
              <a:ext uri="{FF2B5EF4-FFF2-40B4-BE49-F238E27FC236}">
                <a16:creationId xmlns:a16="http://schemas.microsoft.com/office/drawing/2014/main" id="{837570EE-53CE-DD48-A576-7E79763FB9DC}"/>
              </a:ext>
            </a:extLst>
          </p:cNvPr>
          <p:cNvGrpSpPr>
            <a:grpSpLocks noChangeAspect="1"/>
          </p:cNvGrpSpPr>
          <p:nvPr/>
        </p:nvGrpSpPr>
        <p:grpSpPr>
          <a:xfrm>
            <a:off x="4516678" y="1375705"/>
            <a:ext cx="4943692" cy="3499208"/>
            <a:chOff x="3855924" y="777048"/>
            <a:chExt cx="6186372" cy="4378793"/>
          </a:xfrm>
        </p:grpSpPr>
        <p:pic>
          <p:nvPicPr>
            <p:cNvPr id="14" name="Immagine 13">
              <a:extLst>
                <a:ext uri="{FF2B5EF4-FFF2-40B4-BE49-F238E27FC236}">
                  <a16:creationId xmlns:a16="http://schemas.microsoft.com/office/drawing/2014/main" id="{990139FA-4697-3640-A2A7-C3309979A3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34751" y="777048"/>
              <a:ext cx="6107545" cy="4294908"/>
            </a:xfrm>
            <a:prstGeom prst="rect">
              <a:avLst/>
            </a:prstGeom>
          </p:spPr>
        </p:pic>
        <p:sp>
          <p:nvSpPr>
            <p:cNvPr id="16" name="CasellaDiTesto 15">
              <a:extLst>
                <a:ext uri="{FF2B5EF4-FFF2-40B4-BE49-F238E27FC236}">
                  <a16:creationId xmlns:a16="http://schemas.microsoft.com/office/drawing/2014/main" id="{9D902CF8-FDC3-8D49-B842-6ECEF528914B}"/>
                </a:ext>
              </a:extLst>
            </p:cNvPr>
            <p:cNvSpPr txBox="1"/>
            <p:nvPr/>
          </p:nvSpPr>
          <p:spPr>
            <a:xfrm rot="16200000">
              <a:off x="3475050" y="2776995"/>
              <a:ext cx="992579" cy="230832"/>
            </a:xfrm>
            <a:prstGeom prst="rect">
              <a:avLst/>
            </a:prstGeom>
            <a:noFill/>
          </p:spPr>
          <p:txBody>
            <a:bodyPr wrap="none" rtlCol="0">
              <a:spAutoFit/>
            </a:bodyPr>
            <a:lstStyle/>
            <a:p>
              <a:pPr algn="ctr"/>
              <a:r>
                <a:rPr lang="it-IT" sz="900" dirty="0" err="1">
                  <a:latin typeface="Arial" panose="020B0604020202020204" pitchFamily="34" charset="0"/>
                  <a:cs typeface="Arial" panose="020B0604020202020204" pitchFamily="34" charset="0"/>
                </a:rPr>
                <a:t>Overall</a:t>
              </a:r>
              <a:r>
                <a:rPr lang="it-IT" sz="900" dirty="0">
                  <a:latin typeface="Arial" panose="020B0604020202020204" pitchFamily="34" charset="0"/>
                  <a:cs typeface="Arial" panose="020B0604020202020204" pitchFamily="34" charset="0"/>
                </a:rPr>
                <a:t> </a:t>
              </a:r>
              <a:r>
                <a:rPr lang="it-IT" sz="900" dirty="0" err="1">
                  <a:latin typeface="Arial" panose="020B0604020202020204" pitchFamily="34" charset="0"/>
                  <a:cs typeface="Arial" panose="020B0604020202020204" pitchFamily="34" charset="0"/>
                </a:rPr>
                <a:t>survival</a:t>
              </a:r>
              <a:endParaRPr lang="it-IT" sz="9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DD3D6232-ACB2-1345-900B-B75A63F9CA61}"/>
                </a:ext>
              </a:extLst>
            </p:cNvPr>
            <p:cNvSpPr txBox="1"/>
            <p:nvPr/>
          </p:nvSpPr>
          <p:spPr>
            <a:xfrm>
              <a:off x="6524293" y="4925009"/>
              <a:ext cx="928460" cy="230832"/>
            </a:xfrm>
            <a:prstGeom prst="rect">
              <a:avLst/>
            </a:prstGeom>
            <a:noFill/>
          </p:spPr>
          <p:txBody>
            <a:bodyPr wrap="none" rtlCol="0">
              <a:spAutoFit/>
            </a:bodyPr>
            <a:lstStyle/>
            <a:p>
              <a:pPr algn="ctr"/>
              <a:r>
                <a:rPr lang="it-IT" sz="900" dirty="0">
                  <a:latin typeface="Arial" panose="020B0604020202020204" pitchFamily="34" charset="0"/>
                  <a:cs typeface="Arial" panose="020B0604020202020204" pitchFamily="34" charset="0"/>
                </a:rPr>
                <a:t>Treatment </a:t>
              </a:r>
              <a:r>
                <a:rPr lang="it-IT" sz="900" dirty="0" err="1">
                  <a:latin typeface="Arial" panose="020B0604020202020204" pitchFamily="34" charset="0"/>
                  <a:cs typeface="Arial" panose="020B0604020202020204" pitchFamily="34" charset="0"/>
                </a:rPr>
                <a:t>day</a:t>
              </a:r>
              <a:endParaRPr lang="it-IT" sz="900" dirty="0">
                <a:latin typeface="Arial" panose="020B0604020202020204" pitchFamily="34" charset="0"/>
                <a:cs typeface="Arial" panose="020B0604020202020204" pitchFamily="34" charset="0"/>
              </a:endParaRPr>
            </a:p>
          </p:txBody>
        </p:sp>
      </p:grpSp>
      <p:sp>
        <p:nvSpPr>
          <p:cNvPr id="12" name="Rettangolo 11">
            <a:extLst>
              <a:ext uri="{FF2B5EF4-FFF2-40B4-BE49-F238E27FC236}">
                <a16:creationId xmlns:a16="http://schemas.microsoft.com/office/drawing/2014/main" id="{7633CD17-91D6-094F-955C-D53FBF5AB48B}"/>
              </a:ext>
            </a:extLst>
          </p:cNvPr>
          <p:cNvSpPr/>
          <p:nvPr/>
        </p:nvSpPr>
        <p:spPr>
          <a:xfrm>
            <a:off x="9612383" y="6627168"/>
            <a:ext cx="2579617" cy="338554"/>
          </a:xfrm>
          <a:prstGeom prst="rect">
            <a:avLst/>
          </a:prstGeom>
        </p:spPr>
        <p:txBody>
          <a:bodyPr wrap="none">
            <a:spAutoFit/>
          </a:bodyPr>
          <a:lstStyle/>
          <a:p>
            <a:pPr algn="r"/>
            <a:r>
              <a:rPr lang="it-IT" sz="800" i="1" dirty="0" err="1">
                <a:latin typeface="Arial" panose="020B0604020202020204" pitchFamily="34" charset="0"/>
                <a:cs typeface="Arial" panose="020B0604020202020204" pitchFamily="34" charset="0"/>
              </a:rPr>
              <a:t>Mod</a:t>
            </a:r>
            <a:r>
              <a:rPr lang="it-IT" sz="800" i="1" dirty="0">
                <a:latin typeface="Arial" panose="020B0604020202020204" pitchFamily="34" charset="0"/>
                <a:cs typeface="Arial" panose="020B0604020202020204" pitchFamily="34" charset="0"/>
              </a:rPr>
              <a:t>. da </a:t>
            </a:r>
            <a:r>
              <a:rPr lang="it-IT" sz="800" i="1" dirty="0" err="1">
                <a:latin typeface="Arial" panose="020B0604020202020204" pitchFamily="34" charset="0"/>
                <a:cs typeface="Arial" panose="020B0604020202020204" pitchFamily="34" charset="0"/>
                <a:hlinkClick r:id="rId4"/>
              </a:rPr>
              <a:t>Pratz</a:t>
            </a:r>
            <a:r>
              <a:rPr lang="it-IT" sz="800" i="1" dirty="0">
                <a:latin typeface="Arial" panose="020B0604020202020204" pitchFamily="34" charset="0"/>
                <a:cs typeface="Arial" panose="020B0604020202020204" pitchFamily="34" charset="0"/>
                <a:hlinkClick r:id="rId4"/>
              </a:rPr>
              <a:t> KW, et al. EHA 2021; </a:t>
            </a:r>
            <a:r>
              <a:rPr lang="it-IT" sz="800" i="1" dirty="0" err="1">
                <a:latin typeface="Arial" panose="020B0604020202020204" pitchFamily="34" charset="0"/>
                <a:cs typeface="Arial" panose="020B0604020202020204" pitchFamily="34" charset="0"/>
                <a:hlinkClick r:id="rId4"/>
              </a:rPr>
              <a:t>Abstract</a:t>
            </a:r>
            <a:r>
              <a:rPr lang="it-IT" sz="800" i="1" dirty="0">
                <a:latin typeface="Arial" panose="020B0604020202020204" pitchFamily="34" charset="0"/>
                <a:cs typeface="Arial" panose="020B0604020202020204" pitchFamily="34" charset="0"/>
                <a:hlinkClick r:id="rId4"/>
              </a:rPr>
              <a:t> EP437</a:t>
            </a:r>
            <a:endParaRPr lang="it-IT" sz="800" i="1" dirty="0">
              <a:latin typeface="Arial" panose="020B0604020202020204" pitchFamily="34" charset="0"/>
              <a:cs typeface="Arial" panose="020B0604020202020204" pitchFamily="34" charset="0"/>
            </a:endParaRPr>
          </a:p>
          <a:p>
            <a:pPr algn="r"/>
            <a:endParaRPr lang="it-IT" sz="800" i="1" dirty="0">
              <a:latin typeface="Arial" panose="020B0604020202020204" pitchFamily="34" charset="0"/>
              <a:cs typeface="Arial" panose="020B0604020202020204" pitchFamily="34" charset="0"/>
            </a:endParaRPr>
          </a:p>
        </p:txBody>
      </p:sp>
      <p:sp>
        <p:nvSpPr>
          <p:cNvPr id="18" name="Rettangolo con angoli arrotondati 17">
            <a:extLst>
              <a:ext uri="{FF2B5EF4-FFF2-40B4-BE49-F238E27FC236}">
                <a16:creationId xmlns:a16="http://schemas.microsoft.com/office/drawing/2014/main" id="{CDF7FCBE-10F2-614C-95FE-2BCB3B80737A}"/>
              </a:ext>
            </a:extLst>
          </p:cNvPr>
          <p:cNvSpPr/>
          <p:nvPr/>
        </p:nvSpPr>
        <p:spPr>
          <a:xfrm>
            <a:off x="4908550" y="5214997"/>
            <a:ext cx="4427538" cy="525224"/>
          </a:xfrm>
          <a:prstGeom prst="roundRect">
            <a:avLst>
              <a:gd name="adj" fmla="val 17732"/>
            </a:avLst>
          </a:prstGeom>
          <a:solidFill>
            <a:srgbClr val="47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chemeClr val="bg1"/>
                </a:solidFill>
                <a:latin typeface="Arial" panose="020B0604020202020204" pitchFamily="34" charset="0"/>
                <a:cs typeface="Arial" panose="020B0604020202020204" pitchFamily="34" charset="0"/>
              </a:rPr>
              <a:t>OS mediana non raggiunta</a:t>
            </a:r>
            <a:endParaRPr lang="it-IT"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165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5255</TotalTime>
  <Words>5909</Words>
  <Application>Microsoft Macintosh PowerPoint</Application>
  <PresentationFormat>Widescreen</PresentationFormat>
  <Paragraphs>872</Paragraphs>
  <Slides>34</Slides>
  <Notes>34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34</vt:i4>
      </vt:variant>
    </vt:vector>
  </HeadingPairs>
  <TitlesOfParts>
    <vt:vector size="37" baseType="lpstr">
      <vt:lpstr>Arial</vt:lpstr>
      <vt:lpstr>Calibri</vt:lpstr>
      <vt:lpstr>Tema di Office</vt:lpstr>
      <vt:lpstr>Presentazione standard di PowerPoint</vt:lpstr>
      <vt:lpstr>Presentazione standard di PowerPoint</vt:lpstr>
      <vt:lpstr>Presentazione standard di PowerPoint</vt:lpstr>
      <vt:lpstr>Terapia intensiva</vt:lpstr>
      <vt:lpstr>FLAVIDA chemotherapy induces MRD-negative remission in patients with relapsed/refractory acute myeloid leukemia</vt:lpstr>
      <vt:lpstr>Preliminary results of V-FAST, a phase 1b master trial to investigate CPX-351 combined with targeted agents in newly diagnosed AML</vt:lpstr>
      <vt:lpstr>Prognostic impact of minimal redisual disease assessment in elderly patients with secondary acute myeloid leukemia. A comparison between CPX-351 and intensified fludarabine-based regimens</vt:lpstr>
      <vt:lpstr>Presentazione standard di PowerPoint</vt:lpstr>
      <vt:lpstr>A phase 1 study of gilteritinib in combination with induction and consolidation chemotherapy in patients with newly diagnosed AML: Final results update</vt:lpstr>
      <vt:lpstr>Sequential NRCI AML trials show consistent benefit for RIC transplant in CR1 for older patients &gt;60 years that is independent of MRD status after first induction</vt:lpstr>
      <vt:lpstr>Conclusioni</vt:lpstr>
      <vt:lpstr>Terapia non intensiva</vt:lpstr>
      <vt:lpstr>Presentazione standard di PowerPoint</vt:lpstr>
      <vt:lpstr>Presentazione standard di PowerPoint</vt:lpstr>
      <vt:lpstr>Survival outcomes from the QUAZAR AML-001 trial with oral azacitidine for patients with acute myeloid leukemia in remission by disease subtype, cytogenetic risk, and NPM1 mutation status at diagnosis</vt:lpstr>
      <vt:lpstr>Hematologic adverse events and management strategies for patients with acute myeloid leukemia (AML) in first remission receiving oral azacitidine (oral-AZA) in the phase 3 QUAZAR AML-001 trial</vt:lpstr>
      <vt:lpstr>Comparative efficacy of oral versus injectable azacitidine in patients with AML in first remission after intensive chemotherapy: An indirect treatment comparison (sub-analysis update)</vt:lpstr>
      <vt:lpstr>Conclusioni</vt:lpstr>
      <vt:lpstr>Terapia non intensiva</vt:lpstr>
      <vt:lpstr>Effect of olutasidenib (FT-2102) on complete remissions in patients with relapsed/refractory mutant IDH1 acute myeloid leukemia. Results from a planned interim analysis of a phase 2 clinical trial</vt:lpstr>
      <vt:lpstr>A phase IB/II study of ivosidenib with venetoclax +/- azacitidine in IDH1-mutated myeloid malignancies</vt:lpstr>
      <vt:lpstr>A phase IB/II study of ivosidenib with venetoclax +/- azacitidine in IDH1-mutated myeloid malignancies</vt:lpstr>
      <vt:lpstr>Efficacy and safety of enasidenib and azacitidine combination in patients with IDH2 mutated acute myeloid leukemia and not eligible for intensive chemotherapy</vt:lpstr>
      <vt:lpstr>Terapia non intensiva</vt:lpstr>
      <vt:lpstr>Efficacy and safety of venetoclax in combination with gilteritinib for relapsed/refractory FLT3-mutated acute myeloid leukemia: Updated analyses of a phase 1B study</vt:lpstr>
      <vt:lpstr>Efficacy and safety of venetoclax in combination with gilteritinib for relapsed/refractory FLT3-mutated acute myeloid leukemia: Updated analyses of a phase 1B study</vt:lpstr>
      <vt:lpstr>Presentazione standard di PowerPoint</vt:lpstr>
      <vt:lpstr>Terapia non intensiva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dayana stano</dc:creator>
  <cp:keywords/>
  <dc:description/>
  <cp:lastModifiedBy>Flavio Badalato</cp:lastModifiedBy>
  <cp:revision>602</cp:revision>
  <cp:lastPrinted>2019-11-07T16:27:30Z</cp:lastPrinted>
  <dcterms:created xsi:type="dcterms:W3CDTF">2019-10-08T15:10:14Z</dcterms:created>
  <dcterms:modified xsi:type="dcterms:W3CDTF">2021-07-28T14:12:54Z</dcterms:modified>
  <cp:category/>
</cp:coreProperties>
</file>