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64" r:id="rId2"/>
    <p:sldId id="256" r:id="rId3"/>
    <p:sldId id="257" r:id="rId4"/>
    <p:sldId id="258" r:id="rId5"/>
    <p:sldId id="259" r:id="rId6"/>
    <p:sldId id="260" r:id="rId7"/>
    <p:sldId id="261" r:id="rId8"/>
    <p:sldId id="262" r:id="rId9"/>
    <p:sldId id="263" r:id="rId10"/>
    <p:sldId id="265" r:id="rId11"/>
    <p:sldId id="266" r:id="rId12"/>
    <p:sldId id="267" r:id="rId13"/>
    <p:sldId id="270" r:id="rId14"/>
    <p:sldId id="271" r:id="rId15"/>
    <p:sldId id="269" r:id="rId16"/>
    <p:sldId id="268"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63" userDrawn="1">
          <p15:clr>
            <a:srgbClr val="A4A3A4"/>
          </p15:clr>
        </p15:guide>
        <p15:guide id="2" pos="1459" userDrawn="1">
          <p15:clr>
            <a:srgbClr val="A4A3A4"/>
          </p15:clr>
        </p15:guide>
        <p15:guide id="3" pos="7469" userDrawn="1">
          <p15:clr>
            <a:srgbClr val="A4A3A4"/>
          </p15:clr>
        </p15:guide>
        <p15:guide id="4" pos="4679" userDrawn="1">
          <p15:clr>
            <a:srgbClr val="A4A3A4"/>
          </p15:clr>
        </p15:guide>
        <p15:guide id="5" pos="619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2165"/>
    <a:srgbClr val="5C903C"/>
    <a:srgbClr val="70AD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1"/>
    <p:restoredTop sz="94694"/>
  </p:normalViewPr>
  <p:slideViewPr>
    <p:cSldViewPr snapToGrid="0" snapToObjects="1">
      <p:cViewPr varScale="1">
        <p:scale>
          <a:sx n="117" d="100"/>
          <a:sy n="117" d="100"/>
        </p:scale>
        <p:origin x="720" y="168"/>
      </p:cViewPr>
      <p:guideLst>
        <p:guide orient="horz" pos="663"/>
        <p:guide pos="1459"/>
        <p:guide pos="7469"/>
        <p:guide pos="4679"/>
        <p:guide pos="619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67C24B-959E-1844-B16F-C9D675063B3B}" type="datetimeFigureOut">
              <a:rPr lang="it-IT" smtClean="0"/>
              <a:t>07/11/19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67FF81-BA0E-DB41-8EAB-6D08B5F5042F}" type="slidenum">
              <a:rPr lang="it-IT" smtClean="0"/>
              <a:t>‹N›</a:t>
            </a:fld>
            <a:endParaRPr lang="it-IT"/>
          </a:p>
        </p:txBody>
      </p:sp>
    </p:spTree>
    <p:extLst>
      <p:ext uri="{BB962C8B-B14F-4D97-AF65-F5344CB8AC3E}">
        <p14:creationId xmlns:p14="http://schemas.microsoft.com/office/powerpoint/2010/main" val="2076624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A367FF81-BA0E-DB41-8EAB-6D08B5F5042F}" type="slidenum">
              <a:rPr lang="it-IT" smtClean="0"/>
              <a:t>1</a:t>
            </a:fld>
            <a:endParaRPr lang="it-IT"/>
          </a:p>
        </p:txBody>
      </p:sp>
    </p:spTree>
    <p:extLst>
      <p:ext uri="{BB962C8B-B14F-4D97-AF65-F5344CB8AC3E}">
        <p14:creationId xmlns:p14="http://schemas.microsoft.com/office/powerpoint/2010/main" val="6818719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cxnSp>
        <p:nvCxnSpPr>
          <p:cNvPr id="9" name="Connettore 1 8">
            <a:extLst>
              <a:ext uri="{FF2B5EF4-FFF2-40B4-BE49-F238E27FC236}">
                <a16:creationId xmlns:a16="http://schemas.microsoft.com/office/drawing/2014/main" id="{71B38161-F433-E340-8C91-4ED1C79D052C}"/>
              </a:ext>
            </a:extLst>
          </p:cNvPr>
          <p:cNvCxnSpPr/>
          <p:nvPr userDrawn="1"/>
        </p:nvCxnSpPr>
        <p:spPr>
          <a:xfrm>
            <a:off x="0" y="597731"/>
            <a:ext cx="12192000" cy="0"/>
          </a:xfrm>
          <a:prstGeom prst="line">
            <a:avLst/>
          </a:prstGeom>
          <a:ln w="25400">
            <a:solidFill>
              <a:srgbClr val="472165"/>
            </a:solidFill>
          </a:ln>
        </p:spPr>
        <p:style>
          <a:lnRef idx="1">
            <a:schemeClr val="accent1"/>
          </a:lnRef>
          <a:fillRef idx="0">
            <a:schemeClr val="accent1"/>
          </a:fillRef>
          <a:effectRef idx="0">
            <a:schemeClr val="accent1"/>
          </a:effectRef>
          <a:fontRef idx="minor">
            <a:schemeClr val="tx1"/>
          </a:fontRef>
        </p:style>
      </p:cxnSp>
      <p:pic>
        <p:nvPicPr>
          <p:cNvPr id="15" name="Immagine 14">
            <a:extLst>
              <a:ext uri="{FF2B5EF4-FFF2-40B4-BE49-F238E27FC236}">
                <a16:creationId xmlns:a16="http://schemas.microsoft.com/office/drawing/2014/main" id="{478FB348-2C4B-C14E-9DBD-50C132321DFC}"/>
              </a:ext>
            </a:extLst>
          </p:cNvPr>
          <p:cNvPicPr>
            <a:picLocks noChangeAspect="1"/>
          </p:cNvPicPr>
          <p:nvPr userDrawn="1"/>
        </p:nvPicPr>
        <p:blipFill rotWithShape="1">
          <a:blip r:embed="rId2"/>
          <a:srcRect l="21816" t="31077" r="24280" b="43189"/>
          <a:stretch/>
        </p:blipFill>
        <p:spPr>
          <a:xfrm rot="5400000">
            <a:off x="-2461229" y="2436177"/>
            <a:ext cx="6883051" cy="1960597"/>
          </a:xfrm>
          <a:prstGeom prst="rect">
            <a:avLst/>
          </a:prstGeom>
        </p:spPr>
      </p:pic>
      <p:sp>
        <p:nvSpPr>
          <p:cNvPr id="2" name="Titolo 1">
            <a:extLst>
              <a:ext uri="{FF2B5EF4-FFF2-40B4-BE49-F238E27FC236}">
                <a16:creationId xmlns:a16="http://schemas.microsoft.com/office/drawing/2014/main" id="{1469D2E8-E506-6644-86C8-9B867BFE140E}"/>
              </a:ext>
            </a:extLst>
          </p:cNvPr>
          <p:cNvSpPr>
            <a:spLocks noGrp="1"/>
          </p:cNvSpPr>
          <p:nvPr>
            <p:ph type="title" hasCustomPrompt="1"/>
          </p:nvPr>
        </p:nvSpPr>
        <p:spPr>
          <a:xfrm>
            <a:off x="2227007" y="0"/>
            <a:ext cx="9964994" cy="591671"/>
          </a:xfrm>
        </p:spPr>
        <p:txBody>
          <a:bodyPr>
            <a:normAutofit/>
          </a:bodyPr>
          <a:lstStyle>
            <a:lvl1pPr>
              <a:defRPr sz="1800"/>
            </a:lvl1pPr>
          </a:lstStyle>
          <a:p>
            <a:r>
              <a:rPr lang="it-IT" dirty="0"/>
              <a:t>FARE CLIC PER MODIFICARE LO STILE DEL TITOLO DELLO SCHEMA</a:t>
            </a:r>
          </a:p>
        </p:txBody>
      </p:sp>
    </p:spTree>
    <p:extLst>
      <p:ext uri="{BB962C8B-B14F-4D97-AF65-F5344CB8AC3E}">
        <p14:creationId xmlns:p14="http://schemas.microsoft.com/office/powerpoint/2010/main" val="2376355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EEF884-89AC-CB42-8559-57B218FA6B0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86F7749-D23D-1244-95BA-BF1801368C60}"/>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ECF01D4-283F-9342-9C32-77D0ED547F74}"/>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5" name="Segnaposto piè di pagina 4">
            <a:extLst>
              <a:ext uri="{FF2B5EF4-FFF2-40B4-BE49-F238E27FC236}">
                <a16:creationId xmlns:a16="http://schemas.microsoft.com/office/drawing/2014/main" id="{AC263AD1-8F04-CB44-B539-27EDAFA8462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94EDCC5-DE6A-3149-A0E1-57E4E470BA5A}"/>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1578783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BEC7EAAC-C1ED-3544-8156-ADE25221E7AC}"/>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68B7828-56D1-2440-9024-390A934CD507}"/>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1B0DBC9-BB96-AB42-86E6-4A4A5769466C}"/>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5" name="Segnaposto piè di pagina 4">
            <a:extLst>
              <a:ext uri="{FF2B5EF4-FFF2-40B4-BE49-F238E27FC236}">
                <a16:creationId xmlns:a16="http://schemas.microsoft.com/office/drawing/2014/main" id="{DB92D61E-56AF-2443-B147-3B8423A2D7F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1D37F68-3841-BE47-9AD7-77435E87E9AD}"/>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5506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C1040A-95FA-4344-9C5A-EC2832D83C5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734CFD0-846F-4442-8E23-380D028BBA85}"/>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094D0C0-5C81-A741-9CE2-0CF543C1171F}"/>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5" name="Segnaposto piè di pagina 4">
            <a:extLst>
              <a:ext uri="{FF2B5EF4-FFF2-40B4-BE49-F238E27FC236}">
                <a16:creationId xmlns:a16="http://schemas.microsoft.com/office/drawing/2014/main" id="{64BB7B43-4C43-D748-BEF0-55841B0B40A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4DD78C2-84CB-7F4A-8CE5-B69EDE0BBDA1}"/>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2764335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575891-11DC-B44C-9AC5-154D17F5225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33FA921D-BD1D-AE48-8ECA-8E8639B807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68602DB2-0C96-F741-83F6-4B3B6F44E197}"/>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5" name="Segnaposto piè di pagina 4">
            <a:extLst>
              <a:ext uri="{FF2B5EF4-FFF2-40B4-BE49-F238E27FC236}">
                <a16:creationId xmlns:a16="http://schemas.microsoft.com/office/drawing/2014/main" id="{CAE95356-1426-D64D-AA51-C932CE4C704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6475327-5B29-204B-9CC8-52DF113A6B85}"/>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1868027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748213-8A1B-1B42-A638-E69F565C3C6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C381740-0BDD-914F-86E5-353821A6C02D}"/>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9C72E8D-41A9-844F-8860-CC6E61FEDA1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5229A26F-48C7-A840-BB59-3E893B3872C9}"/>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6" name="Segnaposto piè di pagina 5">
            <a:extLst>
              <a:ext uri="{FF2B5EF4-FFF2-40B4-BE49-F238E27FC236}">
                <a16:creationId xmlns:a16="http://schemas.microsoft.com/office/drawing/2014/main" id="{B461450D-24F7-064D-B259-B8B0AB89C9B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2286E6B-A2B0-5A40-92B5-60AFA503EF41}"/>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2403498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D3CBC0-B91A-B341-888C-891C779ACB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52E980A-AB4B-9449-8E6A-27F1408BEB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3E58FEB0-331A-A04E-843A-BA0F9620D088}"/>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740B5B5-C0E7-AD49-8D31-D04FDF6ECA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4C6AFED-FA0A-514F-8E62-3CADC723C636}"/>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76CD10C-C400-384E-94B2-E80C67A4A8BA}"/>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8" name="Segnaposto piè di pagina 7">
            <a:extLst>
              <a:ext uri="{FF2B5EF4-FFF2-40B4-BE49-F238E27FC236}">
                <a16:creationId xmlns:a16="http://schemas.microsoft.com/office/drawing/2014/main" id="{28625268-E08F-BA4A-BBCF-63691DBA2C8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F9FD3C7B-DC6A-F048-AA02-D5290F5624EA}"/>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705883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2DC789-B365-E14D-914A-23F4DAF2C1AC}"/>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D114FED-B844-E849-A171-0269EF5172FF}"/>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4" name="Segnaposto piè di pagina 3">
            <a:extLst>
              <a:ext uri="{FF2B5EF4-FFF2-40B4-BE49-F238E27FC236}">
                <a16:creationId xmlns:a16="http://schemas.microsoft.com/office/drawing/2014/main" id="{C3A7E806-5A6E-CB44-B82C-94304ECB438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93C5974B-C700-1F4C-BF7A-B3164E7E6DFE}"/>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4148019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C6294E9-02B3-804D-B295-514A98A1C707}"/>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3" name="Segnaposto piè di pagina 2">
            <a:extLst>
              <a:ext uri="{FF2B5EF4-FFF2-40B4-BE49-F238E27FC236}">
                <a16:creationId xmlns:a16="http://schemas.microsoft.com/office/drawing/2014/main" id="{ADFBF79D-ECA6-BD40-BAE0-F453B50E9CA1}"/>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7FAD026D-C6CE-B94D-B755-09911D68D1E2}"/>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433238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FD2F6F7-AC20-AC4F-AA90-32FBB08BD43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3577828-BF78-714A-9D7B-28F3362F38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282235DB-C976-984F-9DE6-EBD1679106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56E4B61-B673-8E4C-AE61-FBAEE5D6FAFF}"/>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6" name="Segnaposto piè di pagina 5">
            <a:extLst>
              <a:ext uri="{FF2B5EF4-FFF2-40B4-BE49-F238E27FC236}">
                <a16:creationId xmlns:a16="http://schemas.microsoft.com/office/drawing/2014/main" id="{C27E2076-C2CE-BE46-B83E-B8E6961B4D8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19DD714-92D6-B54A-ACB0-DD4C2A3CABEB}"/>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9036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436652-2D69-0F47-9ECC-5C3F5B99542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59D6EE8D-5824-FC4B-88DD-3276314F63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F7A404BE-8FDB-894F-847E-85D46D0E07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27BC887B-E74F-5F4E-9B1A-C14FCF2F59DA}"/>
              </a:ext>
            </a:extLst>
          </p:cNvPr>
          <p:cNvSpPr>
            <a:spLocks noGrp="1"/>
          </p:cNvSpPr>
          <p:nvPr>
            <p:ph type="dt" sz="half" idx="10"/>
          </p:nvPr>
        </p:nvSpPr>
        <p:spPr/>
        <p:txBody>
          <a:bodyPr/>
          <a:lstStyle/>
          <a:p>
            <a:fld id="{16124CFD-2A6C-8E4F-9DEB-3605643CAA9C}" type="datetimeFigureOut">
              <a:rPr lang="it-IT" smtClean="0"/>
              <a:t>07/11/19</a:t>
            </a:fld>
            <a:endParaRPr lang="it-IT"/>
          </a:p>
        </p:txBody>
      </p:sp>
      <p:sp>
        <p:nvSpPr>
          <p:cNvPr id="6" name="Segnaposto piè di pagina 5">
            <a:extLst>
              <a:ext uri="{FF2B5EF4-FFF2-40B4-BE49-F238E27FC236}">
                <a16:creationId xmlns:a16="http://schemas.microsoft.com/office/drawing/2014/main" id="{88294BA2-0F49-3247-BD32-E55DF4CC050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9DFF831-0F55-3A49-BF20-DEACEB2102C6}"/>
              </a:ext>
            </a:extLst>
          </p:cNvPr>
          <p:cNvSpPr>
            <a:spLocks noGrp="1"/>
          </p:cNvSpPr>
          <p:nvPr>
            <p:ph type="sldNum" sz="quarter" idx="12"/>
          </p:nvPr>
        </p:nvSpPr>
        <p:spPr/>
        <p:txBody>
          <a:bodyPr/>
          <a:lstStyle/>
          <a:p>
            <a:fld id="{8C6A72AA-61F5-274D-B2F9-FA5606E059A2}" type="slidenum">
              <a:rPr lang="it-IT" smtClean="0"/>
              <a:t>‹N›</a:t>
            </a:fld>
            <a:endParaRPr lang="it-IT"/>
          </a:p>
        </p:txBody>
      </p:sp>
    </p:spTree>
    <p:extLst>
      <p:ext uri="{BB962C8B-B14F-4D97-AF65-F5344CB8AC3E}">
        <p14:creationId xmlns:p14="http://schemas.microsoft.com/office/powerpoint/2010/main" val="767380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DE29ED7-485B-0244-8661-57D57198A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a:t>FARE CLIC PER MODIFICARE LO STILE DEL TITOLO DELLO SCHEMA</a:t>
            </a:r>
          </a:p>
        </p:txBody>
      </p:sp>
      <p:sp>
        <p:nvSpPr>
          <p:cNvPr id="3" name="Segnaposto testo 2">
            <a:extLst>
              <a:ext uri="{FF2B5EF4-FFF2-40B4-BE49-F238E27FC236}">
                <a16:creationId xmlns:a16="http://schemas.microsoft.com/office/drawing/2014/main" id="{A84416E1-B3C2-724D-9795-117269ADCB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ECDAD13-75B5-E14C-A927-43E7BBAE3B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16124CFD-2A6C-8E4F-9DEB-3605643CAA9C}" type="datetimeFigureOut">
              <a:rPr lang="it-IT" smtClean="0"/>
              <a:pPr/>
              <a:t>07/11/19</a:t>
            </a:fld>
            <a:endParaRPr lang="it-IT"/>
          </a:p>
        </p:txBody>
      </p:sp>
      <p:sp>
        <p:nvSpPr>
          <p:cNvPr id="5" name="Segnaposto piè di pagina 4">
            <a:extLst>
              <a:ext uri="{FF2B5EF4-FFF2-40B4-BE49-F238E27FC236}">
                <a16:creationId xmlns:a16="http://schemas.microsoft.com/office/drawing/2014/main" id="{3D9742CA-DDEB-EF44-A3EF-498795F20B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it-IT"/>
          </a:p>
        </p:txBody>
      </p:sp>
      <p:sp>
        <p:nvSpPr>
          <p:cNvPr id="6" name="Segnaposto numero diapositiva 5">
            <a:extLst>
              <a:ext uri="{FF2B5EF4-FFF2-40B4-BE49-F238E27FC236}">
                <a16:creationId xmlns:a16="http://schemas.microsoft.com/office/drawing/2014/main" id="{0D6340E0-F321-424C-89EC-7A863E650D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C6A72AA-61F5-274D-B2F9-FA5606E059A2}" type="slidenum">
              <a:rPr lang="it-IT" smtClean="0"/>
              <a:pPr/>
              <a:t>‹N›</a:t>
            </a:fld>
            <a:endParaRPr lang="it-IT"/>
          </a:p>
        </p:txBody>
      </p:sp>
    </p:spTree>
    <p:extLst>
      <p:ext uri="{BB962C8B-B14F-4D97-AF65-F5344CB8AC3E}">
        <p14:creationId xmlns:p14="http://schemas.microsoft.com/office/powerpoint/2010/main" val="2386800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20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3BFD64BB-0380-D04D-9ECB-042D3491022E}"/>
              </a:ext>
            </a:extLst>
          </p:cNvPr>
          <p:cNvPicPr>
            <a:picLocks noChangeAspect="1"/>
          </p:cNvPicPr>
          <p:nvPr/>
        </p:nvPicPr>
        <p:blipFill rotWithShape="1">
          <a:blip r:embed="rId3"/>
          <a:srcRect l="1742" r="2396" b="10030"/>
          <a:stretch/>
        </p:blipFill>
        <p:spPr>
          <a:xfrm>
            <a:off x="0" y="0"/>
            <a:ext cx="12192000" cy="6858000"/>
          </a:xfrm>
          <a:prstGeom prst="rect">
            <a:avLst/>
          </a:prstGeom>
          <a:noFill/>
        </p:spPr>
      </p:pic>
      <p:sp>
        <p:nvSpPr>
          <p:cNvPr id="2" name="Rettangolo 1">
            <a:extLst>
              <a:ext uri="{FF2B5EF4-FFF2-40B4-BE49-F238E27FC236}">
                <a16:creationId xmlns:a16="http://schemas.microsoft.com/office/drawing/2014/main" id="{B479413C-A684-8844-AFAD-9216ECB89661}"/>
              </a:ext>
            </a:extLst>
          </p:cNvPr>
          <p:cNvSpPr/>
          <p:nvPr/>
        </p:nvSpPr>
        <p:spPr>
          <a:xfrm>
            <a:off x="3703756" y="2722"/>
            <a:ext cx="477981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C7272746-1616-494A-8186-D97588C640B9}"/>
              </a:ext>
            </a:extLst>
          </p:cNvPr>
          <p:cNvSpPr/>
          <p:nvPr/>
        </p:nvSpPr>
        <p:spPr>
          <a:xfrm>
            <a:off x="3362757" y="1182247"/>
            <a:ext cx="5461819" cy="1831271"/>
          </a:xfrm>
          <a:prstGeom prst="rect">
            <a:avLst/>
          </a:prstGeom>
        </p:spPr>
        <p:txBody>
          <a:bodyPr wrap="square">
            <a:spAutoFit/>
          </a:bodyPr>
          <a:lstStyle/>
          <a:p>
            <a:pPr algn="ctr"/>
            <a:r>
              <a:rPr lang="it-IT" sz="2800" b="1" dirty="0">
                <a:latin typeface="Arial" panose="020B0604020202020204" pitchFamily="34" charset="0"/>
                <a:cs typeface="Arial" panose="020B0604020202020204" pitchFamily="34" charset="0"/>
              </a:rPr>
              <a:t>Leucemia Acuta </a:t>
            </a:r>
          </a:p>
          <a:p>
            <a:pPr algn="ctr"/>
            <a:r>
              <a:rPr lang="it-IT" sz="2800" b="1" dirty="0" err="1">
                <a:latin typeface="Arial" panose="020B0604020202020204" pitchFamily="34" charset="0"/>
                <a:cs typeface="Arial" panose="020B0604020202020204" pitchFamily="34" charset="0"/>
              </a:rPr>
              <a:t>Promielocitica</a:t>
            </a:r>
            <a:r>
              <a:rPr lang="it-IT" sz="2800" b="1" dirty="0">
                <a:latin typeface="Arial" panose="020B0604020202020204" pitchFamily="34" charset="0"/>
                <a:cs typeface="Arial" panose="020B0604020202020204" pitchFamily="34" charset="0"/>
              </a:rPr>
              <a:t> </a:t>
            </a:r>
            <a:br>
              <a:rPr lang="it-IT" b="1" dirty="0">
                <a:latin typeface="Arial" panose="020B0604020202020204" pitchFamily="34" charset="0"/>
                <a:cs typeface="Arial" panose="020B0604020202020204" pitchFamily="34" charset="0"/>
              </a:rPr>
            </a:br>
            <a:r>
              <a:rPr lang="it-IT" i="1" dirty="0">
                <a:latin typeface="Arial" panose="020B0604020202020204" pitchFamily="34" charset="0"/>
                <a:cs typeface="Arial" panose="020B0604020202020204" pitchFamily="34" charset="0"/>
              </a:rPr>
              <a:t>(LAP-AML M3)</a:t>
            </a:r>
            <a:br>
              <a:rPr lang="it-IT" dirty="0">
                <a:latin typeface="Arial" panose="020B0604020202020204" pitchFamily="34" charset="0"/>
                <a:cs typeface="Arial" panose="020B0604020202020204" pitchFamily="34" charset="0"/>
              </a:rPr>
            </a:br>
            <a:endParaRPr lang="it-IT" dirty="0">
              <a:latin typeface="Arial" panose="020B0604020202020204" pitchFamily="34" charset="0"/>
              <a:cs typeface="Arial" panose="020B0604020202020204" pitchFamily="34" charset="0"/>
            </a:endParaRPr>
          </a:p>
          <a:p>
            <a:pPr algn="ctr">
              <a:spcBef>
                <a:spcPts val="600"/>
              </a:spcBef>
            </a:pPr>
            <a:r>
              <a:rPr lang="en-US" sz="1600" b="1" dirty="0">
                <a:latin typeface="Arial" panose="020B0604020202020204" pitchFamily="34" charset="0"/>
                <a:cs typeface="Arial" panose="020B0604020202020204" pitchFamily="34" charset="0"/>
              </a:rPr>
              <a:t>MANAGEMENT-LINEE GUIDA </a:t>
            </a:r>
            <a:endParaRPr lang="it-IT" sz="1600" dirty="0">
              <a:latin typeface="Arial" panose="020B0604020202020204" pitchFamily="34" charset="0"/>
              <a:cs typeface="Arial" panose="020B0604020202020204" pitchFamily="34" charset="0"/>
            </a:endParaRPr>
          </a:p>
        </p:txBody>
      </p:sp>
      <p:cxnSp>
        <p:nvCxnSpPr>
          <p:cNvPr id="8" name="Connettore 1 7">
            <a:extLst>
              <a:ext uri="{FF2B5EF4-FFF2-40B4-BE49-F238E27FC236}">
                <a16:creationId xmlns:a16="http://schemas.microsoft.com/office/drawing/2014/main" id="{63652AF7-2BF0-EE41-BD2F-217A123B289A}"/>
              </a:ext>
            </a:extLst>
          </p:cNvPr>
          <p:cNvCxnSpPr>
            <a:cxnSpLocks/>
          </p:cNvCxnSpPr>
          <p:nvPr/>
        </p:nvCxnSpPr>
        <p:spPr>
          <a:xfrm>
            <a:off x="4646290" y="2659555"/>
            <a:ext cx="2844000" cy="0"/>
          </a:xfrm>
          <a:prstGeom prst="line">
            <a:avLst/>
          </a:prstGeom>
          <a:ln w="12700">
            <a:solidFill>
              <a:srgbClr val="472165"/>
            </a:solidFill>
          </a:ln>
        </p:spPr>
        <p:style>
          <a:lnRef idx="1">
            <a:schemeClr val="accent1"/>
          </a:lnRef>
          <a:fillRef idx="0">
            <a:schemeClr val="accent1"/>
          </a:fillRef>
          <a:effectRef idx="0">
            <a:schemeClr val="accent1"/>
          </a:effectRef>
          <a:fontRef idx="minor">
            <a:schemeClr val="tx1"/>
          </a:fontRef>
        </p:style>
      </p:cxnSp>
      <p:cxnSp>
        <p:nvCxnSpPr>
          <p:cNvPr id="12" name="Connettore 1 11">
            <a:extLst>
              <a:ext uri="{FF2B5EF4-FFF2-40B4-BE49-F238E27FC236}">
                <a16:creationId xmlns:a16="http://schemas.microsoft.com/office/drawing/2014/main" id="{1F848DBD-F6CD-BB42-A685-30EAADA86A18}"/>
              </a:ext>
            </a:extLst>
          </p:cNvPr>
          <p:cNvCxnSpPr>
            <a:cxnSpLocks/>
          </p:cNvCxnSpPr>
          <p:nvPr/>
        </p:nvCxnSpPr>
        <p:spPr>
          <a:xfrm>
            <a:off x="4646290" y="3013518"/>
            <a:ext cx="2844000" cy="0"/>
          </a:xfrm>
          <a:prstGeom prst="line">
            <a:avLst/>
          </a:prstGeom>
          <a:ln w="12700">
            <a:solidFill>
              <a:srgbClr val="472165"/>
            </a:solidFill>
          </a:ln>
        </p:spPr>
        <p:style>
          <a:lnRef idx="1">
            <a:schemeClr val="accent1"/>
          </a:lnRef>
          <a:fillRef idx="0">
            <a:schemeClr val="accent1"/>
          </a:fillRef>
          <a:effectRef idx="0">
            <a:schemeClr val="accent1"/>
          </a:effectRef>
          <a:fontRef idx="minor">
            <a:schemeClr val="tx1"/>
          </a:fontRef>
        </p:style>
      </p:cxnSp>
      <p:sp>
        <p:nvSpPr>
          <p:cNvPr id="28" name="Sottotitolo 2">
            <a:extLst>
              <a:ext uri="{FF2B5EF4-FFF2-40B4-BE49-F238E27FC236}">
                <a16:creationId xmlns:a16="http://schemas.microsoft.com/office/drawing/2014/main" id="{FB34799D-AEEC-8740-BF7A-9B60A13EAF92}"/>
              </a:ext>
            </a:extLst>
          </p:cNvPr>
          <p:cNvSpPr txBox="1">
            <a:spLocks/>
          </p:cNvSpPr>
          <p:nvPr/>
        </p:nvSpPr>
        <p:spPr>
          <a:xfrm>
            <a:off x="4047151" y="4195765"/>
            <a:ext cx="4093029" cy="16557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1200" b="1" dirty="0">
                <a:solidFill>
                  <a:schemeClr val="tx1">
                    <a:lumMod val="65000"/>
                    <a:lumOff val="35000"/>
                  </a:schemeClr>
                </a:solidFill>
              </a:rPr>
              <a:t>Management of acute promyelocytic leukemia: updated recommendations from an expert panel of the European </a:t>
            </a:r>
            <a:r>
              <a:rPr lang="en-US" sz="1200" b="1" dirty="0" err="1">
                <a:solidFill>
                  <a:schemeClr val="tx1">
                    <a:lumMod val="65000"/>
                    <a:lumOff val="35000"/>
                  </a:schemeClr>
                </a:solidFill>
              </a:rPr>
              <a:t>LeukemiaNet</a:t>
            </a:r>
            <a:r>
              <a:rPr lang="en-US" sz="1200" b="1" dirty="0">
                <a:solidFill>
                  <a:schemeClr val="tx1">
                    <a:lumMod val="65000"/>
                    <a:lumOff val="35000"/>
                  </a:schemeClr>
                </a:solidFill>
              </a:rPr>
              <a:t>.</a:t>
            </a:r>
            <a:r>
              <a:rPr lang="en-US" sz="1200" dirty="0">
                <a:solidFill>
                  <a:schemeClr val="tx1">
                    <a:lumMod val="65000"/>
                    <a:lumOff val="35000"/>
                  </a:schemeClr>
                </a:solidFill>
              </a:rPr>
              <a:t> Blood 2019;133:1630-1643</a:t>
            </a:r>
            <a:endParaRPr lang="it-IT" sz="1200" dirty="0">
              <a:solidFill>
                <a:schemeClr val="tx1">
                  <a:lumMod val="65000"/>
                  <a:lumOff val="35000"/>
                </a:schemeClr>
              </a:solidFill>
            </a:endParaRPr>
          </a:p>
          <a:p>
            <a:pPr marL="0" indent="0" algn="just">
              <a:buNone/>
            </a:pPr>
            <a:r>
              <a:rPr lang="en-US" sz="1200" dirty="0">
                <a:solidFill>
                  <a:schemeClr val="tx1">
                    <a:lumMod val="65000"/>
                    <a:lumOff val="35000"/>
                  </a:schemeClr>
                </a:solidFill>
              </a:rPr>
              <a:t>Miguel A. Sanz, Pierre </a:t>
            </a:r>
            <a:r>
              <a:rPr lang="en-US" sz="1200" dirty="0" err="1">
                <a:solidFill>
                  <a:schemeClr val="tx1">
                    <a:lumMod val="65000"/>
                    <a:lumOff val="35000"/>
                  </a:schemeClr>
                </a:solidFill>
              </a:rPr>
              <a:t>Fenaux</a:t>
            </a:r>
            <a:r>
              <a:rPr lang="en-US" sz="1200" dirty="0">
                <a:solidFill>
                  <a:schemeClr val="tx1">
                    <a:lumMod val="65000"/>
                    <a:lumOff val="35000"/>
                  </a:schemeClr>
                </a:solidFill>
              </a:rPr>
              <a:t>, Martin S. Tallman, Elihu H. </a:t>
            </a:r>
            <a:r>
              <a:rPr lang="en-US" sz="1200" dirty="0" err="1">
                <a:solidFill>
                  <a:schemeClr val="tx1">
                    <a:lumMod val="65000"/>
                    <a:lumOff val="35000"/>
                  </a:schemeClr>
                </a:solidFill>
              </a:rPr>
              <a:t>Estey</a:t>
            </a:r>
            <a:r>
              <a:rPr lang="en-US" sz="1200" dirty="0">
                <a:solidFill>
                  <a:schemeClr val="tx1">
                    <a:lumMod val="65000"/>
                    <a:lumOff val="35000"/>
                  </a:schemeClr>
                </a:solidFill>
              </a:rPr>
              <a:t>, Bob </a:t>
            </a:r>
            <a:r>
              <a:rPr lang="en-US" sz="1200" dirty="0" err="1">
                <a:solidFill>
                  <a:schemeClr val="tx1">
                    <a:lumMod val="65000"/>
                    <a:lumOff val="35000"/>
                  </a:schemeClr>
                </a:solidFill>
              </a:rPr>
              <a:t>Löwenberg</a:t>
            </a:r>
            <a:r>
              <a:rPr lang="en-US" sz="1200" dirty="0">
                <a:solidFill>
                  <a:schemeClr val="tx1">
                    <a:lumMod val="65000"/>
                    <a:lumOff val="35000"/>
                  </a:schemeClr>
                </a:solidFill>
              </a:rPr>
              <a:t>, Tomoki </a:t>
            </a:r>
            <a:r>
              <a:rPr lang="en-US" sz="1200" dirty="0" err="1">
                <a:solidFill>
                  <a:schemeClr val="tx1">
                    <a:lumMod val="65000"/>
                    <a:lumOff val="35000"/>
                  </a:schemeClr>
                </a:solidFill>
              </a:rPr>
              <a:t>Naoe</a:t>
            </a:r>
            <a:r>
              <a:rPr lang="en-US" sz="1200" dirty="0">
                <a:solidFill>
                  <a:schemeClr val="tx1">
                    <a:lumMod val="65000"/>
                    <a:lumOff val="35000"/>
                  </a:schemeClr>
                </a:solidFill>
              </a:rPr>
              <a:t>, Eva </a:t>
            </a:r>
            <a:r>
              <a:rPr lang="en-US" sz="1200" dirty="0" err="1">
                <a:solidFill>
                  <a:schemeClr val="tx1">
                    <a:lumMod val="65000"/>
                    <a:lumOff val="35000"/>
                  </a:schemeClr>
                </a:solidFill>
              </a:rPr>
              <a:t>Lengfelder</a:t>
            </a:r>
            <a:r>
              <a:rPr lang="en-US" sz="1200" dirty="0">
                <a:solidFill>
                  <a:schemeClr val="tx1">
                    <a:lumMod val="65000"/>
                    <a:lumOff val="35000"/>
                  </a:schemeClr>
                </a:solidFill>
              </a:rPr>
              <a:t>, Hartmut </a:t>
            </a:r>
            <a:r>
              <a:rPr lang="en-US" sz="1200" dirty="0" err="1">
                <a:solidFill>
                  <a:schemeClr val="tx1">
                    <a:lumMod val="65000"/>
                    <a:lumOff val="35000"/>
                  </a:schemeClr>
                </a:solidFill>
              </a:rPr>
              <a:t>Döhner</a:t>
            </a:r>
            <a:r>
              <a:rPr lang="en-US" sz="1200" dirty="0">
                <a:solidFill>
                  <a:schemeClr val="tx1">
                    <a:lumMod val="65000"/>
                    <a:lumOff val="35000"/>
                  </a:schemeClr>
                </a:solidFill>
              </a:rPr>
              <a:t>, Alan K. Burnett, Sai-Juan Chen, Vikram Mathews, Harry </a:t>
            </a:r>
            <a:r>
              <a:rPr lang="en-US" sz="1200" dirty="0" err="1">
                <a:solidFill>
                  <a:schemeClr val="tx1">
                    <a:lumMod val="65000"/>
                    <a:lumOff val="35000"/>
                  </a:schemeClr>
                </a:solidFill>
              </a:rPr>
              <a:t>Iland</a:t>
            </a:r>
            <a:r>
              <a:rPr lang="en-US" sz="1200" dirty="0">
                <a:solidFill>
                  <a:schemeClr val="tx1">
                    <a:lumMod val="65000"/>
                    <a:lumOff val="35000"/>
                  </a:schemeClr>
                </a:solidFill>
              </a:rPr>
              <a:t>, Eduardo </a:t>
            </a:r>
            <a:r>
              <a:rPr lang="en-US" sz="1200" dirty="0" err="1">
                <a:solidFill>
                  <a:schemeClr val="tx1">
                    <a:lumMod val="65000"/>
                    <a:lumOff val="35000"/>
                  </a:schemeClr>
                </a:solidFill>
              </a:rPr>
              <a:t>Rego</a:t>
            </a:r>
            <a:r>
              <a:rPr lang="en-US" sz="1200" dirty="0">
                <a:solidFill>
                  <a:schemeClr val="tx1">
                    <a:lumMod val="65000"/>
                    <a:lumOff val="35000"/>
                  </a:schemeClr>
                </a:solidFill>
              </a:rPr>
              <a:t>, </a:t>
            </a:r>
            <a:r>
              <a:rPr lang="en-US" sz="1200" dirty="0" err="1">
                <a:solidFill>
                  <a:schemeClr val="tx1">
                    <a:lumMod val="65000"/>
                    <a:lumOff val="35000"/>
                  </a:schemeClr>
                </a:solidFill>
              </a:rPr>
              <a:t>Hagop</a:t>
            </a:r>
            <a:r>
              <a:rPr lang="en-US" sz="1200" dirty="0">
                <a:solidFill>
                  <a:schemeClr val="tx1">
                    <a:lumMod val="65000"/>
                    <a:lumOff val="35000"/>
                  </a:schemeClr>
                </a:solidFill>
              </a:rPr>
              <a:t> </a:t>
            </a:r>
            <a:r>
              <a:rPr lang="en-US" sz="1200" dirty="0" err="1">
                <a:solidFill>
                  <a:schemeClr val="tx1">
                    <a:lumMod val="65000"/>
                    <a:lumOff val="35000"/>
                  </a:schemeClr>
                </a:solidFill>
              </a:rPr>
              <a:t>Kantarjian</a:t>
            </a:r>
            <a:r>
              <a:rPr lang="en-US" sz="1200" dirty="0">
                <a:solidFill>
                  <a:schemeClr val="tx1">
                    <a:lumMod val="65000"/>
                    <a:lumOff val="35000"/>
                  </a:schemeClr>
                </a:solidFill>
              </a:rPr>
              <a:t>, Lionel </a:t>
            </a:r>
            <a:r>
              <a:rPr lang="en-US" sz="1200" dirty="0" err="1">
                <a:solidFill>
                  <a:schemeClr val="tx1">
                    <a:lumMod val="65000"/>
                    <a:lumOff val="35000"/>
                  </a:schemeClr>
                </a:solidFill>
              </a:rPr>
              <a:t>Adès</a:t>
            </a:r>
            <a:r>
              <a:rPr lang="en-US" sz="1200" dirty="0">
                <a:solidFill>
                  <a:schemeClr val="tx1">
                    <a:lumMod val="65000"/>
                    <a:lumOff val="35000"/>
                  </a:schemeClr>
                </a:solidFill>
              </a:rPr>
              <a:t>, Giuseppe </a:t>
            </a:r>
            <a:r>
              <a:rPr lang="en-US" sz="1200" dirty="0" err="1">
                <a:solidFill>
                  <a:schemeClr val="tx1">
                    <a:lumMod val="65000"/>
                    <a:lumOff val="35000"/>
                  </a:schemeClr>
                </a:solidFill>
              </a:rPr>
              <a:t>Avvisati</a:t>
            </a:r>
            <a:r>
              <a:rPr lang="en-US" sz="1200" dirty="0">
                <a:solidFill>
                  <a:schemeClr val="tx1">
                    <a:lumMod val="65000"/>
                    <a:lumOff val="35000"/>
                  </a:schemeClr>
                </a:solidFill>
              </a:rPr>
              <a:t>, Pau Montesinos, Uwe </a:t>
            </a:r>
            <a:r>
              <a:rPr lang="en-US" sz="1200" dirty="0" err="1">
                <a:solidFill>
                  <a:schemeClr val="tx1">
                    <a:lumMod val="65000"/>
                    <a:lumOff val="35000"/>
                  </a:schemeClr>
                </a:solidFill>
              </a:rPr>
              <a:t>Platzbecker</a:t>
            </a:r>
            <a:r>
              <a:rPr lang="en-US" sz="1200" dirty="0">
                <a:solidFill>
                  <a:schemeClr val="tx1">
                    <a:lumMod val="65000"/>
                    <a:lumOff val="35000"/>
                  </a:schemeClr>
                </a:solidFill>
              </a:rPr>
              <a:t>, </a:t>
            </a:r>
            <a:r>
              <a:rPr lang="en-US" sz="1200" dirty="0" err="1">
                <a:solidFill>
                  <a:schemeClr val="tx1">
                    <a:lumMod val="65000"/>
                    <a:lumOff val="35000"/>
                  </a:schemeClr>
                </a:solidFill>
              </a:rPr>
              <a:t>Farhad</a:t>
            </a:r>
            <a:r>
              <a:rPr lang="en-US" sz="1200" dirty="0">
                <a:solidFill>
                  <a:schemeClr val="tx1">
                    <a:lumMod val="65000"/>
                    <a:lumOff val="35000"/>
                  </a:schemeClr>
                </a:solidFill>
              </a:rPr>
              <a:t> </a:t>
            </a:r>
            <a:r>
              <a:rPr lang="en-US" sz="1200" dirty="0" err="1">
                <a:solidFill>
                  <a:schemeClr val="tx1">
                    <a:lumMod val="65000"/>
                    <a:lumOff val="35000"/>
                  </a:schemeClr>
                </a:solidFill>
              </a:rPr>
              <a:t>Ravandi</a:t>
            </a:r>
            <a:r>
              <a:rPr lang="en-US" sz="1200" dirty="0">
                <a:solidFill>
                  <a:schemeClr val="tx1">
                    <a:lumMod val="65000"/>
                    <a:lumOff val="35000"/>
                  </a:schemeClr>
                </a:solidFill>
              </a:rPr>
              <a:t>, Nigel H. Russell and Francesco Lo-Coco</a:t>
            </a:r>
          </a:p>
        </p:txBody>
      </p:sp>
    </p:spTree>
    <p:extLst>
      <p:ext uri="{BB962C8B-B14F-4D97-AF65-F5344CB8AC3E}">
        <p14:creationId xmlns:p14="http://schemas.microsoft.com/office/powerpoint/2010/main" val="923137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2691917148"/>
              </p:ext>
            </p:extLst>
          </p:nvPr>
        </p:nvGraphicFramePr>
        <p:xfrm>
          <a:off x="2316163" y="1052513"/>
          <a:ext cx="9506559" cy="3077505"/>
        </p:xfrm>
        <a:graphic>
          <a:graphicData uri="http://schemas.openxmlformats.org/drawingml/2006/table">
            <a:tbl>
              <a:tblPr firstRow="1" bandRow="1">
                <a:tableStyleId>{5C22544A-7EE6-4342-B048-85BDC9FD1C3A}</a:tableStyleId>
              </a:tblPr>
              <a:tblGrid>
                <a:gridCol w="5146521">
                  <a:extLst>
                    <a:ext uri="{9D8B030D-6E8A-4147-A177-3AD203B41FA5}">
                      <a16:colId xmlns:a16="http://schemas.microsoft.com/office/drawing/2014/main" val="137072582"/>
                    </a:ext>
                  </a:extLst>
                </a:gridCol>
                <a:gridCol w="2374490">
                  <a:extLst>
                    <a:ext uri="{9D8B030D-6E8A-4147-A177-3AD203B41FA5}">
                      <a16:colId xmlns:a16="http://schemas.microsoft.com/office/drawing/2014/main" val="3546148502"/>
                    </a:ext>
                  </a:extLst>
                </a:gridCol>
                <a:gridCol w="1985548">
                  <a:extLst>
                    <a:ext uri="{9D8B030D-6E8A-4147-A177-3AD203B41FA5}">
                      <a16:colId xmlns:a16="http://schemas.microsoft.com/office/drawing/2014/main" val="2184327359"/>
                    </a:ext>
                  </a:extLst>
                </a:gridCol>
              </a:tblGrid>
              <a:tr h="737505">
                <a:tc>
                  <a:txBody>
                    <a:bodyPr/>
                    <a:lstStyle/>
                    <a:p>
                      <a:r>
                        <a:rPr lang="it-IT" sz="12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1548000">
                <a:tc>
                  <a:txBody>
                    <a:bodyPr/>
                    <a:lstStyle/>
                    <a:p>
                      <a:r>
                        <a:rPr lang="it-IT" sz="1200" dirty="0">
                          <a:latin typeface="Arial" panose="020B0604020202020204" pitchFamily="34" charset="0"/>
                          <a:cs typeface="Arial" panose="020B0604020202020204" pitchFamily="34" charset="0"/>
                        </a:rPr>
                        <a:t>I pazienti anziani in buone condizioni generali candidati ad un trattamento con chemioterapia dovrebbero ricevere uno schema analogo ai pazienti giovani, ma ad intensità leggermente ridotta. Sebbene nei pazienti anziani l’esperienza con lo schema senza chemioterapia, ATO + ATRA, sia limitata ne è consigliabile l’utilizzo nei casi a rischio standard</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err="1">
                          <a:latin typeface="Arial" panose="020B0604020202020204" pitchFamily="34" charset="0"/>
                          <a:cs typeface="Arial" panose="020B0604020202020204" pitchFamily="34" charset="0"/>
                        </a:rPr>
                        <a:t>IIa</a:t>
                      </a:r>
                      <a:r>
                        <a:rPr lang="it-IT" sz="1200" dirty="0">
                          <a:latin typeface="Arial" panose="020B0604020202020204" pitchFamily="34" charset="0"/>
                          <a:cs typeface="Arial" panose="020B0604020202020204" pitchFamily="34" charset="0"/>
                        </a:rPr>
                        <a:t>-B</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parzialmente modificata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792000">
                <a:tc>
                  <a:txBody>
                    <a:bodyPr/>
                    <a:lstStyle/>
                    <a:p>
                      <a:r>
                        <a:rPr lang="it-IT" sz="1200" dirty="0">
                          <a:latin typeface="Arial" panose="020B0604020202020204" pitchFamily="34" charset="0"/>
                          <a:cs typeface="Arial" panose="020B0604020202020204" pitchFamily="34" charset="0"/>
                        </a:rPr>
                        <a:t>I pazienti con </a:t>
                      </a:r>
                      <a:r>
                        <a:rPr lang="it-IT" sz="1200" dirty="0" err="1">
                          <a:latin typeface="Arial" panose="020B0604020202020204" pitchFamily="34" charset="0"/>
                          <a:cs typeface="Arial" panose="020B0604020202020204" pitchFamily="34" charset="0"/>
                        </a:rPr>
                        <a:t>comorbidità</a:t>
                      </a:r>
                      <a:r>
                        <a:rPr lang="it-IT" sz="1200" dirty="0">
                          <a:latin typeface="Arial" panose="020B0604020202020204" pitchFamily="34" charset="0"/>
                          <a:cs typeface="Arial" panose="020B0604020202020204" pitchFamily="34" charset="0"/>
                        </a:rPr>
                        <a:t>, sia giovani che anziani, tali da sconsigliare l’uso di chemioterapia, dovrebbero ricevere trattamenti contenenti ATO</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a:latin typeface="Arial" panose="020B0604020202020204" pitchFamily="34" charset="0"/>
                          <a:cs typeface="Arial" panose="020B0604020202020204" pitchFamily="34" charset="0"/>
                        </a:rPr>
                        <a:t>III-B</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extLst>
                  <a:ext uri="{0D108BD9-81ED-4DB2-BD59-A6C34878D82A}">
                    <a16:rowId xmlns:a16="http://schemas.microsoft.com/office/drawing/2014/main" val="3330992684"/>
                  </a:ext>
                </a:extLst>
              </a:tr>
            </a:tbl>
          </a:graphicData>
        </a:graphic>
      </p:graphicFrame>
      <p:sp>
        <p:nvSpPr>
          <p:cNvPr id="2" name="Titolo 1">
            <a:extLst>
              <a:ext uri="{FF2B5EF4-FFF2-40B4-BE49-F238E27FC236}">
                <a16:creationId xmlns:a16="http://schemas.microsoft.com/office/drawing/2014/main" id="{0C1A492B-9FF4-354B-ABDE-08EB4F0DE9DA}"/>
              </a:ext>
            </a:extLst>
          </p:cNvPr>
          <p:cNvSpPr>
            <a:spLocks noGrp="1"/>
          </p:cNvSpPr>
          <p:nvPr>
            <p:ph type="title"/>
          </p:nvPr>
        </p:nvSpPr>
        <p:spPr/>
        <p:txBody>
          <a:bodyPr/>
          <a:lstStyle/>
          <a:p>
            <a:r>
              <a:rPr lang="it-IT" dirty="0"/>
              <a:t>GESTIONE DEL PAZIENTE ANZIANO O CON COMORBIDITÀ DOPO IL CONSOLIDAMENTO</a:t>
            </a:r>
          </a:p>
        </p:txBody>
      </p:sp>
    </p:spTree>
    <p:extLst>
      <p:ext uri="{BB962C8B-B14F-4D97-AF65-F5344CB8AC3E}">
        <p14:creationId xmlns:p14="http://schemas.microsoft.com/office/powerpoint/2010/main" val="526228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226000273"/>
              </p:ext>
            </p:extLst>
          </p:nvPr>
        </p:nvGraphicFramePr>
        <p:xfrm>
          <a:off x="2316163" y="1052513"/>
          <a:ext cx="9509078" cy="5222189"/>
        </p:xfrm>
        <a:graphic>
          <a:graphicData uri="http://schemas.openxmlformats.org/drawingml/2006/table">
            <a:tbl>
              <a:tblPr firstRow="1" bandRow="1">
                <a:tableStyleId>{5C22544A-7EE6-4342-B048-85BDC9FD1C3A}</a:tableStyleId>
              </a:tblPr>
              <a:tblGrid>
                <a:gridCol w="5131772">
                  <a:extLst>
                    <a:ext uri="{9D8B030D-6E8A-4147-A177-3AD203B41FA5}">
                      <a16:colId xmlns:a16="http://schemas.microsoft.com/office/drawing/2014/main" val="137072582"/>
                    </a:ext>
                  </a:extLst>
                </a:gridCol>
                <a:gridCol w="2403988">
                  <a:extLst>
                    <a:ext uri="{9D8B030D-6E8A-4147-A177-3AD203B41FA5}">
                      <a16:colId xmlns:a16="http://schemas.microsoft.com/office/drawing/2014/main" val="3546148502"/>
                    </a:ext>
                  </a:extLst>
                </a:gridCol>
                <a:gridCol w="1973318">
                  <a:extLst>
                    <a:ext uri="{9D8B030D-6E8A-4147-A177-3AD203B41FA5}">
                      <a16:colId xmlns:a16="http://schemas.microsoft.com/office/drawing/2014/main" val="2184327359"/>
                    </a:ext>
                  </a:extLst>
                </a:gridCol>
              </a:tblGrid>
              <a:tr h="438045">
                <a:tc>
                  <a:txBody>
                    <a:bodyPr/>
                    <a:lstStyle/>
                    <a:p>
                      <a:r>
                        <a:rPr lang="it-IT" sz="12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386510">
                <a:tc>
                  <a:txBody>
                    <a:bodyPr/>
                    <a:lstStyle/>
                    <a:p>
                      <a:pPr algn="l"/>
                      <a:r>
                        <a:rPr lang="it-IT" sz="1100" dirty="0">
                          <a:solidFill>
                            <a:schemeClr val="tx1"/>
                          </a:solidFill>
                          <a:latin typeface="Arial" panose="020B0604020202020204" pitchFamily="34" charset="0"/>
                          <a:cs typeface="Arial" panose="020B0604020202020204" pitchFamily="34" charset="0"/>
                        </a:rPr>
                        <a:t>Per la gestione della paziente in gravidanza devono essere coinvolti l’ematologo, </a:t>
                      </a:r>
                      <a:r>
                        <a:rPr lang="it-IT" sz="1100" i="0" dirty="0">
                          <a:solidFill>
                            <a:schemeClr val="tx1"/>
                          </a:solidFill>
                          <a:latin typeface="Arial" panose="020B0604020202020204" pitchFamily="34" charset="0"/>
                          <a:cs typeface="Arial" panose="020B0604020202020204" pitchFamily="34" charset="0"/>
                        </a:rPr>
                        <a:t>il ginecologo</a:t>
                      </a:r>
                      <a:r>
                        <a:rPr lang="it-IT" sz="1100" i="1" dirty="0">
                          <a:solidFill>
                            <a:schemeClr val="tx1"/>
                          </a:solidFill>
                          <a:latin typeface="Arial" panose="020B0604020202020204" pitchFamily="34" charset="0"/>
                          <a:cs typeface="Arial" panose="020B0604020202020204" pitchFamily="34" charset="0"/>
                        </a:rPr>
                        <a:t>, </a:t>
                      </a:r>
                      <a:r>
                        <a:rPr lang="it-IT" sz="1100" i="0" dirty="0">
                          <a:solidFill>
                            <a:schemeClr val="tx1"/>
                          </a:solidFill>
                          <a:latin typeface="Arial" panose="020B0604020202020204" pitchFamily="34" charset="0"/>
                          <a:cs typeface="Arial" panose="020B0604020202020204" pitchFamily="34" charset="0"/>
                        </a:rPr>
                        <a:t>e il neonatologo</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III-B</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541115">
                <a:tc>
                  <a:txBody>
                    <a:bodyPr/>
                    <a:lstStyle/>
                    <a:p>
                      <a:pPr algn="l"/>
                      <a:r>
                        <a:rPr lang="it-IT" sz="1100" dirty="0">
                          <a:latin typeface="Arial" panose="020B0604020202020204" pitchFamily="34" charset="0"/>
                          <a:cs typeface="Arial" panose="020B0604020202020204" pitchFamily="34" charset="0"/>
                        </a:rPr>
                        <a:t>Poiché ATRA è teratogeno non deve essere somministrato nel primo trimestre, a meno che la </a:t>
                      </a:r>
                      <a:r>
                        <a:rPr lang="it-IT" sz="1100" dirty="0" err="1">
                          <a:latin typeface="Arial" panose="020B0604020202020204" pitchFamily="34" charset="0"/>
                          <a:cs typeface="Arial" panose="020B0604020202020204" pitchFamily="34" charset="0"/>
                        </a:rPr>
                        <a:t>paz</a:t>
                      </a:r>
                      <a:r>
                        <a:rPr lang="it-IT" sz="1100" dirty="0">
                          <a:latin typeface="Arial" panose="020B0604020202020204" pitchFamily="34" charset="0"/>
                          <a:cs typeface="Arial" panose="020B0604020202020204" pitchFamily="34" charset="0"/>
                        </a:rPr>
                        <a:t>. non decida di interrompere la gravidanza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100" dirty="0">
                          <a:latin typeface="Arial" panose="020B0604020202020204" pitchFamily="34" charset="0"/>
                          <a:cs typeface="Arial" panose="020B0604020202020204" pitchFamily="34" charset="0"/>
                        </a:rPr>
                        <a:t>III-B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0992684"/>
                  </a:ext>
                </a:extLst>
              </a:tr>
              <a:tr h="231906">
                <a:tc>
                  <a:txBody>
                    <a:bodyPr/>
                    <a:lstStyle/>
                    <a:p>
                      <a:pPr algn="l"/>
                      <a:r>
                        <a:rPr lang="it-IT" sz="1100" dirty="0">
                          <a:latin typeface="Arial" panose="020B0604020202020204" pitchFamily="34" charset="0"/>
                          <a:cs typeface="Arial" panose="020B0604020202020204" pitchFamily="34" charset="0"/>
                        </a:rPr>
                        <a:t>ATRA può essere utilizzato nel secondo e terzo trimestre</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100" dirty="0">
                          <a:latin typeface="Arial" panose="020B0604020202020204" pitchFamily="34" charset="0"/>
                          <a:cs typeface="Arial" panose="020B0604020202020204" pitchFamily="34" charset="0"/>
                        </a:rPr>
                        <a:t>III-B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632830536"/>
                  </a:ext>
                </a:extLst>
              </a:tr>
              <a:tr h="386510">
                <a:tc>
                  <a:txBody>
                    <a:bodyPr/>
                    <a:lstStyle/>
                    <a:p>
                      <a:pPr algn="l"/>
                      <a:r>
                        <a:rPr lang="it-IT" sz="1100" dirty="0">
                          <a:latin typeface="Arial" panose="020B0604020202020204" pitchFamily="34" charset="0"/>
                          <a:cs typeface="Arial" panose="020B0604020202020204" pitchFamily="34" charset="0"/>
                        </a:rPr>
                        <a:t>ATO ha un’elevata tossicità sull’embrione e sul feto e non deve essere utilizzato per tutta la durata della gravidanza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IV-C</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8754822"/>
                  </a:ext>
                </a:extLst>
              </a:tr>
              <a:tr h="386510">
                <a:tc>
                  <a:txBody>
                    <a:bodyPr/>
                    <a:lstStyle/>
                    <a:p>
                      <a:pPr algn="l"/>
                      <a:r>
                        <a:rPr lang="it-IT" sz="1100" dirty="0">
                          <a:latin typeface="Arial" panose="020B0604020202020204" pitchFamily="34" charset="0"/>
                          <a:cs typeface="Arial" panose="020B0604020202020204" pitchFamily="34" charset="0"/>
                        </a:rPr>
                        <a:t>Alle pazienti con diagnosi di </a:t>
                      </a:r>
                      <a:r>
                        <a:rPr lang="it-IT" sz="1100" dirty="0">
                          <a:solidFill>
                            <a:schemeClr val="tx1"/>
                          </a:solidFill>
                          <a:latin typeface="Arial" panose="020B0604020202020204" pitchFamily="34" charset="0"/>
                          <a:cs typeface="Arial" panose="020B0604020202020204" pitchFamily="34" charset="0"/>
                        </a:rPr>
                        <a:t>LAP</a:t>
                      </a:r>
                      <a:r>
                        <a:rPr lang="it-IT" sz="1100" dirty="0">
                          <a:latin typeface="Arial" panose="020B0604020202020204" pitchFamily="34" charset="0"/>
                          <a:cs typeface="Arial" panose="020B0604020202020204" pitchFamily="34" charset="0"/>
                        </a:rPr>
                        <a:t> nel corso del primo trimestre può essere somministrata chemioterapia con sola </a:t>
                      </a:r>
                      <a:r>
                        <a:rPr lang="it-IT" sz="1100" dirty="0" err="1">
                          <a:latin typeface="Arial" panose="020B0604020202020204" pitchFamily="34" charset="0"/>
                          <a:cs typeface="Arial" panose="020B0604020202020204" pitchFamily="34" charset="0"/>
                        </a:rPr>
                        <a:t>daunorubicina</a:t>
                      </a:r>
                      <a:endParaRPr lang="it-IT" sz="110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IV-C</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509356516"/>
                  </a:ext>
                </a:extLst>
              </a:tr>
              <a:tr h="695719">
                <a:tc>
                  <a:txBody>
                    <a:bodyPr/>
                    <a:lstStyle/>
                    <a:p>
                      <a:pPr algn="l"/>
                      <a:r>
                        <a:rPr lang="it-IT" sz="1100" dirty="0">
                          <a:latin typeface="Arial" panose="020B0604020202020204" pitchFamily="34" charset="0"/>
                          <a:cs typeface="Arial" panose="020B0604020202020204" pitchFamily="34" charset="0"/>
                        </a:rPr>
                        <a:t>La somministrazione di chemioterapia nel corso del secondo e terzo trimestre è ragionevolmente sicura, ma è associata ad un incremento del rischio di aborto e parto prematuro; considerare di indurre il parto negli </a:t>
                      </a:r>
                      <a:r>
                        <a:rPr lang="it-IT" sz="1100" dirty="0" err="1">
                          <a:latin typeface="Arial" panose="020B0604020202020204" pitchFamily="34" charset="0"/>
                          <a:cs typeface="Arial" panose="020B0604020202020204" pitchFamily="34" charset="0"/>
                        </a:rPr>
                        <a:t>intercicli</a:t>
                      </a:r>
                      <a:endParaRPr lang="it-IT" sz="110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III-B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3063479"/>
                  </a:ext>
                </a:extLst>
              </a:tr>
              <a:tr h="541115">
                <a:tc>
                  <a:txBody>
                    <a:bodyPr/>
                    <a:lstStyle/>
                    <a:p>
                      <a:pPr algn="l"/>
                      <a:r>
                        <a:rPr lang="it-IT" sz="1100" dirty="0">
                          <a:latin typeface="Arial" panose="020B0604020202020204" pitchFamily="34" charset="0"/>
                          <a:cs typeface="Arial" panose="020B0604020202020204" pitchFamily="34" charset="0"/>
                        </a:rPr>
                        <a:t>Si raccomanda uno stretto monitoraggio del feto, in particolare dell’attività cardiaca, nelle pazienti che ricevono ATRA, associato o meno a chemioterapia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IV-C</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15796584"/>
                  </a:ext>
                </a:extLst>
              </a:tr>
              <a:tr h="541115">
                <a:tc>
                  <a:txBody>
                    <a:bodyPr/>
                    <a:lstStyle/>
                    <a:p>
                      <a:pPr algn="l"/>
                      <a:r>
                        <a:rPr lang="it-IT" sz="1100" dirty="0">
                          <a:latin typeface="Arial" panose="020B0604020202020204" pitchFamily="34" charset="0"/>
                          <a:cs typeface="Arial" panose="020B0604020202020204" pitchFamily="34" charset="0"/>
                        </a:rPr>
                        <a:t>Si raccomanda la somministrazione di corticosteroidi in caso di parto prematuro, entro la 36^ settimana, per prevenire la sindrome da </a:t>
                      </a:r>
                      <a:r>
                        <a:rPr lang="it-IT" sz="1100" dirty="0" err="1">
                          <a:latin typeface="Arial" panose="020B0604020202020204" pitchFamily="34" charset="0"/>
                          <a:cs typeface="Arial" panose="020B0604020202020204" pitchFamily="34" charset="0"/>
                        </a:rPr>
                        <a:t>distress</a:t>
                      </a:r>
                      <a:r>
                        <a:rPr lang="it-IT" sz="1100" dirty="0">
                          <a:latin typeface="Arial" panose="020B0604020202020204" pitchFamily="34" charset="0"/>
                          <a:cs typeface="Arial" panose="020B0604020202020204" pitchFamily="34" charset="0"/>
                        </a:rPr>
                        <a:t> respiratorio nel neonato</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err="1">
                          <a:latin typeface="Arial" panose="020B0604020202020204" pitchFamily="34" charset="0"/>
                          <a:cs typeface="Arial" panose="020B0604020202020204" pitchFamily="34" charset="0"/>
                        </a:rPr>
                        <a:t>IIb</a:t>
                      </a:r>
                      <a:r>
                        <a:rPr lang="it-IT" sz="1100" dirty="0">
                          <a:latin typeface="Arial" panose="020B0604020202020204" pitchFamily="34" charset="0"/>
                          <a:cs typeface="Arial" panose="020B0604020202020204" pitchFamily="34" charset="0"/>
                        </a:rPr>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3331970"/>
                  </a:ext>
                </a:extLst>
              </a:tr>
              <a:tr h="386510">
                <a:tc>
                  <a:txBody>
                    <a:bodyPr/>
                    <a:lstStyle/>
                    <a:p>
                      <a:pPr algn="l"/>
                      <a:r>
                        <a:rPr lang="it-IT" sz="1100" dirty="0">
                          <a:latin typeface="Arial" panose="020B0604020202020204" pitchFamily="34" charset="0"/>
                          <a:cs typeface="Arial" panose="020B0604020202020204" pitchFamily="34" charset="0"/>
                        </a:rPr>
                        <a:t>L’allattamento al seno è controindicato per le pazienti in trattamento con ATO e/o chemioterapia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IV-C</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096639"/>
                  </a:ext>
                </a:extLst>
              </a:tr>
              <a:tr h="386510">
                <a:tc>
                  <a:txBody>
                    <a:bodyPr/>
                    <a:lstStyle/>
                    <a:p>
                      <a:pPr algn="l"/>
                      <a:r>
                        <a:rPr lang="it-IT" sz="1100" dirty="0">
                          <a:latin typeface="Arial" panose="020B0604020202020204" pitchFamily="34" charset="0"/>
                          <a:cs typeface="Arial" panose="020B0604020202020204" pitchFamily="34" charset="0"/>
                        </a:rPr>
                        <a:t>Informare le pazienti che il concepimento è controindicato in corso di consolidamento e mantenimento con ATRA e/o ATO</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100" dirty="0">
                          <a:latin typeface="Arial" panose="020B0604020202020204" pitchFamily="34" charset="0"/>
                          <a:cs typeface="Arial" panose="020B0604020202020204" pitchFamily="34" charset="0"/>
                        </a:rPr>
                        <a:t>IV-C</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extLst>
                  <a:ext uri="{0D108BD9-81ED-4DB2-BD59-A6C34878D82A}">
                    <a16:rowId xmlns:a16="http://schemas.microsoft.com/office/drawing/2014/main" val="1612945392"/>
                  </a:ext>
                </a:extLst>
              </a:tr>
            </a:tbl>
          </a:graphicData>
        </a:graphic>
      </p:graphicFrame>
      <p:sp>
        <p:nvSpPr>
          <p:cNvPr id="2" name="Titolo 1">
            <a:extLst>
              <a:ext uri="{FF2B5EF4-FFF2-40B4-BE49-F238E27FC236}">
                <a16:creationId xmlns:a16="http://schemas.microsoft.com/office/drawing/2014/main" id="{6F1FC2EE-926F-264B-A6A2-B4425B391C7D}"/>
              </a:ext>
            </a:extLst>
          </p:cNvPr>
          <p:cNvSpPr>
            <a:spLocks noGrp="1"/>
          </p:cNvSpPr>
          <p:nvPr>
            <p:ph type="title"/>
          </p:nvPr>
        </p:nvSpPr>
        <p:spPr/>
        <p:txBody>
          <a:bodyPr/>
          <a:lstStyle/>
          <a:p>
            <a:r>
              <a:rPr lang="it-IT" dirty="0"/>
              <a:t>GESTIONE DELLE PAZIENTI IN GRAVIDANZA</a:t>
            </a:r>
          </a:p>
        </p:txBody>
      </p:sp>
    </p:spTree>
    <p:extLst>
      <p:ext uri="{BB962C8B-B14F-4D97-AF65-F5344CB8AC3E}">
        <p14:creationId xmlns:p14="http://schemas.microsoft.com/office/powerpoint/2010/main" val="670047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1747646137"/>
              </p:ext>
            </p:extLst>
          </p:nvPr>
        </p:nvGraphicFramePr>
        <p:xfrm>
          <a:off x="2316163" y="1052513"/>
          <a:ext cx="9490365" cy="1925505"/>
        </p:xfrm>
        <a:graphic>
          <a:graphicData uri="http://schemas.openxmlformats.org/drawingml/2006/table">
            <a:tbl>
              <a:tblPr firstRow="1" bandRow="1">
                <a:tableStyleId>{5C22544A-7EE6-4342-B048-85BDC9FD1C3A}</a:tableStyleId>
              </a:tblPr>
              <a:tblGrid>
                <a:gridCol w="5120957">
                  <a:extLst>
                    <a:ext uri="{9D8B030D-6E8A-4147-A177-3AD203B41FA5}">
                      <a16:colId xmlns:a16="http://schemas.microsoft.com/office/drawing/2014/main" val="137072582"/>
                    </a:ext>
                  </a:extLst>
                </a:gridCol>
                <a:gridCol w="2426208">
                  <a:extLst>
                    <a:ext uri="{9D8B030D-6E8A-4147-A177-3AD203B41FA5}">
                      <a16:colId xmlns:a16="http://schemas.microsoft.com/office/drawing/2014/main" val="3546148502"/>
                    </a:ext>
                  </a:extLst>
                </a:gridCol>
                <a:gridCol w="1943200">
                  <a:extLst>
                    <a:ext uri="{9D8B030D-6E8A-4147-A177-3AD203B41FA5}">
                      <a16:colId xmlns:a16="http://schemas.microsoft.com/office/drawing/2014/main" val="2184327359"/>
                    </a:ext>
                  </a:extLst>
                </a:gridCol>
              </a:tblGrid>
              <a:tr h="737505">
                <a:tc>
                  <a:txBody>
                    <a:bodyPr/>
                    <a:lstStyle/>
                    <a:p>
                      <a:r>
                        <a:rPr lang="it-IT" sz="1200" dirty="0">
                          <a:latin typeface="Arial" panose="020B0604020202020204" pitchFamily="34" charset="0"/>
                          <a:cs typeface="Arial" panose="020B0604020202020204" pitchFamily="34" charset="0"/>
                        </a:rPr>
                        <a:t>Raccomandazioni</a:t>
                      </a:r>
                    </a:p>
                  </a:txBody>
                  <a:tcPr anchor="ctr">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solidFill>
                      <a:srgbClr val="472165"/>
                    </a:solidFill>
                  </a:tcPr>
                </a:tc>
                <a:extLst>
                  <a:ext uri="{0D108BD9-81ED-4DB2-BD59-A6C34878D82A}">
                    <a16:rowId xmlns:a16="http://schemas.microsoft.com/office/drawing/2014/main" val="3898356533"/>
                  </a:ext>
                </a:extLst>
              </a:tr>
              <a:tr h="1188000">
                <a:tc>
                  <a:txBody>
                    <a:bodyPr/>
                    <a:lstStyle/>
                    <a:p>
                      <a:pPr algn="l"/>
                      <a:r>
                        <a:rPr lang="it-IT" sz="1200" dirty="0">
                          <a:latin typeface="Arial" panose="020B0604020202020204" pitchFamily="34" charset="0"/>
                          <a:cs typeface="Arial" panose="020B0604020202020204" pitchFamily="34" charset="0"/>
                        </a:rPr>
                        <a:t>I pazienti con </a:t>
                      </a:r>
                      <a:r>
                        <a:rPr lang="it-IT" sz="1200" dirty="0">
                          <a:solidFill>
                            <a:schemeClr val="tx1"/>
                          </a:solidFill>
                          <a:latin typeface="Arial" panose="020B0604020202020204" pitchFamily="34" charset="0"/>
                          <a:cs typeface="Arial" panose="020B0604020202020204" pitchFamily="34" charset="0"/>
                        </a:rPr>
                        <a:t>LAP</a:t>
                      </a:r>
                      <a:r>
                        <a:rPr lang="it-IT" sz="1200" dirty="0">
                          <a:latin typeface="Arial" panose="020B0604020202020204" pitchFamily="34" charset="0"/>
                          <a:cs typeface="Arial" panose="020B0604020202020204" pitchFamily="34" charset="0"/>
                        </a:rPr>
                        <a:t> therapy-</a:t>
                      </a:r>
                      <a:r>
                        <a:rPr lang="it-IT" sz="1200" dirty="0" err="1">
                          <a:latin typeface="Arial" panose="020B0604020202020204" pitchFamily="34" charset="0"/>
                          <a:cs typeface="Arial" panose="020B0604020202020204" pitchFamily="34" charset="0"/>
                        </a:rPr>
                        <a:t>related</a:t>
                      </a:r>
                      <a:r>
                        <a:rPr lang="it-IT" sz="1200" dirty="0">
                          <a:latin typeface="Arial" panose="020B0604020202020204" pitchFamily="34" charset="0"/>
                          <a:cs typeface="Arial" panose="020B0604020202020204" pitchFamily="34" charset="0"/>
                        </a:rPr>
                        <a:t> dovrebbero ricevere un trattamento analogo ai casi </a:t>
                      </a:r>
                      <a:r>
                        <a:rPr lang="it-IT" sz="1200" dirty="0" err="1">
                          <a:latin typeface="Arial" panose="020B0604020202020204" pitchFamily="34" charset="0"/>
                          <a:cs typeface="Arial" panose="020B0604020202020204" pitchFamily="34" charset="0"/>
                        </a:rPr>
                        <a:t>denovo</a:t>
                      </a:r>
                      <a:r>
                        <a:rPr lang="it-IT" sz="1200" dirty="0">
                          <a:latin typeface="Arial" panose="020B0604020202020204" pitchFamily="34" charset="0"/>
                          <a:cs typeface="Arial" panose="020B0604020202020204" pitchFamily="34" charset="0"/>
                        </a:rPr>
                        <a:t>, ma con possibili modificazioni in base alla possibile tossicità cardiaca derivata dai trattamenti precedenti con </a:t>
                      </a:r>
                      <a:r>
                        <a:rPr lang="it-IT" sz="1200" dirty="0" err="1">
                          <a:latin typeface="Arial" panose="020B0604020202020204" pitchFamily="34" charset="0"/>
                          <a:cs typeface="Arial" panose="020B0604020202020204" pitchFamily="34" charset="0"/>
                        </a:rPr>
                        <a:t>antracicline</a:t>
                      </a:r>
                      <a:endParaRPr lang="it-IT" sz="1200" dirty="0">
                        <a:latin typeface="Arial" panose="020B0604020202020204" pitchFamily="34" charset="0"/>
                        <a:cs typeface="Arial" panose="020B0604020202020204" pitchFamily="34" charset="0"/>
                      </a:endParaRPr>
                    </a:p>
                  </a:txBody>
                  <a:tcPr anchor="ctr">
                    <a:lnB w="28575" cap="flat" cmpd="sng" algn="ctr">
                      <a:solidFill>
                        <a:srgbClr val="472165"/>
                      </a:solidFill>
                      <a:prstDash val="solid"/>
                      <a:round/>
                      <a:headEnd type="none" w="med" len="med"/>
                      <a:tailEnd type="none" w="med" len="med"/>
                    </a:lnB>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III-B</a:t>
                      </a:r>
                    </a:p>
                  </a:txBody>
                  <a:tcPr anchor="ctr">
                    <a:lnB w="28575" cap="flat" cmpd="sng" algn="ctr">
                      <a:solidFill>
                        <a:srgbClr val="472165"/>
                      </a:solidFill>
                      <a:prstDash val="solid"/>
                      <a:round/>
                      <a:headEnd type="none" w="med" len="med"/>
                      <a:tailEnd type="none" w="med" len="med"/>
                    </a:lnB>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B w="28575" cap="flat" cmpd="sng" algn="ctr">
                      <a:solidFill>
                        <a:srgbClr val="47216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53508953"/>
                  </a:ext>
                </a:extLst>
              </a:tr>
            </a:tbl>
          </a:graphicData>
        </a:graphic>
      </p:graphicFrame>
      <p:sp>
        <p:nvSpPr>
          <p:cNvPr id="2" name="Titolo 1">
            <a:extLst>
              <a:ext uri="{FF2B5EF4-FFF2-40B4-BE49-F238E27FC236}">
                <a16:creationId xmlns:a16="http://schemas.microsoft.com/office/drawing/2014/main" id="{88865ED7-42DC-0C41-ADD7-FAE3BB256E8F}"/>
              </a:ext>
            </a:extLst>
          </p:cNvPr>
          <p:cNvSpPr>
            <a:spLocks noGrp="1"/>
          </p:cNvSpPr>
          <p:nvPr>
            <p:ph type="title"/>
          </p:nvPr>
        </p:nvSpPr>
        <p:spPr/>
        <p:txBody>
          <a:bodyPr/>
          <a:lstStyle/>
          <a:p>
            <a:r>
              <a:rPr lang="it-IT" dirty="0"/>
              <a:t>GESTIONE DELLE LAP THERAPY-RELATED</a:t>
            </a:r>
          </a:p>
        </p:txBody>
      </p:sp>
    </p:spTree>
    <p:extLst>
      <p:ext uri="{BB962C8B-B14F-4D97-AF65-F5344CB8AC3E}">
        <p14:creationId xmlns:p14="http://schemas.microsoft.com/office/powerpoint/2010/main" val="3443643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2306758969"/>
              </p:ext>
            </p:extLst>
          </p:nvPr>
        </p:nvGraphicFramePr>
        <p:xfrm>
          <a:off x="2350479" y="1052513"/>
          <a:ext cx="9506559" cy="5201505"/>
        </p:xfrm>
        <a:graphic>
          <a:graphicData uri="http://schemas.openxmlformats.org/drawingml/2006/table">
            <a:tbl>
              <a:tblPr firstRow="1" bandRow="1">
                <a:tableStyleId>{5C22544A-7EE6-4342-B048-85BDC9FD1C3A}</a:tableStyleId>
              </a:tblPr>
              <a:tblGrid>
                <a:gridCol w="5086641">
                  <a:extLst>
                    <a:ext uri="{9D8B030D-6E8A-4147-A177-3AD203B41FA5}">
                      <a16:colId xmlns:a16="http://schemas.microsoft.com/office/drawing/2014/main" val="137072582"/>
                    </a:ext>
                  </a:extLst>
                </a:gridCol>
                <a:gridCol w="2414016">
                  <a:extLst>
                    <a:ext uri="{9D8B030D-6E8A-4147-A177-3AD203B41FA5}">
                      <a16:colId xmlns:a16="http://schemas.microsoft.com/office/drawing/2014/main" val="3546148502"/>
                    </a:ext>
                  </a:extLst>
                </a:gridCol>
                <a:gridCol w="2005902">
                  <a:extLst>
                    <a:ext uri="{9D8B030D-6E8A-4147-A177-3AD203B41FA5}">
                      <a16:colId xmlns:a16="http://schemas.microsoft.com/office/drawing/2014/main" val="2184327359"/>
                    </a:ext>
                  </a:extLst>
                </a:gridCol>
              </a:tblGrid>
              <a:tr h="737505">
                <a:tc>
                  <a:txBody>
                    <a:bodyPr/>
                    <a:lstStyle/>
                    <a:p>
                      <a:r>
                        <a:rPr lang="it-IT" sz="1200" dirty="0">
                          <a:latin typeface="Arial" panose="020B0604020202020204" pitchFamily="34" charset="0"/>
                          <a:cs typeface="Arial" panose="020B0604020202020204" pitchFamily="34" charset="0"/>
                        </a:rPr>
                        <a:t>Raccomandazioni</a:t>
                      </a:r>
                    </a:p>
                  </a:txBody>
                  <a:tcPr anchor="ctr">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solidFill>
                      <a:srgbClr val="472165"/>
                    </a:solidFill>
                  </a:tcPr>
                </a:tc>
                <a:extLst>
                  <a:ext uri="{0D108BD9-81ED-4DB2-BD59-A6C34878D82A}">
                    <a16:rowId xmlns:a16="http://schemas.microsoft.com/office/drawing/2014/main" val="3898356533"/>
                  </a:ext>
                </a:extLst>
              </a:tr>
              <a:tr h="1260000">
                <a:tc>
                  <a:txBody>
                    <a:bodyPr/>
                    <a:lstStyle/>
                    <a:p>
                      <a:r>
                        <a:rPr lang="it-IT" sz="1200" dirty="0">
                          <a:latin typeface="Arial" panose="020B0604020202020204" pitchFamily="34" charset="0"/>
                          <a:cs typeface="Arial" panose="020B0604020202020204" pitchFamily="34" charset="0"/>
                        </a:rPr>
                        <a:t>I pazienti con recidiva molecolare confermata (positività della PCR in due campioni consecutivi, con PML-RARA quantitativo stabile o in aumento, test eseguito in 2 laboratori su campioni </a:t>
                      </a:r>
                      <a:r>
                        <a:rPr lang="it-IT" sz="1200" dirty="0">
                          <a:solidFill>
                            <a:schemeClr val="tx1"/>
                          </a:solidFill>
                          <a:latin typeface="Arial" panose="020B0604020202020204" pitchFamily="34" charset="0"/>
                          <a:cs typeface="Arial" panose="020B0604020202020204" pitchFamily="34" charset="0"/>
                        </a:rPr>
                        <a:t>indipendenti</a:t>
                      </a:r>
                      <a:r>
                        <a:rPr lang="it-IT" sz="1200" dirty="0">
                          <a:latin typeface="Arial" panose="020B0604020202020204" pitchFamily="34" charset="0"/>
                          <a:cs typeface="Arial" panose="020B0604020202020204" pitchFamily="34" charset="0"/>
                        </a:rPr>
                        <a:t>) devono ricevere immediatamente un trattamento </a:t>
                      </a:r>
                      <a:r>
                        <a:rPr lang="it-IT" sz="1200" dirty="0" err="1">
                          <a:latin typeface="Arial" panose="020B0604020202020204" pitchFamily="34" charset="0"/>
                          <a:cs typeface="Arial" panose="020B0604020202020204" pitchFamily="34" charset="0"/>
                        </a:rPr>
                        <a:t>preemptive</a:t>
                      </a:r>
                      <a:r>
                        <a:rPr lang="it-IT" sz="1200" dirty="0">
                          <a:latin typeface="Arial" panose="020B0604020202020204" pitchFamily="34" charset="0"/>
                          <a:cs typeface="Arial" panose="020B0604020202020204" pitchFamily="34" charset="0"/>
                        </a:rPr>
                        <a:t> per prevenire la recidiva ematologica</a:t>
                      </a:r>
                    </a:p>
                  </a:txBody>
                  <a:tcPr anchor="ctr">
                    <a:solidFill>
                      <a:schemeClr val="bg1">
                        <a:lumMod val="95000"/>
                      </a:schemeClr>
                    </a:solidFill>
                  </a:tcPr>
                </a:tc>
                <a:tc>
                  <a:txBody>
                    <a:bodyPr/>
                    <a:lstStyle/>
                    <a:p>
                      <a:pPr algn="ctr"/>
                      <a:r>
                        <a:rPr lang="it-IT" sz="1200" dirty="0" err="1">
                          <a:latin typeface="Arial" panose="020B0604020202020204" pitchFamily="34" charset="0"/>
                          <a:cs typeface="Arial" panose="020B0604020202020204" pitchFamily="34" charset="0"/>
                        </a:rPr>
                        <a:t>IIa</a:t>
                      </a:r>
                      <a:r>
                        <a:rPr lang="it-IT" sz="1200" dirty="0">
                          <a:latin typeface="Arial" panose="020B0604020202020204" pitchFamily="34" charset="0"/>
                          <a:cs typeface="Arial" panose="020B0604020202020204" pitchFamily="34" charset="0"/>
                        </a:rPr>
                        <a:t>-B</a:t>
                      </a:r>
                    </a:p>
                  </a:txBody>
                  <a:tcPr anchor="c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solidFill>
                      <a:schemeClr val="bg1">
                        <a:lumMod val="95000"/>
                      </a:schemeClr>
                    </a:solidFill>
                  </a:tcPr>
                </a:tc>
                <a:extLst>
                  <a:ext uri="{0D108BD9-81ED-4DB2-BD59-A6C34878D82A}">
                    <a16:rowId xmlns:a16="http://schemas.microsoft.com/office/drawing/2014/main" val="4253508953"/>
                  </a:ext>
                </a:extLst>
              </a:tr>
              <a:tr h="1044000">
                <a:tc>
                  <a:txBody>
                    <a:bodyPr/>
                    <a:lstStyle/>
                    <a:p>
                      <a:r>
                        <a:rPr lang="it-IT" sz="1200" dirty="0">
                          <a:latin typeface="Arial" panose="020B0604020202020204" pitchFamily="34" charset="0"/>
                          <a:cs typeface="Arial" panose="020B0604020202020204" pitchFamily="34" charset="0"/>
                        </a:rPr>
                        <a:t>La terapia di salvataggio, sia per la persistenza molecolare al termine del consolidamento che per la recidiva molecolare o ematologica, deve essere scelta in base al trattamento di prima linea eseguito ed alla durata della remissione</a:t>
                      </a:r>
                    </a:p>
                  </a:txBody>
                  <a:tcPr anchor="ctr">
                    <a:noFill/>
                  </a:tcPr>
                </a:tc>
                <a:tc rowSpan="4">
                  <a:txBody>
                    <a:bodyPr/>
                    <a:lstStyle/>
                    <a:p>
                      <a:pPr algn="ctr"/>
                      <a:r>
                        <a:rPr lang="it-IT" sz="1200" dirty="0">
                          <a:latin typeface="Arial" panose="020B0604020202020204" pitchFamily="34" charset="0"/>
                          <a:cs typeface="Arial" panose="020B0604020202020204" pitchFamily="34" charset="0"/>
                        </a:rPr>
                        <a:t>IV-C</a:t>
                      </a:r>
                    </a:p>
                  </a:txBody>
                  <a:tcPr anchor="ctr">
                    <a:lnB w="28575" cap="flat" cmpd="sng" algn="ctr">
                      <a:solidFill>
                        <a:srgbClr val="472165"/>
                      </a:solidFill>
                      <a:prstDash val="solid"/>
                      <a:round/>
                      <a:headEnd type="none" w="med" len="med"/>
                      <a:tailEnd type="none" w="med" len="med"/>
                    </a:lnB>
                    <a:noFill/>
                  </a:tcPr>
                </a:tc>
                <a:tc row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nuova raccomandazione</a:t>
                      </a:r>
                    </a:p>
                  </a:txBody>
                  <a:tcPr anchor="ctr">
                    <a:lnB w="28575" cap="flat" cmpd="sng" algn="ctr">
                      <a:solidFill>
                        <a:srgbClr val="472165"/>
                      </a:solidFill>
                      <a:prstDash val="solid"/>
                      <a:round/>
                      <a:headEnd type="none" w="med" len="med"/>
                      <a:tailEnd type="none" w="med" len="med"/>
                    </a:lnB>
                    <a:noFill/>
                  </a:tcPr>
                </a:tc>
                <a:extLst>
                  <a:ext uri="{0D108BD9-81ED-4DB2-BD59-A6C34878D82A}">
                    <a16:rowId xmlns:a16="http://schemas.microsoft.com/office/drawing/2014/main" val="3523706167"/>
                  </a:ext>
                </a:extLst>
              </a:tr>
              <a:tr h="720000">
                <a:tc>
                  <a:txBody>
                    <a:bodyPr/>
                    <a:lstStyle/>
                    <a:p>
                      <a:r>
                        <a:rPr lang="it-IT" sz="1200" dirty="0">
                          <a:latin typeface="Arial" panose="020B0604020202020204" pitchFamily="34" charset="0"/>
                          <a:cs typeface="Arial" panose="020B0604020202020204" pitchFamily="34" charset="0"/>
                        </a:rPr>
                        <a:t>I pazienti che hanno ricevuto ATRA + chemioterapia in induzione dovrebbero essere trattati con ATO + ATRA</a:t>
                      </a:r>
                    </a:p>
                  </a:txBody>
                  <a:tcPr anchor="ctr">
                    <a:solidFill>
                      <a:schemeClr val="bg1">
                        <a:lumMod val="95000"/>
                      </a:schemeClr>
                    </a:solidFill>
                  </a:tcPr>
                </a:tc>
                <a:tc vMerge="1">
                  <a:txBody>
                    <a:bodyPr/>
                    <a:lstStyle/>
                    <a:p>
                      <a:pPr algn="ctr"/>
                      <a:endParaRPr lang="it-IT" sz="1400" dirty="0">
                        <a:latin typeface="Arial" panose="020B0604020202020204" pitchFamily="34" charset="0"/>
                        <a:cs typeface="Arial" panose="020B0604020202020204" pitchFamily="34" charset="0"/>
                      </a:endParaRPr>
                    </a:p>
                  </a:txBody>
                  <a:tcPr anchor="ctr">
                    <a:solidFill>
                      <a:schemeClr val="bg1">
                        <a:lumMod val="95000"/>
                      </a:schemeClr>
                    </a:solidFill>
                  </a:tcPr>
                </a:tc>
                <a:tc vMerge="1">
                  <a:txBody>
                    <a:bodyPr/>
                    <a:lstStyle/>
                    <a:p>
                      <a:pPr algn="ctr"/>
                      <a:endParaRPr lang="it-IT" sz="1400" dirty="0">
                        <a:latin typeface="Arial" panose="020B0604020202020204" pitchFamily="34" charset="0"/>
                        <a:cs typeface="Arial" panose="020B0604020202020204" pitchFamily="34" charset="0"/>
                      </a:endParaRPr>
                    </a:p>
                  </a:txBody>
                  <a:tcPr anchor="ctr">
                    <a:solidFill>
                      <a:schemeClr val="bg1">
                        <a:lumMod val="95000"/>
                      </a:schemeClr>
                    </a:solidFill>
                  </a:tcPr>
                </a:tc>
                <a:extLst>
                  <a:ext uri="{0D108BD9-81ED-4DB2-BD59-A6C34878D82A}">
                    <a16:rowId xmlns:a16="http://schemas.microsoft.com/office/drawing/2014/main" val="2720492214"/>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I pazienti che hanno ricevuto ATO + ATRA in induzione dovrebbero essere trattati con ATRA + chemioterapia </a:t>
                      </a:r>
                    </a:p>
                  </a:txBody>
                  <a:tcPr anchor="ctr">
                    <a:noFill/>
                  </a:tcPr>
                </a:tc>
                <a:tc vMerge="1">
                  <a:txBody>
                    <a:bodyPr/>
                    <a:lstStyle/>
                    <a:p>
                      <a:pPr algn="ctr"/>
                      <a:endParaRPr lang="it-IT" sz="1400" dirty="0">
                        <a:latin typeface="Arial" panose="020B0604020202020204" pitchFamily="34" charset="0"/>
                        <a:cs typeface="Arial" panose="020B0604020202020204" pitchFamily="34" charset="0"/>
                      </a:endParaRPr>
                    </a:p>
                  </a:txBody>
                  <a:tcPr anchor="ctr">
                    <a:noFill/>
                  </a:tcPr>
                </a:tc>
                <a:tc vMerge="1">
                  <a:txBody>
                    <a:bodyPr/>
                    <a:lstStyle/>
                    <a:p>
                      <a:pPr algn="ctr"/>
                      <a:endParaRPr lang="it-IT" sz="1400" dirty="0">
                        <a:latin typeface="Arial" panose="020B0604020202020204" pitchFamily="34" charset="0"/>
                        <a:cs typeface="Arial" panose="020B0604020202020204" pitchFamily="34" charset="0"/>
                      </a:endParaRPr>
                    </a:p>
                  </a:txBody>
                  <a:tcPr anchor="ctr">
                    <a:noFill/>
                  </a:tcPr>
                </a:tc>
                <a:extLst>
                  <a:ext uri="{0D108BD9-81ED-4DB2-BD59-A6C34878D82A}">
                    <a16:rowId xmlns:a16="http://schemas.microsoft.com/office/drawing/2014/main" val="3104027286"/>
                  </a:ext>
                </a:extLst>
              </a:tr>
              <a:tr h="720000">
                <a:tc>
                  <a:txBody>
                    <a:bodyPr/>
                    <a:lstStyle/>
                    <a:p>
                      <a:r>
                        <a:rPr lang="it-IT" sz="1200" dirty="0">
                          <a:latin typeface="Arial" panose="020B0604020202020204" pitchFamily="34" charset="0"/>
                          <a:cs typeface="Arial" panose="020B0604020202020204" pitchFamily="34" charset="0"/>
                        </a:rPr>
                        <a:t>Per i pazienti in recidiva con durata della remissione &gt; 2 anni non è necessario somministrare un trattamento di salvataggio diverso dall’induzione</a:t>
                      </a:r>
                    </a:p>
                  </a:txBody>
                  <a:tcPr anchor="ctr">
                    <a:lnB w="28575" cap="flat" cmpd="sng" algn="ctr">
                      <a:solidFill>
                        <a:srgbClr val="472165"/>
                      </a:solidFill>
                      <a:prstDash val="solid"/>
                      <a:round/>
                      <a:headEnd type="none" w="med" len="med"/>
                      <a:tailEnd type="none" w="med" len="med"/>
                    </a:lnB>
                    <a:solidFill>
                      <a:schemeClr val="bg1">
                        <a:lumMod val="95000"/>
                      </a:schemeClr>
                    </a:solidFill>
                  </a:tcPr>
                </a:tc>
                <a:tc vMerge="1">
                  <a:txBody>
                    <a:bodyPr/>
                    <a:lstStyle/>
                    <a:p>
                      <a:pPr algn="ctr"/>
                      <a:endParaRPr lang="it-IT" sz="1400" dirty="0">
                        <a:latin typeface="Arial" panose="020B0604020202020204" pitchFamily="34" charset="0"/>
                        <a:cs typeface="Arial" panose="020B0604020202020204" pitchFamily="34" charset="0"/>
                      </a:endParaRPr>
                    </a:p>
                  </a:txBody>
                  <a:tcPr anchor="ctr">
                    <a:lnB w="28575" cap="flat" cmpd="sng" algn="ctr">
                      <a:solidFill>
                        <a:srgbClr val="FFC000"/>
                      </a:solidFill>
                      <a:prstDash val="solid"/>
                      <a:round/>
                      <a:headEnd type="none" w="med" len="med"/>
                      <a:tailEnd type="none" w="med" len="med"/>
                    </a:lnB>
                    <a:solidFill>
                      <a:schemeClr val="bg1">
                        <a:lumMod val="95000"/>
                      </a:schemeClr>
                    </a:solidFill>
                  </a:tcPr>
                </a:tc>
                <a:tc vMerge="1">
                  <a:txBody>
                    <a:bodyPr/>
                    <a:lstStyle/>
                    <a:p>
                      <a:pPr algn="ctr"/>
                      <a:endParaRPr lang="it-IT" sz="1400" dirty="0">
                        <a:latin typeface="Arial" panose="020B0604020202020204" pitchFamily="34" charset="0"/>
                        <a:cs typeface="Arial" panose="020B0604020202020204" pitchFamily="34" charset="0"/>
                      </a:endParaRPr>
                    </a:p>
                  </a:txBody>
                  <a:tcPr anchor="ctr">
                    <a:lnB w="28575" cap="flat" cmpd="sng" algn="ctr">
                      <a:solidFill>
                        <a:srgbClr val="FFC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66828589"/>
                  </a:ext>
                </a:extLst>
              </a:tr>
            </a:tbl>
          </a:graphicData>
        </a:graphic>
      </p:graphicFrame>
      <p:sp>
        <p:nvSpPr>
          <p:cNvPr id="2" name="Titolo 1">
            <a:extLst>
              <a:ext uri="{FF2B5EF4-FFF2-40B4-BE49-F238E27FC236}">
                <a16:creationId xmlns:a16="http://schemas.microsoft.com/office/drawing/2014/main" id="{BE6EC6DC-E35C-CA49-B0F1-F28D8E790320}"/>
              </a:ext>
            </a:extLst>
          </p:cNvPr>
          <p:cNvSpPr>
            <a:spLocks noGrp="1"/>
          </p:cNvSpPr>
          <p:nvPr>
            <p:ph type="title"/>
          </p:nvPr>
        </p:nvSpPr>
        <p:spPr/>
        <p:txBody>
          <a:bodyPr/>
          <a:lstStyle/>
          <a:p>
            <a:r>
              <a:rPr lang="it-IT" dirty="0"/>
              <a:t>GESTIONE DELLE LAP THERAPY-RELATED</a:t>
            </a:r>
          </a:p>
        </p:txBody>
      </p:sp>
    </p:spTree>
    <p:extLst>
      <p:ext uri="{BB962C8B-B14F-4D97-AF65-F5344CB8AC3E}">
        <p14:creationId xmlns:p14="http://schemas.microsoft.com/office/powerpoint/2010/main" val="2256660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la 7">
            <a:extLst>
              <a:ext uri="{FF2B5EF4-FFF2-40B4-BE49-F238E27FC236}">
                <a16:creationId xmlns:a16="http://schemas.microsoft.com/office/drawing/2014/main" id="{93B72195-F052-5942-8FB8-684B20C1BC8C}"/>
              </a:ext>
            </a:extLst>
          </p:cNvPr>
          <p:cNvGraphicFramePr>
            <a:graphicFrameLocks noGrp="1"/>
          </p:cNvGraphicFramePr>
          <p:nvPr>
            <p:extLst>
              <p:ext uri="{D42A27DB-BD31-4B8C-83A1-F6EECF244321}">
                <p14:modId xmlns:p14="http://schemas.microsoft.com/office/powerpoint/2010/main" val="1038640332"/>
              </p:ext>
            </p:extLst>
          </p:nvPr>
        </p:nvGraphicFramePr>
        <p:xfrm>
          <a:off x="2327563" y="1034903"/>
          <a:ext cx="9509078" cy="5381505"/>
        </p:xfrm>
        <a:graphic>
          <a:graphicData uri="http://schemas.openxmlformats.org/drawingml/2006/table">
            <a:tbl>
              <a:tblPr firstRow="1" bandRow="1">
                <a:tableStyleId>{5C22544A-7EE6-4342-B048-85BDC9FD1C3A}</a:tableStyleId>
              </a:tblPr>
              <a:tblGrid>
                <a:gridCol w="5097365">
                  <a:extLst>
                    <a:ext uri="{9D8B030D-6E8A-4147-A177-3AD203B41FA5}">
                      <a16:colId xmlns:a16="http://schemas.microsoft.com/office/drawing/2014/main" val="137072582"/>
                    </a:ext>
                  </a:extLst>
                </a:gridCol>
                <a:gridCol w="2426208">
                  <a:extLst>
                    <a:ext uri="{9D8B030D-6E8A-4147-A177-3AD203B41FA5}">
                      <a16:colId xmlns:a16="http://schemas.microsoft.com/office/drawing/2014/main" val="3546148502"/>
                    </a:ext>
                  </a:extLst>
                </a:gridCol>
                <a:gridCol w="1985505">
                  <a:extLst>
                    <a:ext uri="{9D8B030D-6E8A-4147-A177-3AD203B41FA5}">
                      <a16:colId xmlns:a16="http://schemas.microsoft.com/office/drawing/2014/main" val="2184327359"/>
                    </a:ext>
                  </a:extLst>
                </a:gridCol>
              </a:tblGrid>
              <a:tr h="737505">
                <a:tc>
                  <a:txBody>
                    <a:bodyPr/>
                    <a:lstStyle/>
                    <a:p>
                      <a:r>
                        <a:rPr lang="it-IT" sz="1200" dirty="0">
                          <a:latin typeface="Arial" panose="020B0604020202020204" pitchFamily="34" charset="0"/>
                          <a:cs typeface="Arial" panose="020B0604020202020204" pitchFamily="34" charset="0"/>
                        </a:rPr>
                        <a:t>Raccomandazioni</a:t>
                      </a:r>
                    </a:p>
                  </a:txBody>
                  <a:tcPr anchor="ctr">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solidFill>
                      <a:srgbClr val="472165"/>
                    </a:solidFill>
                  </a:tcPr>
                </a:tc>
                <a:extLst>
                  <a:ext uri="{0D108BD9-81ED-4DB2-BD59-A6C34878D82A}">
                    <a16:rowId xmlns:a16="http://schemas.microsoft.com/office/drawing/2014/main" val="3898356533"/>
                  </a:ext>
                </a:extLst>
              </a:tr>
              <a:tr h="720000">
                <a:tc>
                  <a:txBody>
                    <a:bodyPr/>
                    <a:lstStyle/>
                    <a:p>
                      <a:r>
                        <a:rPr lang="it-IT" sz="1200" dirty="0">
                          <a:latin typeface="Arial" panose="020B0604020202020204" pitchFamily="34" charset="0"/>
                          <a:cs typeface="Arial" panose="020B0604020202020204" pitchFamily="34" charset="0"/>
                        </a:rPr>
                        <a:t>I pazienti che ottengono la seconda remissione completa dovrebbero ricevere un consolidamento con </a:t>
                      </a:r>
                      <a:r>
                        <a:rPr lang="it-IT" sz="1200" dirty="0">
                          <a:solidFill>
                            <a:schemeClr val="tx1"/>
                          </a:solidFill>
                          <a:latin typeface="Arial" panose="020B0604020202020204" pitchFamily="34" charset="0"/>
                          <a:cs typeface="Arial" panose="020B0604020202020204" pitchFamily="34" charset="0"/>
                        </a:rPr>
                        <a:t>trapianto</a:t>
                      </a:r>
                      <a:r>
                        <a:rPr lang="it-IT" sz="1200" dirty="0">
                          <a:latin typeface="Arial" panose="020B0604020202020204" pitchFamily="34" charset="0"/>
                          <a:cs typeface="Arial" panose="020B0604020202020204" pitchFamily="34" charset="0"/>
                        </a:rPr>
                        <a:t> o chemioterapia</a:t>
                      </a:r>
                    </a:p>
                  </a:txBody>
                  <a:tcPr anchor="c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IV-C</a:t>
                      </a:r>
                    </a:p>
                  </a:txBody>
                  <a:tcPr anchor="c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solidFill>
                      <a:schemeClr val="bg1">
                        <a:lumMod val="95000"/>
                      </a:schemeClr>
                    </a:solidFill>
                  </a:tcPr>
                </a:tc>
                <a:extLst>
                  <a:ext uri="{0D108BD9-81ED-4DB2-BD59-A6C34878D82A}">
                    <a16:rowId xmlns:a16="http://schemas.microsoft.com/office/drawing/2014/main" val="4253508953"/>
                  </a:ext>
                </a:extLst>
              </a:tr>
              <a:tr h="720000">
                <a:tc>
                  <a:txBody>
                    <a:bodyPr/>
                    <a:lstStyle/>
                    <a:p>
                      <a:r>
                        <a:rPr lang="it-IT" sz="1200" dirty="0">
                          <a:latin typeface="Arial" panose="020B0604020202020204" pitchFamily="34" charset="0"/>
                          <a:cs typeface="Arial" panose="020B0604020202020204" pitchFamily="34" charset="0"/>
                        </a:rPr>
                        <a:t>Il trapianto allogenico è raccomandato per i pazienti che non ottengono la remissione molecolare</a:t>
                      </a:r>
                    </a:p>
                  </a:txBody>
                  <a:tcPr anchor="ctr">
                    <a:noFill/>
                  </a:tcPr>
                </a:tc>
                <a:tc>
                  <a:txBody>
                    <a:bodyPr/>
                    <a:lstStyle/>
                    <a:p>
                      <a:pPr algn="ctr"/>
                      <a:r>
                        <a:rPr lang="it-IT" sz="1200" dirty="0">
                          <a:latin typeface="Arial" panose="020B0604020202020204" pitchFamily="34" charset="0"/>
                          <a:cs typeface="Arial" panose="020B0604020202020204" pitchFamily="34" charset="0"/>
                        </a:rPr>
                        <a:t>IV-C</a:t>
                      </a:r>
                    </a:p>
                  </a:txBody>
                  <a:tcPr anchor="ctr">
                    <a:no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noFill/>
                  </a:tcPr>
                </a:tc>
                <a:extLst>
                  <a:ext uri="{0D108BD9-81ED-4DB2-BD59-A6C34878D82A}">
                    <a16:rowId xmlns:a16="http://schemas.microsoft.com/office/drawing/2014/main" val="3784781814"/>
                  </a:ext>
                </a:extLst>
              </a:tr>
              <a:tr h="900000">
                <a:tc>
                  <a:txBody>
                    <a:bodyPr/>
                    <a:lstStyle/>
                    <a:p>
                      <a:r>
                        <a:rPr lang="it-IT" sz="1200" dirty="0">
                          <a:latin typeface="Arial" panose="020B0604020202020204" pitchFamily="34" charset="0"/>
                          <a:cs typeface="Arial" panose="020B0604020202020204" pitchFamily="34" charset="0"/>
                        </a:rPr>
                        <a:t>Il trapianto autologo è la prima scelta per i pazienti che ottengono la remissione molecolare midollare e che eseguono una raccolta di staminali ematopoietiche con PCR negativa con o senza ATRA e/o chemioterapia</a:t>
                      </a:r>
                    </a:p>
                  </a:txBody>
                  <a:tcPr anchor="ctr">
                    <a:solidFill>
                      <a:schemeClr val="bg1">
                        <a:lumMod val="95000"/>
                      </a:schemeClr>
                    </a:solidFill>
                  </a:tcPr>
                </a:tc>
                <a:tc>
                  <a:txBody>
                    <a:bodyPr/>
                    <a:lstStyle/>
                    <a:p>
                      <a:pPr algn="ctr"/>
                      <a:r>
                        <a:rPr lang="it-IT" sz="1200" dirty="0" err="1">
                          <a:latin typeface="Arial" panose="020B0604020202020204" pitchFamily="34" charset="0"/>
                          <a:cs typeface="Arial" panose="020B0604020202020204" pitchFamily="34" charset="0"/>
                        </a:rPr>
                        <a:t>IIa</a:t>
                      </a:r>
                      <a:r>
                        <a:rPr lang="it-IT" sz="1200" dirty="0">
                          <a:latin typeface="Arial" panose="020B0604020202020204" pitchFamily="34" charset="0"/>
                          <a:cs typeface="Arial" panose="020B0604020202020204" pitchFamily="34" charset="0"/>
                        </a:rPr>
                        <a:t>-B</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parzialmente modificata</a:t>
                      </a:r>
                    </a:p>
                  </a:txBody>
                  <a:tcPr anchor="ctr">
                    <a:solidFill>
                      <a:schemeClr val="bg1">
                        <a:lumMod val="95000"/>
                      </a:schemeClr>
                    </a:solidFill>
                  </a:tcPr>
                </a:tc>
                <a:extLst>
                  <a:ext uri="{0D108BD9-81ED-4DB2-BD59-A6C34878D82A}">
                    <a16:rowId xmlns:a16="http://schemas.microsoft.com/office/drawing/2014/main" val="624085905"/>
                  </a:ext>
                </a:extLst>
              </a:tr>
              <a:tr h="756000">
                <a:tc>
                  <a:txBody>
                    <a:bodyPr/>
                    <a:lstStyle/>
                    <a:p>
                      <a:r>
                        <a:rPr lang="it-IT" sz="1200" dirty="0">
                          <a:latin typeface="Arial" panose="020B0604020202020204" pitchFamily="34" charset="0"/>
                          <a:cs typeface="Arial" panose="020B0604020202020204" pitchFamily="34" charset="0"/>
                        </a:rPr>
                        <a:t>I pazienti che non possono ricevere un trapianto dovrebbero essere trattati con cicli ripetuti di ATO</a:t>
                      </a:r>
                    </a:p>
                  </a:txBody>
                  <a:tcPr anchor="ctr">
                    <a:noFill/>
                  </a:tcPr>
                </a:tc>
                <a:tc>
                  <a:txBody>
                    <a:bodyPr/>
                    <a:lstStyle/>
                    <a:p>
                      <a:pPr algn="ctr"/>
                      <a:r>
                        <a:rPr lang="it-IT" sz="1200" dirty="0">
                          <a:latin typeface="Arial" panose="020B0604020202020204" pitchFamily="34" charset="0"/>
                          <a:cs typeface="Arial" panose="020B0604020202020204" pitchFamily="34" charset="0"/>
                        </a:rPr>
                        <a:t>IV-C</a:t>
                      </a:r>
                    </a:p>
                  </a:txBody>
                  <a:tcPr anchor="ctr">
                    <a:no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noFill/>
                  </a:tcPr>
                </a:tc>
                <a:extLst>
                  <a:ext uri="{0D108BD9-81ED-4DB2-BD59-A6C34878D82A}">
                    <a16:rowId xmlns:a16="http://schemas.microsoft.com/office/drawing/2014/main" val="1784676389"/>
                  </a:ext>
                </a:extLst>
              </a:tr>
              <a:tr h="1548000">
                <a:tc>
                  <a:txBody>
                    <a:bodyPr/>
                    <a:lstStyle/>
                    <a:p>
                      <a:r>
                        <a:rPr lang="it-IT" sz="1200" dirty="0">
                          <a:latin typeface="Arial" panose="020B0604020202020204" pitchFamily="34" charset="0"/>
                          <a:cs typeface="Arial" panose="020B0604020202020204" pitchFamily="34" charset="0"/>
                        </a:rPr>
                        <a:t>I pazienti con recidiva al sistema nervoso centrale devono ricevere una terapia intratecale contenente </a:t>
                      </a:r>
                      <a:r>
                        <a:rPr lang="it-IT" sz="1200" dirty="0" err="1">
                          <a:latin typeface="Arial" panose="020B0604020202020204" pitchFamily="34" charset="0"/>
                          <a:cs typeface="Arial" panose="020B0604020202020204" pitchFamily="34" charset="0"/>
                        </a:rPr>
                        <a:t>metotrexate</a:t>
                      </a:r>
                      <a:r>
                        <a:rPr lang="it-IT" sz="1200" dirty="0">
                          <a:latin typeface="Arial" panose="020B0604020202020204" pitchFamily="34" charset="0"/>
                          <a:cs typeface="Arial" panose="020B0604020202020204" pitchFamily="34" charset="0"/>
                        </a:rPr>
                        <a:t>, idrocortisone e </a:t>
                      </a:r>
                      <a:r>
                        <a:rPr lang="it-IT" sz="1200" dirty="0" err="1">
                          <a:latin typeface="Arial" panose="020B0604020202020204" pitchFamily="34" charset="0"/>
                          <a:cs typeface="Arial" panose="020B0604020202020204" pitchFamily="34" charset="0"/>
                        </a:rPr>
                        <a:t>citarabina</a:t>
                      </a:r>
                      <a:r>
                        <a:rPr lang="it-IT" sz="1200" dirty="0">
                          <a:latin typeface="Arial" panose="020B0604020202020204" pitchFamily="34" charset="0"/>
                          <a:cs typeface="Arial" panose="020B0604020202020204" pitchFamily="34" charset="0"/>
                        </a:rPr>
                        <a:t>, una volta alla settimana fino ad eliminazione dei blasti dal liquor, successivamente altre 6-10 somministrazioni di consolidamento, più dilazionate. La terapia intratecale deve essere accompagnata dalla terapia sistemica per la recidiva (</a:t>
                      </a:r>
                      <a:r>
                        <a:rPr lang="it-IT" sz="1200" dirty="0" err="1">
                          <a:latin typeface="Arial" panose="020B0604020202020204" pitchFamily="34" charset="0"/>
                          <a:cs typeface="Arial" panose="020B0604020202020204" pitchFamily="34" charset="0"/>
                        </a:rPr>
                        <a:t>vd</a:t>
                      </a:r>
                      <a:r>
                        <a:rPr lang="it-IT" sz="1200" dirty="0">
                          <a:latin typeface="Arial" panose="020B0604020202020204" pitchFamily="34" charset="0"/>
                          <a:cs typeface="Arial" panose="020B0604020202020204" pitchFamily="34" charset="0"/>
                        </a:rPr>
                        <a:t> indicazioni precedenti)</a:t>
                      </a:r>
                    </a:p>
                  </a:txBody>
                  <a:tcPr anchor="ctr">
                    <a:lnB w="28575" cap="flat" cmpd="sng" algn="ctr">
                      <a:solidFill>
                        <a:srgbClr val="472165"/>
                      </a:solidFill>
                      <a:prstDash val="solid"/>
                      <a:round/>
                      <a:headEnd type="none" w="med" len="med"/>
                      <a:tailEnd type="none" w="med" len="med"/>
                    </a:lnB>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IV-C</a:t>
                      </a:r>
                    </a:p>
                  </a:txBody>
                  <a:tcPr anchor="ctr">
                    <a:lnB w="28575" cap="flat" cmpd="sng" algn="ctr">
                      <a:solidFill>
                        <a:srgbClr val="472165"/>
                      </a:solidFill>
                      <a:prstDash val="solid"/>
                      <a:round/>
                      <a:headEnd type="none" w="med" len="med"/>
                      <a:tailEnd type="none" w="med" len="med"/>
                    </a:lnB>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B w="28575" cap="flat" cmpd="sng" algn="ctr">
                      <a:solidFill>
                        <a:srgbClr val="47216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82065164"/>
                  </a:ext>
                </a:extLst>
              </a:tr>
            </a:tbl>
          </a:graphicData>
        </a:graphic>
      </p:graphicFrame>
      <p:sp>
        <p:nvSpPr>
          <p:cNvPr id="2" name="Titolo 1">
            <a:extLst>
              <a:ext uri="{FF2B5EF4-FFF2-40B4-BE49-F238E27FC236}">
                <a16:creationId xmlns:a16="http://schemas.microsoft.com/office/drawing/2014/main" id="{776811D7-812B-6841-B38B-0CA464454B7C}"/>
              </a:ext>
            </a:extLst>
          </p:cNvPr>
          <p:cNvSpPr>
            <a:spLocks noGrp="1"/>
          </p:cNvSpPr>
          <p:nvPr>
            <p:ph type="title"/>
          </p:nvPr>
        </p:nvSpPr>
        <p:spPr/>
        <p:txBody>
          <a:bodyPr/>
          <a:lstStyle/>
          <a:p>
            <a:r>
              <a:rPr lang="it-IT" dirty="0"/>
              <a:t>GESTIONE DELLE LAP RECIDIVATE (2)</a:t>
            </a:r>
          </a:p>
        </p:txBody>
      </p:sp>
    </p:spTree>
    <p:extLst>
      <p:ext uri="{BB962C8B-B14F-4D97-AF65-F5344CB8AC3E}">
        <p14:creationId xmlns:p14="http://schemas.microsoft.com/office/powerpoint/2010/main" val="2012269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2663897894"/>
              </p:ext>
            </p:extLst>
          </p:nvPr>
        </p:nvGraphicFramePr>
        <p:xfrm>
          <a:off x="2316163" y="1052513"/>
          <a:ext cx="9490850" cy="4248000"/>
        </p:xfrm>
        <a:graphic>
          <a:graphicData uri="http://schemas.openxmlformats.org/drawingml/2006/table">
            <a:tbl>
              <a:tblPr firstRow="1" bandRow="1">
                <a:tableStyleId>{5C22544A-7EE6-4342-B048-85BDC9FD1C3A}</a:tableStyleId>
              </a:tblPr>
              <a:tblGrid>
                <a:gridCol w="1858850">
                  <a:extLst>
                    <a:ext uri="{9D8B030D-6E8A-4147-A177-3AD203B41FA5}">
                      <a16:colId xmlns:a16="http://schemas.microsoft.com/office/drawing/2014/main" val="137072582"/>
                    </a:ext>
                  </a:extLst>
                </a:gridCol>
                <a:gridCol w="7632000">
                  <a:extLst>
                    <a:ext uri="{9D8B030D-6E8A-4147-A177-3AD203B41FA5}">
                      <a16:colId xmlns:a16="http://schemas.microsoft.com/office/drawing/2014/main" val="3546148502"/>
                    </a:ext>
                  </a:extLst>
                </a:gridCol>
              </a:tblGrid>
              <a:tr h="648000">
                <a:tc>
                  <a:txBody>
                    <a:bodyPr/>
                    <a:lstStyle/>
                    <a:p>
                      <a:r>
                        <a:rPr lang="it-IT" sz="1200" dirty="0">
                          <a:latin typeface="Arial" panose="020B0604020202020204" pitchFamily="34" charset="0"/>
                          <a:cs typeface="Arial" panose="020B0604020202020204" pitchFamily="34" charset="0"/>
                        </a:rPr>
                        <a:t>Livello di evidenza</a:t>
                      </a:r>
                    </a:p>
                  </a:txBody>
                  <a:tcPr anchor="ctr">
                    <a:solidFill>
                      <a:srgbClr val="472165"/>
                    </a:solidFill>
                  </a:tcPr>
                </a:tc>
                <a:tc>
                  <a:txBody>
                    <a:bodyPr/>
                    <a:lstStyle/>
                    <a:p>
                      <a:r>
                        <a:rPr lang="it-IT" sz="1200" dirty="0">
                          <a:latin typeface="Arial" panose="020B0604020202020204" pitchFamily="34" charset="0"/>
                          <a:cs typeface="Arial" panose="020B0604020202020204" pitchFamily="34" charset="0"/>
                        </a:rPr>
                        <a:t>Tipo di evidenza</a:t>
                      </a:r>
                    </a:p>
                  </a:txBody>
                  <a:tcPr anchor="ctr">
                    <a:solidFill>
                      <a:srgbClr val="472165"/>
                    </a:solidFill>
                  </a:tcPr>
                </a:tc>
                <a:extLst>
                  <a:ext uri="{0D108BD9-81ED-4DB2-BD59-A6C34878D82A}">
                    <a16:rowId xmlns:a16="http://schemas.microsoft.com/office/drawing/2014/main" val="3898356533"/>
                  </a:ext>
                </a:extLst>
              </a:tr>
              <a:tr h="540000">
                <a:tc>
                  <a:txBody>
                    <a:bodyPr/>
                    <a:lstStyle/>
                    <a:p>
                      <a:pPr algn="ctr"/>
                      <a:r>
                        <a:rPr lang="it-IT" sz="1200" dirty="0" err="1">
                          <a:latin typeface="Arial" panose="020B0604020202020204" pitchFamily="34" charset="0"/>
                          <a:cs typeface="Arial" panose="020B0604020202020204" pitchFamily="34" charset="0"/>
                        </a:rPr>
                        <a:t>Ia</a:t>
                      </a:r>
                      <a:endParaRPr lang="it-IT" sz="1200"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l"/>
                      <a:r>
                        <a:rPr lang="it-IT" sz="1200" dirty="0">
                          <a:latin typeface="Arial" panose="020B0604020202020204" pitchFamily="34" charset="0"/>
                          <a:cs typeface="Arial" panose="020B0604020202020204" pitchFamily="34" charset="0"/>
                        </a:rPr>
                        <a:t>Ottenuta da meta-analisi di studi randomizzati controllati</a:t>
                      </a:r>
                    </a:p>
                  </a:txBody>
                  <a:tcPr anchor="ctr">
                    <a:solidFill>
                      <a:schemeClr val="bg1">
                        <a:lumMod val="95000"/>
                      </a:schemeClr>
                    </a:solidFill>
                  </a:tcPr>
                </a:tc>
                <a:extLst>
                  <a:ext uri="{0D108BD9-81ED-4DB2-BD59-A6C34878D82A}">
                    <a16:rowId xmlns:a16="http://schemas.microsoft.com/office/drawing/2014/main" val="4253508953"/>
                  </a:ext>
                </a:extLst>
              </a:tr>
              <a:tr h="540000">
                <a:tc>
                  <a:txBody>
                    <a:bodyPr/>
                    <a:lstStyle/>
                    <a:p>
                      <a:pPr algn="ctr"/>
                      <a:r>
                        <a:rPr lang="it-IT" sz="1200" dirty="0" err="1">
                          <a:latin typeface="Arial" panose="020B0604020202020204" pitchFamily="34" charset="0"/>
                          <a:cs typeface="Arial" panose="020B0604020202020204" pitchFamily="34" charset="0"/>
                        </a:rPr>
                        <a:t>Ib</a:t>
                      </a:r>
                      <a:endParaRPr lang="it-IT" sz="1200" dirty="0">
                        <a:latin typeface="Arial" panose="020B0604020202020204" pitchFamily="34" charset="0"/>
                        <a:cs typeface="Arial" panose="020B0604020202020204" pitchFamily="34" charset="0"/>
                      </a:endParaRPr>
                    </a:p>
                  </a:txBody>
                  <a:tcPr anchor="ctr">
                    <a:noFill/>
                  </a:tcPr>
                </a:tc>
                <a:tc>
                  <a:txBody>
                    <a:bodyPr/>
                    <a:lstStyle/>
                    <a:p>
                      <a:pPr algn="l"/>
                      <a:r>
                        <a:rPr lang="it-IT" sz="1200" dirty="0">
                          <a:latin typeface="Arial" panose="020B0604020202020204" pitchFamily="34" charset="0"/>
                          <a:cs typeface="Arial" panose="020B0604020202020204" pitchFamily="34" charset="0"/>
                        </a:rPr>
                        <a:t>Ottenuta da almeno 1 studio randomizzato controllato</a:t>
                      </a:r>
                    </a:p>
                  </a:txBody>
                  <a:tcPr anchor="ctr">
                    <a:noFill/>
                  </a:tcPr>
                </a:tc>
                <a:extLst>
                  <a:ext uri="{0D108BD9-81ED-4DB2-BD59-A6C34878D82A}">
                    <a16:rowId xmlns:a16="http://schemas.microsoft.com/office/drawing/2014/main" val="2385599153"/>
                  </a:ext>
                </a:extLst>
              </a:tr>
              <a:tr h="540000">
                <a:tc>
                  <a:txBody>
                    <a:bodyPr/>
                    <a:lstStyle/>
                    <a:p>
                      <a:pPr algn="ctr"/>
                      <a:r>
                        <a:rPr lang="it-IT" sz="1200" dirty="0" err="1">
                          <a:latin typeface="Arial" panose="020B0604020202020204" pitchFamily="34" charset="0"/>
                          <a:cs typeface="Arial" panose="020B0604020202020204" pitchFamily="34" charset="0"/>
                        </a:rPr>
                        <a:t>IIa</a:t>
                      </a:r>
                      <a:endParaRPr lang="it-IT" sz="1200"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l"/>
                      <a:r>
                        <a:rPr lang="it-IT" sz="1200" dirty="0">
                          <a:latin typeface="Arial" panose="020B0604020202020204" pitchFamily="34" charset="0"/>
                          <a:cs typeface="Arial" panose="020B0604020202020204" pitchFamily="34" charset="0"/>
                        </a:rPr>
                        <a:t>Ottenuta da almeno 1 studio ben disegnato, controllato, non randomizzato</a:t>
                      </a:r>
                    </a:p>
                  </a:txBody>
                  <a:tcPr anchor="ctr">
                    <a:solidFill>
                      <a:schemeClr val="bg1">
                        <a:lumMod val="95000"/>
                      </a:schemeClr>
                    </a:solidFill>
                  </a:tcPr>
                </a:tc>
                <a:extLst>
                  <a:ext uri="{0D108BD9-81ED-4DB2-BD59-A6C34878D82A}">
                    <a16:rowId xmlns:a16="http://schemas.microsoft.com/office/drawing/2014/main" val="3075273391"/>
                  </a:ext>
                </a:extLst>
              </a:tr>
              <a:tr h="540000">
                <a:tc>
                  <a:txBody>
                    <a:bodyPr/>
                    <a:lstStyle/>
                    <a:p>
                      <a:pPr algn="ctr"/>
                      <a:r>
                        <a:rPr lang="it-IT" sz="1200" dirty="0" err="1">
                          <a:latin typeface="Arial" panose="020B0604020202020204" pitchFamily="34" charset="0"/>
                          <a:cs typeface="Arial" panose="020B0604020202020204" pitchFamily="34" charset="0"/>
                        </a:rPr>
                        <a:t>IIb</a:t>
                      </a:r>
                      <a:endParaRPr lang="it-IT" sz="1200" dirty="0">
                        <a:latin typeface="Arial" panose="020B0604020202020204" pitchFamily="34" charset="0"/>
                        <a:cs typeface="Arial" panose="020B0604020202020204" pitchFamily="34" charset="0"/>
                      </a:endParaRPr>
                    </a:p>
                  </a:txBody>
                  <a:tcPr anchor="c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Ottenuta da almeno 1 studio ben disegnato, controllato</a:t>
                      </a:r>
                    </a:p>
                  </a:txBody>
                  <a:tcPr anchor="ctr">
                    <a:noFill/>
                  </a:tcPr>
                </a:tc>
                <a:extLst>
                  <a:ext uri="{0D108BD9-81ED-4DB2-BD59-A6C34878D82A}">
                    <a16:rowId xmlns:a16="http://schemas.microsoft.com/office/drawing/2014/main" val="3642420760"/>
                  </a:ext>
                </a:extLst>
              </a:tr>
              <a:tr h="720000">
                <a:tc>
                  <a:txBody>
                    <a:bodyPr/>
                    <a:lstStyle/>
                    <a:p>
                      <a:pPr algn="ctr"/>
                      <a:r>
                        <a:rPr lang="it-IT" sz="1200" dirty="0">
                          <a:latin typeface="Arial" panose="020B0604020202020204" pitchFamily="34" charset="0"/>
                          <a:cs typeface="Arial" panose="020B0604020202020204" pitchFamily="34" charset="0"/>
                        </a:rPr>
                        <a:t>III</a:t>
                      </a:r>
                    </a:p>
                  </a:txBody>
                  <a:tcPr anchor="ctr">
                    <a:solidFill>
                      <a:schemeClr val="bg1">
                        <a:lumMod val="95000"/>
                      </a:schemeClr>
                    </a:solidFill>
                  </a:tcPr>
                </a:tc>
                <a:tc>
                  <a:txBody>
                    <a:bodyPr/>
                    <a:lstStyle/>
                    <a:p>
                      <a:pPr algn="l"/>
                      <a:r>
                        <a:rPr lang="it-IT" sz="1200" dirty="0">
                          <a:latin typeface="Arial" panose="020B0604020202020204" pitchFamily="34" charset="0"/>
                          <a:cs typeface="Arial" panose="020B0604020202020204" pitchFamily="34" charset="0"/>
                        </a:rPr>
                        <a:t>Ottenuta da studi ben disegnati, non sperimentali, descrittivi: studi comparativi, </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di correlazione, caso-controllo</a:t>
                      </a:r>
                    </a:p>
                  </a:txBody>
                  <a:tcPr anchor="ctr">
                    <a:solidFill>
                      <a:schemeClr val="bg1">
                        <a:lumMod val="95000"/>
                      </a:schemeClr>
                    </a:solidFill>
                  </a:tcPr>
                </a:tc>
                <a:extLst>
                  <a:ext uri="{0D108BD9-81ED-4DB2-BD59-A6C34878D82A}">
                    <a16:rowId xmlns:a16="http://schemas.microsoft.com/office/drawing/2014/main" val="3463510602"/>
                  </a:ext>
                </a:extLst>
              </a:tr>
              <a:tr h="720000">
                <a:tc>
                  <a:txBody>
                    <a:bodyPr/>
                    <a:lstStyle/>
                    <a:p>
                      <a:pPr algn="ctr"/>
                      <a:r>
                        <a:rPr lang="it-IT" sz="1200" dirty="0">
                          <a:latin typeface="Arial" panose="020B0604020202020204" pitchFamily="34" charset="0"/>
                          <a:cs typeface="Arial" panose="020B0604020202020204" pitchFamily="34" charset="0"/>
                        </a:rPr>
                        <a:t>IV</a:t>
                      </a:r>
                    </a:p>
                  </a:txBody>
                  <a:tcPr anchor="ctr">
                    <a:lnB w="28575" cap="flat" cmpd="sng" algn="ctr">
                      <a:solidFill>
                        <a:srgbClr val="472165"/>
                      </a:solidFill>
                      <a:prstDash val="solid"/>
                      <a:round/>
                      <a:headEnd type="none" w="med" len="med"/>
                      <a:tailEnd type="none" w="med" len="med"/>
                    </a:lnB>
                    <a:noFill/>
                  </a:tcPr>
                </a:tc>
                <a:tc>
                  <a:txBody>
                    <a:bodyPr/>
                    <a:lstStyle/>
                    <a:p>
                      <a:pPr algn="l"/>
                      <a:r>
                        <a:rPr lang="it-IT" sz="1200" dirty="0">
                          <a:latin typeface="Arial" panose="020B0604020202020204" pitchFamily="34" charset="0"/>
                          <a:cs typeface="Arial" panose="020B0604020202020204" pitchFamily="34" charset="0"/>
                        </a:rPr>
                        <a:t>Ottenuta dalla relazione di commissioni di esperti o dall’opinione e dall’esperienza </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di autorità riconosciute nel campo</a:t>
                      </a:r>
                    </a:p>
                  </a:txBody>
                  <a:tcPr anchor="ctr">
                    <a:lnB w="28575" cap="flat" cmpd="sng" algn="ctr">
                      <a:solidFill>
                        <a:srgbClr val="472165"/>
                      </a:solidFill>
                      <a:prstDash val="solid"/>
                      <a:round/>
                      <a:headEnd type="none" w="med" len="med"/>
                      <a:tailEnd type="none" w="med" len="med"/>
                    </a:lnB>
                    <a:noFill/>
                  </a:tcPr>
                </a:tc>
                <a:extLst>
                  <a:ext uri="{0D108BD9-81ED-4DB2-BD59-A6C34878D82A}">
                    <a16:rowId xmlns:a16="http://schemas.microsoft.com/office/drawing/2014/main" val="4173802236"/>
                  </a:ext>
                </a:extLst>
              </a:tr>
            </a:tbl>
          </a:graphicData>
        </a:graphic>
      </p:graphicFrame>
      <p:sp>
        <p:nvSpPr>
          <p:cNvPr id="2" name="Titolo 1">
            <a:extLst>
              <a:ext uri="{FF2B5EF4-FFF2-40B4-BE49-F238E27FC236}">
                <a16:creationId xmlns:a16="http://schemas.microsoft.com/office/drawing/2014/main" id="{80FDB6AD-9E21-1E49-A57D-F302C0627328}"/>
              </a:ext>
            </a:extLst>
          </p:cNvPr>
          <p:cNvSpPr>
            <a:spLocks noGrp="1"/>
          </p:cNvSpPr>
          <p:nvPr>
            <p:ph type="title"/>
          </p:nvPr>
        </p:nvSpPr>
        <p:spPr/>
        <p:txBody>
          <a:bodyPr/>
          <a:lstStyle/>
          <a:p>
            <a:r>
              <a:rPr lang="it-IT" dirty="0"/>
              <a:t>LIVELLI DI EVIDENZA</a:t>
            </a:r>
          </a:p>
        </p:txBody>
      </p:sp>
    </p:spTree>
    <p:extLst>
      <p:ext uri="{BB962C8B-B14F-4D97-AF65-F5344CB8AC3E}">
        <p14:creationId xmlns:p14="http://schemas.microsoft.com/office/powerpoint/2010/main" val="2199382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2688019924"/>
              </p:ext>
            </p:extLst>
          </p:nvPr>
        </p:nvGraphicFramePr>
        <p:xfrm>
          <a:off x="2316163" y="1052513"/>
          <a:ext cx="9504000" cy="3031188"/>
        </p:xfrm>
        <a:graphic>
          <a:graphicData uri="http://schemas.openxmlformats.org/drawingml/2006/table">
            <a:tbl>
              <a:tblPr firstRow="1" bandRow="1">
                <a:tableStyleId>{5C22544A-7EE6-4342-B048-85BDC9FD1C3A}</a:tableStyleId>
              </a:tblPr>
              <a:tblGrid>
                <a:gridCol w="2916000">
                  <a:extLst>
                    <a:ext uri="{9D8B030D-6E8A-4147-A177-3AD203B41FA5}">
                      <a16:colId xmlns:a16="http://schemas.microsoft.com/office/drawing/2014/main" val="137072582"/>
                    </a:ext>
                  </a:extLst>
                </a:gridCol>
                <a:gridCol w="6588000">
                  <a:extLst>
                    <a:ext uri="{9D8B030D-6E8A-4147-A177-3AD203B41FA5}">
                      <a16:colId xmlns:a16="http://schemas.microsoft.com/office/drawing/2014/main" val="3546148502"/>
                    </a:ext>
                  </a:extLst>
                </a:gridCol>
              </a:tblGrid>
              <a:tr h="648000">
                <a:tc>
                  <a:txBody>
                    <a:bodyPr/>
                    <a:lstStyle/>
                    <a:p>
                      <a:r>
                        <a:rPr lang="it-IT" sz="1200" dirty="0">
                          <a:latin typeface="Arial" panose="020B0604020202020204" pitchFamily="34" charset="0"/>
                          <a:cs typeface="Arial" panose="020B0604020202020204" pitchFamily="34" charset="0"/>
                        </a:rPr>
                        <a:t>Livello di evidenza</a:t>
                      </a:r>
                    </a:p>
                  </a:txBody>
                  <a:tcPr anchor="ctr">
                    <a:solidFill>
                      <a:srgbClr val="472165"/>
                    </a:solidFill>
                  </a:tcPr>
                </a:tc>
                <a:tc>
                  <a:txBody>
                    <a:bodyPr/>
                    <a:lstStyle/>
                    <a:p>
                      <a:r>
                        <a:rPr lang="it-IT" sz="1200" dirty="0">
                          <a:latin typeface="Arial" panose="020B0604020202020204" pitchFamily="34" charset="0"/>
                          <a:cs typeface="Arial" panose="020B0604020202020204" pitchFamily="34" charset="0"/>
                        </a:rPr>
                        <a:t>Tipo di evidenza</a:t>
                      </a:r>
                    </a:p>
                  </a:txBody>
                  <a:tcPr anchor="ctr">
                    <a:solidFill>
                      <a:srgbClr val="472165"/>
                    </a:solidFill>
                  </a:tcPr>
                </a:tc>
                <a:extLst>
                  <a:ext uri="{0D108BD9-81ED-4DB2-BD59-A6C34878D82A}">
                    <a16:rowId xmlns:a16="http://schemas.microsoft.com/office/drawing/2014/main" val="3898356533"/>
                  </a:ext>
                </a:extLst>
              </a:tr>
              <a:tr h="799188">
                <a:tc>
                  <a:txBody>
                    <a:bodyPr/>
                    <a:lstStyle/>
                    <a:p>
                      <a:r>
                        <a:rPr lang="it-IT" sz="1200" dirty="0">
                          <a:latin typeface="Arial" panose="020B0604020202020204" pitchFamily="34" charset="0"/>
                          <a:cs typeface="Arial" panose="020B0604020202020204" pitchFamily="34" charset="0"/>
                        </a:rPr>
                        <a:t>A (livello di evidenza </a:t>
                      </a:r>
                      <a:r>
                        <a:rPr lang="it-IT" sz="1200" dirty="0" err="1">
                          <a:latin typeface="Arial" panose="020B0604020202020204" pitchFamily="34" charset="0"/>
                          <a:cs typeface="Arial" panose="020B0604020202020204" pitchFamily="34" charset="0"/>
                        </a:rPr>
                        <a:t>Ia</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Ib</a:t>
                      </a:r>
                      <a:r>
                        <a:rPr lang="it-IT" sz="1200" dirty="0">
                          <a:latin typeface="Arial" panose="020B0604020202020204" pitchFamily="34" charset="0"/>
                          <a:cs typeface="Arial" panose="020B0604020202020204" pitchFamily="34" charset="0"/>
                        </a:rPr>
                        <a:t>)</a:t>
                      </a:r>
                    </a:p>
                  </a:txBody>
                  <a:tcPr anchor="ctr">
                    <a:solidFill>
                      <a:schemeClr val="bg1">
                        <a:lumMod val="95000"/>
                      </a:schemeClr>
                    </a:solidFill>
                  </a:tcPr>
                </a:tc>
                <a:tc>
                  <a:txBody>
                    <a:bodyPr/>
                    <a:lstStyle/>
                    <a:p>
                      <a:r>
                        <a:rPr lang="it-IT" sz="1200" dirty="0">
                          <a:latin typeface="Arial" panose="020B0604020202020204" pitchFamily="34" charset="0"/>
                          <a:cs typeface="Arial" panose="020B0604020202020204" pitchFamily="34" charset="0"/>
                        </a:rPr>
                        <a:t>Richiede almeno 1 studio randomizzato controllato nel complesso </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di una letteratura sull’argomento favorevole e consistente</a:t>
                      </a:r>
                    </a:p>
                  </a:txBody>
                  <a:tcPr anchor="ctr">
                    <a:solidFill>
                      <a:schemeClr val="bg1">
                        <a:lumMod val="95000"/>
                      </a:schemeClr>
                    </a:solidFill>
                  </a:tcPr>
                </a:tc>
                <a:extLst>
                  <a:ext uri="{0D108BD9-81ED-4DB2-BD59-A6C34878D82A}">
                    <a16:rowId xmlns:a16="http://schemas.microsoft.com/office/drawing/2014/main" val="4253508953"/>
                  </a:ext>
                </a:extLst>
              </a:tr>
              <a:tr h="576000">
                <a:tc>
                  <a:txBody>
                    <a:bodyPr/>
                    <a:lstStyle/>
                    <a:p>
                      <a:r>
                        <a:rPr lang="it-IT" sz="1200" dirty="0">
                          <a:latin typeface="Arial" panose="020B0604020202020204" pitchFamily="34" charset="0"/>
                          <a:cs typeface="Arial" panose="020B0604020202020204" pitchFamily="34" charset="0"/>
                        </a:rPr>
                        <a:t>B (livello di evidenza </a:t>
                      </a:r>
                      <a:r>
                        <a:rPr lang="it-IT" sz="1200" dirty="0" err="1">
                          <a:latin typeface="Arial" panose="020B0604020202020204" pitchFamily="34" charset="0"/>
                          <a:cs typeface="Arial" panose="020B0604020202020204" pitchFamily="34" charset="0"/>
                        </a:rPr>
                        <a:t>IIa</a:t>
                      </a:r>
                      <a:r>
                        <a:rPr lang="it-IT" sz="1200" dirty="0">
                          <a:latin typeface="Arial" panose="020B0604020202020204" pitchFamily="34" charset="0"/>
                          <a:cs typeface="Arial" panose="020B0604020202020204" pitchFamily="34" charset="0"/>
                        </a:rPr>
                        <a:t>, </a:t>
                      </a:r>
                      <a:r>
                        <a:rPr lang="it-IT" sz="1200" dirty="0" err="1">
                          <a:solidFill>
                            <a:schemeClr val="tx1"/>
                          </a:solidFill>
                          <a:latin typeface="Arial" panose="020B0604020202020204" pitchFamily="34" charset="0"/>
                          <a:cs typeface="Arial" panose="020B0604020202020204" pitchFamily="34" charset="0"/>
                        </a:rPr>
                        <a:t>IIb</a:t>
                      </a:r>
                      <a:r>
                        <a:rPr lang="it-IT" sz="1200" dirty="0">
                          <a:solidFill>
                            <a:schemeClr val="tx1"/>
                          </a:solidFill>
                          <a:latin typeface="Arial" panose="020B0604020202020204" pitchFamily="34" charset="0"/>
                          <a:cs typeface="Arial" panose="020B0604020202020204" pitchFamily="34" charset="0"/>
                        </a:rPr>
                        <a:t>,</a:t>
                      </a:r>
                      <a:r>
                        <a:rPr lang="it-IT" sz="1200" dirty="0">
                          <a:latin typeface="Arial" panose="020B0604020202020204" pitchFamily="34" charset="0"/>
                          <a:cs typeface="Arial" panose="020B0604020202020204" pitchFamily="34" charset="0"/>
                        </a:rPr>
                        <a:t> III)</a:t>
                      </a:r>
                    </a:p>
                  </a:txBody>
                  <a:tcPr anchor="ctr">
                    <a:noFill/>
                  </a:tcPr>
                </a:tc>
                <a:tc>
                  <a:txBody>
                    <a:bodyPr/>
                    <a:lstStyle/>
                    <a:p>
                      <a:r>
                        <a:rPr lang="it-IT" sz="1200" dirty="0">
                          <a:latin typeface="Arial" panose="020B0604020202020204" pitchFamily="34" charset="0"/>
                          <a:cs typeface="Arial" panose="020B0604020202020204" pitchFamily="34" charset="0"/>
                        </a:rPr>
                        <a:t>Richiede studi ben condotti, ma non randomizzati, sull’argomento</a:t>
                      </a:r>
                    </a:p>
                  </a:txBody>
                  <a:tcPr anchor="ctr">
                    <a:noFill/>
                  </a:tcPr>
                </a:tc>
                <a:extLst>
                  <a:ext uri="{0D108BD9-81ED-4DB2-BD59-A6C34878D82A}">
                    <a16:rowId xmlns:a16="http://schemas.microsoft.com/office/drawing/2014/main" val="2385599153"/>
                  </a:ext>
                </a:extLst>
              </a:tr>
              <a:tr h="1008000">
                <a:tc>
                  <a:txBody>
                    <a:bodyPr/>
                    <a:lstStyle/>
                    <a:p>
                      <a:r>
                        <a:rPr lang="it-IT" sz="1200" dirty="0">
                          <a:latin typeface="Arial" panose="020B0604020202020204" pitchFamily="34" charset="0"/>
                          <a:cs typeface="Arial" panose="020B0604020202020204" pitchFamily="34" charset="0"/>
                        </a:rPr>
                        <a:t>C (livello di evidenza IV)</a:t>
                      </a:r>
                    </a:p>
                  </a:txBody>
                  <a:tcPr anchor="ctr">
                    <a:lnB w="28575" cap="flat" cmpd="sng" algn="ctr">
                      <a:solidFill>
                        <a:srgbClr val="472165"/>
                      </a:solidFill>
                      <a:prstDash val="solid"/>
                      <a:round/>
                      <a:headEnd type="none" w="med" len="med"/>
                      <a:tailEnd type="none" w="med" len="med"/>
                    </a:lnB>
                    <a:solidFill>
                      <a:schemeClr val="bg1">
                        <a:lumMod val="95000"/>
                      </a:schemeClr>
                    </a:solidFill>
                  </a:tcPr>
                </a:tc>
                <a:tc>
                  <a:txBody>
                    <a:bodyPr/>
                    <a:lstStyle/>
                    <a:p>
                      <a:r>
                        <a:rPr lang="it-IT" sz="1200" dirty="0">
                          <a:latin typeface="Arial" panose="020B0604020202020204" pitchFamily="34" charset="0"/>
                          <a:cs typeface="Arial" panose="020B0604020202020204" pitchFamily="34" charset="0"/>
                        </a:rPr>
                        <a:t>Richiede delle evidenze prodotte da commissioni di esperti o dall’opinione e dall’esperienza di autorità riconosciute nel campo; rappresenta l’assenza di studi di buona qualità sull’argomento</a:t>
                      </a:r>
                    </a:p>
                  </a:txBody>
                  <a:tcPr anchor="ctr">
                    <a:lnB w="28575" cap="flat" cmpd="sng" algn="ctr">
                      <a:solidFill>
                        <a:srgbClr val="47216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75273391"/>
                  </a:ext>
                </a:extLst>
              </a:tr>
            </a:tbl>
          </a:graphicData>
        </a:graphic>
      </p:graphicFrame>
      <p:sp>
        <p:nvSpPr>
          <p:cNvPr id="2" name="Titolo 1">
            <a:extLst>
              <a:ext uri="{FF2B5EF4-FFF2-40B4-BE49-F238E27FC236}">
                <a16:creationId xmlns:a16="http://schemas.microsoft.com/office/drawing/2014/main" id="{D91F3231-D98F-7C47-858D-37114901E3EC}"/>
              </a:ext>
            </a:extLst>
          </p:cNvPr>
          <p:cNvSpPr>
            <a:spLocks noGrp="1"/>
          </p:cNvSpPr>
          <p:nvPr>
            <p:ph type="title"/>
          </p:nvPr>
        </p:nvSpPr>
        <p:spPr/>
        <p:txBody>
          <a:bodyPr/>
          <a:lstStyle/>
          <a:p>
            <a:r>
              <a:rPr lang="it-IT" dirty="0"/>
              <a:t>LIVELLI DI EVIDENZA</a:t>
            </a:r>
          </a:p>
        </p:txBody>
      </p:sp>
    </p:spTree>
    <p:extLst>
      <p:ext uri="{BB962C8B-B14F-4D97-AF65-F5344CB8AC3E}">
        <p14:creationId xmlns:p14="http://schemas.microsoft.com/office/powerpoint/2010/main" val="1681603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ella 8">
            <a:extLst>
              <a:ext uri="{FF2B5EF4-FFF2-40B4-BE49-F238E27FC236}">
                <a16:creationId xmlns:a16="http://schemas.microsoft.com/office/drawing/2014/main" id="{0FD50D96-C86D-9848-8441-192CCAB8E444}"/>
              </a:ext>
            </a:extLst>
          </p:cNvPr>
          <p:cNvGraphicFramePr>
            <a:graphicFrameLocks noGrp="1"/>
          </p:cNvGraphicFramePr>
          <p:nvPr>
            <p:extLst>
              <p:ext uri="{D42A27DB-BD31-4B8C-83A1-F6EECF244321}">
                <p14:modId xmlns:p14="http://schemas.microsoft.com/office/powerpoint/2010/main" val="1593667524"/>
              </p:ext>
            </p:extLst>
          </p:nvPr>
        </p:nvGraphicFramePr>
        <p:xfrm>
          <a:off x="2309001" y="1052513"/>
          <a:ext cx="9548037" cy="4015770"/>
        </p:xfrm>
        <a:graphic>
          <a:graphicData uri="http://schemas.openxmlformats.org/drawingml/2006/table">
            <a:tbl>
              <a:tblPr firstRow="1" bandRow="1">
                <a:tableStyleId>{5C22544A-7EE6-4342-B048-85BDC9FD1C3A}</a:tableStyleId>
              </a:tblPr>
              <a:tblGrid>
                <a:gridCol w="5131772">
                  <a:extLst>
                    <a:ext uri="{9D8B030D-6E8A-4147-A177-3AD203B41FA5}">
                      <a16:colId xmlns:a16="http://schemas.microsoft.com/office/drawing/2014/main" val="137072582"/>
                    </a:ext>
                  </a:extLst>
                </a:gridCol>
                <a:gridCol w="2403988">
                  <a:extLst>
                    <a:ext uri="{9D8B030D-6E8A-4147-A177-3AD203B41FA5}">
                      <a16:colId xmlns:a16="http://schemas.microsoft.com/office/drawing/2014/main" val="3546148502"/>
                    </a:ext>
                  </a:extLst>
                </a:gridCol>
                <a:gridCol w="2012277">
                  <a:extLst>
                    <a:ext uri="{9D8B030D-6E8A-4147-A177-3AD203B41FA5}">
                      <a16:colId xmlns:a16="http://schemas.microsoft.com/office/drawing/2014/main" val="2184327359"/>
                    </a:ext>
                  </a:extLst>
                </a:gridCol>
              </a:tblGrid>
              <a:tr h="720000">
                <a:tc>
                  <a:txBody>
                    <a:bodyPr/>
                    <a:lstStyle/>
                    <a:p>
                      <a:r>
                        <a:rPr lang="it-IT" sz="12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554990">
                <a:tc>
                  <a:txBody>
                    <a:bodyPr/>
                    <a:lstStyle/>
                    <a:p>
                      <a:r>
                        <a:rPr lang="it-IT" sz="1200" dirty="0">
                          <a:latin typeface="Arial" panose="020B0604020202020204" pitchFamily="34" charset="0"/>
                          <a:cs typeface="Arial" panose="020B0604020202020204" pitchFamily="34" charset="0"/>
                        </a:rPr>
                        <a:t>La sospetta LAP è un’emergenza clinica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IV-C</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1260000">
                <a:tc>
                  <a:txBody>
                    <a:bodyPr/>
                    <a:lstStyle/>
                    <a:p>
                      <a:r>
                        <a:rPr lang="it-IT" sz="1200" dirty="0">
                          <a:latin typeface="Arial" panose="020B0604020202020204" pitchFamily="34" charset="0"/>
                          <a:cs typeface="Arial" panose="020B0604020202020204" pitchFamily="34" charset="0"/>
                        </a:rPr>
                        <a:t>La gestione del paziente con sospetta LAP dovrebbe avvenire ad opera di un team multidisciplinare in un centro specializzato con rapida disponibilità della diagnostica molecolare, degli emocomponenti, dei farmaci specifici quali acido </a:t>
                      </a:r>
                      <a:r>
                        <a:rPr lang="it-IT" sz="1200" dirty="0" err="1">
                          <a:latin typeface="Arial" panose="020B0604020202020204" pitchFamily="34" charset="0"/>
                          <a:cs typeface="Arial" panose="020B0604020202020204" pitchFamily="34" charset="0"/>
                        </a:rPr>
                        <a:t>transretinoico</a:t>
                      </a:r>
                      <a:r>
                        <a:rPr lang="it-IT" sz="1200" dirty="0">
                          <a:latin typeface="Arial" panose="020B0604020202020204" pitchFamily="34" charset="0"/>
                          <a:cs typeface="Arial" panose="020B0604020202020204" pitchFamily="34" charset="0"/>
                        </a:rPr>
                        <a:t> (ATRA) e triossido di arsenico (ATO) e di chemioterapici</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200" dirty="0">
                          <a:latin typeface="Arial" panose="020B0604020202020204" pitchFamily="34" charset="0"/>
                          <a:cs typeface="Arial" panose="020B0604020202020204" pitchFamily="34" charset="0"/>
                        </a:rPr>
                        <a:t>IV-C</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0992684"/>
                  </a:ext>
                </a:extLst>
              </a:tr>
              <a:tr h="828000">
                <a:tc>
                  <a:txBody>
                    <a:bodyPr/>
                    <a:lstStyle/>
                    <a:p>
                      <a:r>
                        <a:rPr lang="it-IT" sz="1200" dirty="0">
                          <a:latin typeface="Arial" panose="020B0604020202020204" pitchFamily="34" charset="0"/>
                          <a:cs typeface="Arial" panose="020B0604020202020204" pitchFamily="34" charset="0"/>
                        </a:rPr>
                        <a:t>Il sospetto diagnostico deve essere confermato mediante riscontro del prodotto molecolare di fusione PML-RARA o delle sue varianti con RT-PCR o RQ-PCR</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IV-C</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45866521"/>
                  </a:ext>
                </a:extLst>
              </a:tr>
              <a:tr h="652780">
                <a:tc>
                  <a:txBody>
                    <a:bodyPr/>
                    <a:lstStyle/>
                    <a:p>
                      <a:r>
                        <a:rPr lang="it-IT" sz="1200" dirty="0">
                          <a:latin typeface="Arial" panose="020B0604020202020204" pitchFamily="34" charset="0"/>
                          <a:cs typeface="Arial" panose="020B0604020202020204" pitchFamily="34" charset="0"/>
                        </a:rPr>
                        <a:t>Le metodiche utilizzabili per confermare la diagnosi di LAP sono: RT-PCR, RQ-PCR, FISH e immunoistochimica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err="1">
                          <a:latin typeface="Arial" panose="020B0604020202020204" pitchFamily="34" charset="0"/>
                          <a:cs typeface="Arial" panose="020B0604020202020204" pitchFamily="34" charset="0"/>
                        </a:rPr>
                        <a:t>IIa</a:t>
                      </a:r>
                      <a:r>
                        <a:rPr lang="it-IT" sz="1200" dirty="0">
                          <a:latin typeface="Arial" panose="020B0604020202020204" pitchFamily="34" charset="0"/>
                          <a:cs typeface="Arial" panose="020B0604020202020204" pitchFamily="34" charset="0"/>
                        </a:rPr>
                        <a:t>-B</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a:latin typeface="Arial" panose="020B0604020202020204" pitchFamily="34" charset="0"/>
                          <a:cs typeface="Arial" panose="020B0604020202020204" pitchFamily="34" charset="0"/>
                        </a:rPr>
                        <a:t>aggiornata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extLst>
                  <a:ext uri="{0D108BD9-81ED-4DB2-BD59-A6C34878D82A}">
                    <a16:rowId xmlns:a16="http://schemas.microsoft.com/office/drawing/2014/main" val="928194033"/>
                  </a:ext>
                </a:extLst>
              </a:tr>
            </a:tbl>
          </a:graphicData>
        </a:graphic>
      </p:graphicFrame>
      <p:sp>
        <p:nvSpPr>
          <p:cNvPr id="2" name="Titolo 1">
            <a:extLst>
              <a:ext uri="{FF2B5EF4-FFF2-40B4-BE49-F238E27FC236}">
                <a16:creationId xmlns:a16="http://schemas.microsoft.com/office/drawing/2014/main" id="{93FDC7B0-07E0-2D43-8DEE-2909180555A0}"/>
              </a:ext>
            </a:extLst>
          </p:cNvPr>
          <p:cNvSpPr>
            <a:spLocks noGrp="1"/>
          </p:cNvSpPr>
          <p:nvPr>
            <p:ph type="title"/>
          </p:nvPr>
        </p:nvSpPr>
        <p:spPr/>
        <p:txBody>
          <a:bodyPr/>
          <a:lstStyle/>
          <a:p>
            <a:r>
              <a:rPr lang="it-IT" dirty="0"/>
              <a:t>DIAGNOSI</a:t>
            </a:r>
          </a:p>
        </p:txBody>
      </p:sp>
    </p:spTree>
    <p:extLst>
      <p:ext uri="{BB962C8B-B14F-4D97-AF65-F5344CB8AC3E}">
        <p14:creationId xmlns:p14="http://schemas.microsoft.com/office/powerpoint/2010/main" val="4226530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ella 8">
            <a:extLst>
              <a:ext uri="{FF2B5EF4-FFF2-40B4-BE49-F238E27FC236}">
                <a16:creationId xmlns:a16="http://schemas.microsoft.com/office/drawing/2014/main" id="{0FD50D96-C86D-9848-8441-192CCAB8E444}"/>
              </a:ext>
            </a:extLst>
          </p:cNvPr>
          <p:cNvGraphicFramePr>
            <a:graphicFrameLocks noGrp="1"/>
          </p:cNvGraphicFramePr>
          <p:nvPr>
            <p:extLst>
              <p:ext uri="{D42A27DB-BD31-4B8C-83A1-F6EECF244321}">
                <p14:modId xmlns:p14="http://schemas.microsoft.com/office/powerpoint/2010/main" val="3710796531"/>
              </p:ext>
            </p:extLst>
          </p:nvPr>
        </p:nvGraphicFramePr>
        <p:xfrm>
          <a:off x="2304825" y="1052513"/>
          <a:ext cx="9552213" cy="4121505"/>
        </p:xfrm>
        <a:graphic>
          <a:graphicData uri="http://schemas.openxmlformats.org/drawingml/2006/table">
            <a:tbl>
              <a:tblPr firstRow="1" bandRow="1">
                <a:tableStyleId>{5C22544A-7EE6-4342-B048-85BDC9FD1C3A}</a:tableStyleId>
              </a:tblPr>
              <a:tblGrid>
                <a:gridCol w="5130118">
                  <a:extLst>
                    <a:ext uri="{9D8B030D-6E8A-4147-A177-3AD203B41FA5}">
                      <a16:colId xmlns:a16="http://schemas.microsoft.com/office/drawing/2014/main" val="137072582"/>
                    </a:ext>
                  </a:extLst>
                </a:gridCol>
                <a:gridCol w="2416628">
                  <a:extLst>
                    <a:ext uri="{9D8B030D-6E8A-4147-A177-3AD203B41FA5}">
                      <a16:colId xmlns:a16="http://schemas.microsoft.com/office/drawing/2014/main" val="3546148502"/>
                    </a:ext>
                  </a:extLst>
                </a:gridCol>
                <a:gridCol w="2005467">
                  <a:extLst>
                    <a:ext uri="{9D8B030D-6E8A-4147-A177-3AD203B41FA5}">
                      <a16:colId xmlns:a16="http://schemas.microsoft.com/office/drawing/2014/main" val="2184327359"/>
                    </a:ext>
                  </a:extLst>
                </a:gridCol>
              </a:tblGrid>
              <a:tr h="737505">
                <a:tc>
                  <a:txBody>
                    <a:bodyPr/>
                    <a:lstStyle/>
                    <a:p>
                      <a:r>
                        <a:rPr lang="it-IT" sz="12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792000">
                <a:tc>
                  <a:txBody>
                    <a:bodyPr/>
                    <a:lstStyle/>
                    <a:p>
                      <a:r>
                        <a:rPr lang="it-IT" sz="1200" dirty="0">
                          <a:latin typeface="Arial" panose="020B0604020202020204" pitchFamily="34" charset="0"/>
                          <a:cs typeface="Arial" panose="020B0604020202020204" pitchFamily="34" charset="0"/>
                        </a:rPr>
                        <a:t>Iniziare il trattamento con ATRA immediatamente in caso di sospetto diagnostico di LAP</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err="1">
                          <a:latin typeface="Arial" panose="020B0604020202020204" pitchFamily="34" charset="0"/>
                          <a:cs typeface="Arial" panose="020B0604020202020204" pitchFamily="34" charset="0"/>
                        </a:rPr>
                        <a:t>Ib</a:t>
                      </a:r>
                      <a:r>
                        <a:rPr lang="it-IT" sz="1200" dirty="0">
                          <a:latin typeface="Arial" panose="020B0604020202020204" pitchFamily="34" charset="0"/>
                          <a:cs typeface="Arial" panose="020B0604020202020204" pitchFamily="34" charset="0"/>
                        </a:rPr>
                        <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900000">
                <a:tc>
                  <a:txBody>
                    <a:bodyPr/>
                    <a:lstStyle/>
                    <a:p>
                      <a:r>
                        <a:rPr lang="it-IT" sz="1200" dirty="0">
                          <a:latin typeface="Arial" panose="020B0604020202020204" pitchFamily="34" charset="0"/>
                          <a:cs typeface="Arial" panose="020B0604020202020204" pitchFamily="34" charset="0"/>
                        </a:rPr>
                        <a:t>Iniziare la somministrazione di plasma fresco congelato e/o </a:t>
                      </a:r>
                      <a:r>
                        <a:rPr lang="it-IT" sz="1200" dirty="0" err="1">
                          <a:latin typeface="Arial" panose="020B0604020202020204" pitchFamily="34" charset="0"/>
                          <a:cs typeface="Arial" panose="020B0604020202020204" pitchFamily="34" charset="0"/>
                        </a:rPr>
                        <a:t>crioprecipitato</a:t>
                      </a:r>
                      <a:r>
                        <a:rPr lang="it-IT" sz="1200" dirty="0">
                          <a:latin typeface="Arial" panose="020B0604020202020204" pitchFamily="34" charset="0"/>
                          <a:cs typeface="Arial" panose="020B0604020202020204" pitchFamily="34" charset="0"/>
                        </a:rPr>
                        <a:t> e/o piastrine immediatamente in caso di sospetto diagnostico di LAP; mantenere FG &gt; 100-150 mg/dl, </a:t>
                      </a:r>
                      <a:r>
                        <a:rPr lang="it-IT" sz="1200" dirty="0" err="1">
                          <a:latin typeface="Arial" panose="020B0604020202020204" pitchFamily="34" charset="0"/>
                          <a:cs typeface="Arial" panose="020B0604020202020204" pitchFamily="34" charset="0"/>
                        </a:rPr>
                        <a:t>plt</a:t>
                      </a:r>
                      <a:r>
                        <a:rPr lang="it-IT" sz="1200" dirty="0">
                          <a:latin typeface="Arial" panose="020B0604020202020204" pitchFamily="34" charset="0"/>
                          <a:cs typeface="Arial" panose="020B0604020202020204" pitchFamily="34" charset="0"/>
                        </a:rPr>
                        <a:t> &gt; 30-50.000, PT INR &lt; 1.5</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200" dirty="0" err="1">
                          <a:latin typeface="Arial" panose="020B0604020202020204" pitchFamily="34" charset="0"/>
                          <a:cs typeface="Arial" panose="020B0604020202020204" pitchFamily="34" charset="0"/>
                        </a:rPr>
                        <a:t>IIb</a:t>
                      </a:r>
                      <a:r>
                        <a:rPr lang="it-IT" sz="1200" dirty="0">
                          <a:latin typeface="Arial" panose="020B0604020202020204" pitchFamily="34" charset="0"/>
                          <a:cs typeface="Arial" panose="020B0604020202020204" pitchFamily="34" charset="0"/>
                        </a:rPr>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200" dirty="0">
                          <a:latin typeface="Arial" panose="020B0604020202020204" pitchFamily="34" charset="0"/>
                          <a:cs typeface="Arial" panose="020B0604020202020204" pitchFamily="34" charset="0"/>
                        </a:rPr>
                        <a:t>parzialmente modificata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0992684"/>
                  </a:ext>
                </a:extLst>
              </a:tr>
              <a:tr h="900000">
                <a:tc>
                  <a:txBody>
                    <a:bodyPr/>
                    <a:lstStyle/>
                    <a:p>
                      <a:r>
                        <a:rPr lang="it-IT" sz="1200" dirty="0">
                          <a:latin typeface="Arial" panose="020B0604020202020204" pitchFamily="34" charset="0"/>
                          <a:cs typeface="Arial" panose="020B0604020202020204" pitchFamily="34" charset="0"/>
                        </a:rPr>
                        <a:t>Monitorare almeno quotidianamente emocromo, PT, </a:t>
                      </a:r>
                      <a:r>
                        <a:rPr lang="it-IT" sz="1200" dirty="0" err="1">
                          <a:latin typeface="Arial" panose="020B0604020202020204" pitchFamily="34" charset="0"/>
                          <a:cs typeface="Arial" panose="020B0604020202020204" pitchFamily="34" charset="0"/>
                        </a:rPr>
                        <a:t>aPTT</a:t>
                      </a:r>
                      <a:r>
                        <a:rPr lang="it-IT" sz="1200" dirty="0">
                          <a:latin typeface="Arial" panose="020B0604020202020204" pitchFamily="34" charset="0"/>
                          <a:cs typeface="Arial" panose="020B0604020202020204" pitchFamily="34" charset="0"/>
                        </a:rPr>
                        <a:t>, FG, </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D-D, fino alla normalizzazione dei parametri clinici e di laboratorio indicativi di </a:t>
                      </a:r>
                      <a:r>
                        <a:rPr lang="it-IT" sz="1200" dirty="0" err="1">
                          <a:latin typeface="Arial" panose="020B0604020202020204" pitchFamily="34" charset="0"/>
                          <a:cs typeface="Arial" panose="020B0604020202020204" pitchFamily="34" charset="0"/>
                        </a:rPr>
                        <a:t>coagulopatia</a:t>
                      </a:r>
                      <a:endParaRPr lang="it-IT" sz="120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err="1">
                          <a:latin typeface="Arial" panose="020B0604020202020204" pitchFamily="34" charset="0"/>
                          <a:cs typeface="Arial" panose="020B0604020202020204" pitchFamily="34" charset="0"/>
                        </a:rPr>
                        <a:t>IIb</a:t>
                      </a:r>
                      <a:r>
                        <a:rPr lang="it-IT" sz="1200" dirty="0">
                          <a:latin typeface="Arial" panose="020B0604020202020204" pitchFamily="34" charset="0"/>
                          <a:cs typeface="Arial" panose="020B0604020202020204" pitchFamily="34" charset="0"/>
                        </a:rPr>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nuova raccomandazione</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45866521"/>
                  </a:ext>
                </a:extLst>
              </a:tr>
              <a:tr h="792000">
                <a:tc>
                  <a:txBody>
                    <a:bodyPr/>
                    <a:lstStyle/>
                    <a:p>
                      <a:r>
                        <a:rPr lang="it-IT" sz="1200" dirty="0">
                          <a:latin typeface="Arial" panose="020B0604020202020204" pitchFamily="34" charset="0"/>
                          <a:cs typeface="Arial" panose="020B0604020202020204" pitchFamily="34" charset="0"/>
                        </a:rPr>
                        <a:t>Non somministrare anticoagulanti o fibrinolitici (ad es. eparina, acido </a:t>
                      </a:r>
                      <a:r>
                        <a:rPr lang="it-IT" sz="1200" dirty="0" err="1">
                          <a:latin typeface="Arial" panose="020B0604020202020204" pitchFamily="34" charset="0"/>
                          <a:cs typeface="Arial" panose="020B0604020202020204" pitchFamily="34" charset="0"/>
                        </a:rPr>
                        <a:t>tranexamico</a:t>
                      </a:r>
                      <a:r>
                        <a:rPr lang="it-IT" sz="1200" dirty="0">
                          <a:latin typeface="Arial" panose="020B0604020202020204" pitchFamily="34" charset="0"/>
                          <a:cs typeface="Arial" panose="020B0604020202020204" pitchFamily="34" charset="0"/>
                        </a:rPr>
                        <a:t>) al di fuori di protocolli clinici</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a:latin typeface="Arial" panose="020B0604020202020204" pitchFamily="34" charset="0"/>
                          <a:cs typeface="Arial" panose="020B0604020202020204" pitchFamily="34" charset="0"/>
                        </a:rPr>
                        <a:t>IV-C</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extLst>
                  <a:ext uri="{0D108BD9-81ED-4DB2-BD59-A6C34878D82A}">
                    <a16:rowId xmlns:a16="http://schemas.microsoft.com/office/drawing/2014/main" val="928194033"/>
                  </a:ext>
                </a:extLst>
              </a:tr>
            </a:tbl>
          </a:graphicData>
        </a:graphic>
      </p:graphicFrame>
      <p:sp>
        <p:nvSpPr>
          <p:cNvPr id="3" name="Titolo 2">
            <a:extLst>
              <a:ext uri="{FF2B5EF4-FFF2-40B4-BE49-F238E27FC236}">
                <a16:creationId xmlns:a16="http://schemas.microsoft.com/office/drawing/2014/main" id="{01904748-6DD5-0543-B0D1-5639E2FA9785}"/>
              </a:ext>
            </a:extLst>
          </p:cNvPr>
          <p:cNvSpPr>
            <a:spLocks noGrp="1"/>
          </p:cNvSpPr>
          <p:nvPr>
            <p:ph type="title"/>
          </p:nvPr>
        </p:nvSpPr>
        <p:spPr/>
        <p:txBody>
          <a:bodyPr/>
          <a:lstStyle/>
          <a:p>
            <a:r>
              <a:rPr lang="it-IT" dirty="0"/>
              <a:t>GESTIONE DELLA COAGULOPATIA</a:t>
            </a:r>
          </a:p>
        </p:txBody>
      </p:sp>
    </p:spTree>
    <p:extLst>
      <p:ext uri="{BB962C8B-B14F-4D97-AF65-F5344CB8AC3E}">
        <p14:creationId xmlns:p14="http://schemas.microsoft.com/office/powerpoint/2010/main" val="658731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ella 8">
            <a:extLst>
              <a:ext uri="{FF2B5EF4-FFF2-40B4-BE49-F238E27FC236}">
                <a16:creationId xmlns:a16="http://schemas.microsoft.com/office/drawing/2014/main" id="{0FD50D96-C86D-9848-8441-192CCAB8E444}"/>
              </a:ext>
            </a:extLst>
          </p:cNvPr>
          <p:cNvGraphicFramePr>
            <a:graphicFrameLocks noGrp="1"/>
          </p:cNvGraphicFramePr>
          <p:nvPr>
            <p:extLst>
              <p:ext uri="{D42A27DB-BD31-4B8C-83A1-F6EECF244321}">
                <p14:modId xmlns:p14="http://schemas.microsoft.com/office/powerpoint/2010/main" val="263579449"/>
              </p:ext>
            </p:extLst>
          </p:nvPr>
        </p:nvGraphicFramePr>
        <p:xfrm>
          <a:off x="2316163" y="1052513"/>
          <a:ext cx="9505950" cy="4157505"/>
        </p:xfrm>
        <a:graphic>
          <a:graphicData uri="http://schemas.openxmlformats.org/drawingml/2006/table">
            <a:tbl>
              <a:tblPr firstRow="1" bandRow="1">
                <a:tableStyleId>{5C22544A-7EE6-4342-B048-85BDC9FD1C3A}</a:tableStyleId>
              </a:tblPr>
              <a:tblGrid>
                <a:gridCol w="5117024">
                  <a:extLst>
                    <a:ext uri="{9D8B030D-6E8A-4147-A177-3AD203B41FA5}">
                      <a16:colId xmlns:a16="http://schemas.microsoft.com/office/drawing/2014/main" val="137072582"/>
                    </a:ext>
                  </a:extLst>
                </a:gridCol>
                <a:gridCol w="2418736">
                  <a:extLst>
                    <a:ext uri="{9D8B030D-6E8A-4147-A177-3AD203B41FA5}">
                      <a16:colId xmlns:a16="http://schemas.microsoft.com/office/drawing/2014/main" val="3546148502"/>
                    </a:ext>
                  </a:extLst>
                </a:gridCol>
                <a:gridCol w="1970190">
                  <a:extLst>
                    <a:ext uri="{9D8B030D-6E8A-4147-A177-3AD203B41FA5}">
                      <a16:colId xmlns:a16="http://schemas.microsoft.com/office/drawing/2014/main" val="2184327359"/>
                    </a:ext>
                  </a:extLst>
                </a:gridCol>
              </a:tblGrid>
              <a:tr h="737505">
                <a:tc>
                  <a:txBody>
                    <a:bodyPr/>
                    <a:lstStyle/>
                    <a:p>
                      <a:r>
                        <a:rPr lang="it-IT" sz="12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684000">
                <a:tc>
                  <a:txBody>
                    <a:bodyPr/>
                    <a:lstStyle/>
                    <a:p>
                      <a:pPr marL="0"/>
                      <a:r>
                        <a:rPr lang="it-IT" sz="1200" dirty="0">
                          <a:latin typeface="Arial" panose="020B0604020202020204" pitchFamily="34" charset="0"/>
                          <a:cs typeface="Arial" panose="020B0604020202020204" pitchFamily="34" charset="0"/>
                        </a:rPr>
                        <a:t>Iniziare la chemioterapia immediatamente in attesa della conferma molecolare</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3">
                  <a:txBody>
                    <a:bodyPr/>
                    <a:lstStyle/>
                    <a:p>
                      <a:pPr algn="ctr"/>
                      <a:r>
                        <a:rPr lang="it-IT" sz="1400" dirty="0">
                          <a:latin typeface="Arial" panose="020B0604020202020204" pitchFamily="34" charset="0"/>
                          <a:cs typeface="Arial" panose="020B0604020202020204" pitchFamily="34" charset="0"/>
                        </a:rPr>
                        <a:t>IV-C</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a:latin typeface="Arial" panose="020B0604020202020204" pitchFamily="34" charset="0"/>
                          <a:cs typeface="Arial" panose="020B0604020202020204" pitchFamily="34" charset="0"/>
                        </a:rPr>
                        <a:t>aggiornata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684000">
                <a:tc>
                  <a:txBody>
                    <a:bodyPr/>
                    <a:lstStyle/>
                    <a:p>
                      <a:pPr marL="9525" indent="0">
                        <a:tabLst/>
                      </a:pPr>
                      <a:r>
                        <a:rPr lang="it-IT" sz="1200" dirty="0">
                          <a:latin typeface="Arial" panose="020B0604020202020204" pitchFamily="34" charset="0"/>
                          <a:cs typeface="Arial" panose="020B0604020202020204" pitchFamily="34" charset="0"/>
                        </a:rPr>
                        <a:t>Pazienti candidati a ATRA + chemioterapia: iniziare ida o </a:t>
                      </a:r>
                      <a:r>
                        <a:rPr lang="it-IT" sz="1200" dirty="0" err="1">
                          <a:latin typeface="Arial" panose="020B0604020202020204" pitchFamily="34" charset="0"/>
                          <a:cs typeface="Arial" panose="020B0604020202020204" pitchFamily="34" charset="0"/>
                        </a:rPr>
                        <a:t>dauno</a:t>
                      </a:r>
                      <a:r>
                        <a:rPr lang="it-IT" sz="1200" dirty="0">
                          <a:latin typeface="Arial" panose="020B0604020202020204" pitchFamily="34" charset="0"/>
                          <a:cs typeface="Arial" panose="020B0604020202020204" pitchFamily="34" charset="0"/>
                        </a:rPr>
                        <a:t> in </a:t>
                      </a:r>
                      <a:r>
                        <a:rPr lang="it-IT" sz="1200" dirty="0" err="1">
                          <a:latin typeface="Arial" panose="020B0604020202020204" pitchFamily="34" charset="0"/>
                          <a:cs typeface="Arial" panose="020B0604020202020204" pitchFamily="34" charset="0"/>
                        </a:rPr>
                        <a:t>monoterapia</a:t>
                      </a:r>
                      <a:r>
                        <a:rPr lang="it-IT" sz="1200" dirty="0">
                          <a:latin typeface="Arial" panose="020B0604020202020204" pitchFamily="34" charset="0"/>
                          <a:cs typeface="Arial" panose="020B0604020202020204" pitchFamily="34" charset="0"/>
                        </a:rPr>
                        <a:t> o in associazione con </a:t>
                      </a:r>
                      <a:r>
                        <a:rPr lang="it-IT" sz="1200" dirty="0" err="1">
                          <a:latin typeface="Arial" panose="020B0604020202020204" pitchFamily="34" charset="0"/>
                          <a:cs typeface="Arial" panose="020B0604020202020204" pitchFamily="34" charset="0"/>
                        </a:rPr>
                        <a:t>citarabina</a:t>
                      </a:r>
                      <a:endParaRPr lang="it-IT" sz="120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it-IT" sz="14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noFill/>
                  </a:tcPr>
                </a:tc>
                <a:tc vMerge="1">
                  <a:txBody>
                    <a:bodyPr/>
                    <a:lstStyle/>
                    <a:p>
                      <a:endParaRPr lang="it-IT" sz="14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noFill/>
                  </a:tcPr>
                </a:tc>
                <a:extLst>
                  <a:ext uri="{0D108BD9-81ED-4DB2-BD59-A6C34878D82A}">
                    <a16:rowId xmlns:a16="http://schemas.microsoft.com/office/drawing/2014/main" val="3330992684"/>
                  </a:ext>
                </a:extLst>
              </a:tr>
              <a:tr h="684000">
                <a:tc>
                  <a:txBody>
                    <a:bodyPr/>
                    <a:lstStyle/>
                    <a:p>
                      <a:pPr marL="9525" marR="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Pazienti candidati a ATRA + ATO: iniziare ida (12 mg/mq) </a:t>
                      </a:r>
                      <a:br>
                        <a:rPr kumimoji="0" lang="it-IT"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it-IT"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 </a:t>
                      </a:r>
                      <a:r>
                        <a:rPr kumimoji="0" lang="it-IT"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gentuzumab</a:t>
                      </a:r>
                      <a:r>
                        <a:rPr kumimoji="0" lang="it-IT"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it-IT"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ozogamicin</a:t>
                      </a:r>
                      <a:r>
                        <a:rPr kumimoji="0" lang="it-IT"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(6-9 mg/mq)</a:t>
                      </a:r>
                      <a:endParaRPr lang="it-IT" sz="120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vMerge="1">
                  <a:txBody>
                    <a:bodyPr/>
                    <a:lstStyle/>
                    <a:p>
                      <a:endParaRPr lang="it-IT" sz="14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95000"/>
                      </a:schemeClr>
                    </a:solidFill>
                  </a:tcPr>
                </a:tc>
                <a:tc vMerge="1">
                  <a:txBody>
                    <a:bodyPr/>
                    <a:lstStyle/>
                    <a:p>
                      <a:endParaRPr lang="it-IT" sz="14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45866521"/>
                  </a:ext>
                </a:extLst>
              </a:tr>
              <a:tr h="684000">
                <a:tc>
                  <a:txBody>
                    <a:bodyPr/>
                    <a:lstStyle/>
                    <a:p>
                      <a:pPr marL="0"/>
                      <a:r>
                        <a:rPr lang="it-IT" sz="1200" dirty="0">
                          <a:latin typeface="Arial" panose="020B0604020202020204" pitchFamily="34" charset="0"/>
                          <a:cs typeface="Arial" panose="020B0604020202020204" pitchFamily="34" charset="0"/>
                        </a:rPr>
                        <a:t>Evitare di eseguire la </a:t>
                      </a:r>
                      <a:r>
                        <a:rPr lang="it-IT" sz="1200" dirty="0" err="1">
                          <a:latin typeface="Arial" panose="020B0604020202020204" pitchFamily="34" charset="0"/>
                          <a:cs typeface="Arial" panose="020B0604020202020204" pitchFamily="34" charset="0"/>
                        </a:rPr>
                        <a:t>leucaferesi</a:t>
                      </a:r>
                      <a:r>
                        <a:rPr lang="it-IT" sz="1200" dirty="0">
                          <a:latin typeface="Arial" panose="020B0604020202020204" pitchFamily="34" charset="0"/>
                          <a:cs typeface="Arial" panose="020B0604020202020204" pitchFamily="34" charset="0"/>
                        </a:rPr>
                        <a:t> per elevato rischio emorragico</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400" dirty="0">
                          <a:latin typeface="Arial" panose="020B0604020202020204" pitchFamily="34" charset="0"/>
                          <a:cs typeface="Arial" panose="020B0604020202020204" pitchFamily="34" charset="0"/>
                        </a:rPr>
                        <a:t>III-B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4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8194033"/>
                  </a:ext>
                </a:extLst>
              </a:tr>
              <a:tr h="684000">
                <a:tc>
                  <a:txBody>
                    <a:bodyPr/>
                    <a:lstStyle/>
                    <a:p>
                      <a:pPr marL="0"/>
                      <a:r>
                        <a:rPr lang="it-IT" sz="1200" dirty="0">
                          <a:latin typeface="Arial" panose="020B0604020202020204" pitchFamily="34" charset="0"/>
                          <a:cs typeface="Arial" panose="020B0604020202020204" pitchFamily="34" charset="0"/>
                        </a:rPr>
                        <a:t>La somministrazione profilattica di corticosteroidi può essere utile per ridurre il rischio di sindrome da differenziamento</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solidFill>
                      <a:schemeClr val="bg1">
                        <a:lumMod val="95000"/>
                      </a:schemeClr>
                    </a:solidFill>
                  </a:tcPr>
                </a:tc>
                <a:tc>
                  <a:txBody>
                    <a:bodyPr/>
                    <a:lstStyle/>
                    <a:p>
                      <a:pPr algn="ctr"/>
                      <a:r>
                        <a:rPr lang="it-IT" sz="1400" dirty="0">
                          <a:latin typeface="Arial" panose="020B0604020202020204" pitchFamily="34" charset="0"/>
                          <a:cs typeface="Arial" panose="020B0604020202020204" pitchFamily="34" charset="0"/>
                        </a:rPr>
                        <a:t>IV-C</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solidFill>
                      <a:schemeClr val="bg1">
                        <a:lumMod val="95000"/>
                      </a:schemeClr>
                    </a:solidFill>
                  </a:tcPr>
                </a:tc>
                <a:tc>
                  <a:txBody>
                    <a:bodyPr/>
                    <a:lstStyle/>
                    <a:p>
                      <a:pPr algn="ctr"/>
                      <a:r>
                        <a:rPr lang="it-IT" sz="1400" dirty="0">
                          <a:latin typeface="Arial" panose="020B0604020202020204" pitchFamily="34" charset="0"/>
                          <a:cs typeface="Arial" panose="020B0604020202020204" pitchFamily="34" charset="0"/>
                        </a:rPr>
                        <a:t>invariata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1395819"/>
                  </a:ext>
                </a:extLst>
              </a:tr>
            </a:tbl>
          </a:graphicData>
        </a:graphic>
      </p:graphicFrame>
      <p:sp>
        <p:nvSpPr>
          <p:cNvPr id="2" name="Titolo 1">
            <a:extLst>
              <a:ext uri="{FF2B5EF4-FFF2-40B4-BE49-F238E27FC236}">
                <a16:creationId xmlns:a16="http://schemas.microsoft.com/office/drawing/2014/main" id="{157E8A39-B39D-DC40-BB8A-BF006E6A2AB6}"/>
              </a:ext>
            </a:extLst>
          </p:cNvPr>
          <p:cNvSpPr>
            <a:spLocks noGrp="1"/>
          </p:cNvSpPr>
          <p:nvPr>
            <p:ph type="title"/>
          </p:nvPr>
        </p:nvSpPr>
        <p:spPr/>
        <p:txBody>
          <a:bodyPr/>
          <a:lstStyle/>
          <a:p>
            <a:r>
              <a:rPr lang="it-IT" dirty="0"/>
              <a:t>GESTIONE DELL’IPERLEUCOCITOSI ALLA DIAGNOSI (GB &gt; 10.000/</a:t>
            </a:r>
            <a:r>
              <a:rPr lang="it-IT" dirty="0" err="1">
                <a:latin typeface="Symbol" pitchFamily="2" charset="2"/>
              </a:rPr>
              <a:t>m</a:t>
            </a:r>
            <a:r>
              <a:rPr lang="it-IT" dirty="0" err="1"/>
              <a:t>L</a:t>
            </a:r>
            <a:r>
              <a:rPr lang="it-IT" dirty="0"/>
              <a:t>)</a:t>
            </a:r>
          </a:p>
        </p:txBody>
      </p:sp>
    </p:spTree>
    <p:extLst>
      <p:ext uri="{BB962C8B-B14F-4D97-AF65-F5344CB8AC3E}">
        <p14:creationId xmlns:p14="http://schemas.microsoft.com/office/powerpoint/2010/main" val="3731550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695503245"/>
              </p:ext>
            </p:extLst>
          </p:nvPr>
        </p:nvGraphicFramePr>
        <p:xfrm>
          <a:off x="2316163" y="1052513"/>
          <a:ext cx="9556891" cy="5155425"/>
        </p:xfrm>
        <a:graphic>
          <a:graphicData uri="http://schemas.openxmlformats.org/drawingml/2006/table">
            <a:tbl>
              <a:tblPr firstRow="1" bandRow="1">
                <a:tableStyleId>{5C22544A-7EE6-4342-B048-85BDC9FD1C3A}</a:tableStyleId>
              </a:tblPr>
              <a:tblGrid>
                <a:gridCol w="5119479">
                  <a:extLst>
                    <a:ext uri="{9D8B030D-6E8A-4147-A177-3AD203B41FA5}">
                      <a16:colId xmlns:a16="http://schemas.microsoft.com/office/drawing/2014/main" val="137072582"/>
                    </a:ext>
                  </a:extLst>
                </a:gridCol>
                <a:gridCol w="2403987">
                  <a:extLst>
                    <a:ext uri="{9D8B030D-6E8A-4147-A177-3AD203B41FA5}">
                      <a16:colId xmlns:a16="http://schemas.microsoft.com/office/drawing/2014/main" val="3546148502"/>
                    </a:ext>
                  </a:extLst>
                </a:gridCol>
                <a:gridCol w="2033425">
                  <a:extLst>
                    <a:ext uri="{9D8B030D-6E8A-4147-A177-3AD203B41FA5}">
                      <a16:colId xmlns:a16="http://schemas.microsoft.com/office/drawing/2014/main" val="2184327359"/>
                    </a:ext>
                  </a:extLst>
                </a:gridCol>
              </a:tblGrid>
              <a:tr h="737505">
                <a:tc>
                  <a:txBody>
                    <a:bodyPr/>
                    <a:lstStyle/>
                    <a:p>
                      <a:r>
                        <a:rPr lang="it-IT" sz="12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504000">
                <a:tc>
                  <a:txBody>
                    <a:bodyPr/>
                    <a:lstStyle/>
                    <a:p>
                      <a:r>
                        <a:rPr lang="it-IT" sz="1200" dirty="0">
                          <a:latin typeface="Arial" panose="020B0604020202020204" pitchFamily="34" charset="0"/>
                          <a:cs typeface="Arial" panose="020B0604020202020204" pitchFamily="34" charset="0"/>
                        </a:rPr>
                        <a:t>Se possibile arruolare i pazienti in un protocollo clinico</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IV-C</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a:t>invariata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900000">
                <a:tc>
                  <a:txBody>
                    <a:bodyPr/>
                    <a:lstStyle/>
                    <a:p>
                      <a:r>
                        <a:rPr lang="it-IT" sz="1200" dirty="0">
                          <a:latin typeface="Arial" panose="020B0604020202020204" pitchFamily="34" charset="0"/>
                          <a:cs typeface="Arial" panose="020B0604020202020204" pitchFamily="34" charset="0"/>
                        </a:rPr>
                        <a:t>Induzione nei pazienti con GB ≤ 10.000/</a:t>
                      </a:r>
                      <a:r>
                        <a:rPr lang="it-IT" sz="1200" dirty="0">
                          <a:latin typeface="Symbol" pitchFamily="2" charset="2"/>
                        </a:rPr>
                        <a:t>m</a:t>
                      </a:r>
                      <a:r>
                        <a:rPr lang="it-IT" sz="1200" dirty="0">
                          <a:latin typeface="Arial" panose="020B0604020202020204" pitchFamily="34" charset="0"/>
                          <a:cs typeface="Arial" panose="020B0604020202020204" pitchFamily="34" charset="0"/>
                        </a:rPr>
                        <a:t>l: ATO + ATRA, se controindicazione ad ATO associare ad ATRA chemioterapia con </a:t>
                      </a:r>
                      <a:r>
                        <a:rPr lang="it-IT" sz="1200" dirty="0" err="1">
                          <a:latin typeface="Arial" panose="020B0604020202020204" pitchFamily="34" charset="0"/>
                          <a:cs typeface="Arial" panose="020B0604020202020204" pitchFamily="34" charset="0"/>
                        </a:rPr>
                        <a:t>antraciclinico</a:t>
                      </a:r>
                      <a:endParaRPr lang="it-IT" sz="120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200" dirty="0" err="1"/>
                        <a:t>Ib</a:t>
                      </a:r>
                      <a:r>
                        <a:rPr lang="it-IT" sz="1200" dirty="0"/>
                        <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nuova </a:t>
                      </a:r>
                      <a:br>
                        <a:rPr lang="it-IT" sz="1200" dirty="0"/>
                      </a:br>
                      <a:r>
                        <a:rPr lang="it-IT" sz="1200" dirty="0"/>
                        <a:t>raccomandazione</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0992684"/>
                  </a:ext>
                </a:extLst>
              </a:tr>
              <a:tr h="720000">
                <a:tc>
                  <a:txBody>
                    <a:bodyPr/>
                    <a:lstStyle/>
                    <a:p>
                      <a:r>
                        <a:rPr lang="it-IT" sz="1200" dirty="0">
                          <a:latin typeface="Arial" panose="020B0604020202020204" pitchFamily="34" charset="0"/>
                          <a:cs typeface="Arial" panose="020B0604020202020204" pitchFamily="34" charset="0"/>
                        </a:rPr>
                        <a:t>Induzione nei pazienti con GB &gt; 10.000/</a:t>
                      </a:r>
                      <a:r>
                        <a:rPr lang="it-IT" sz="1200" dirty="0">
                          <a:latin typeface="Symbol" pitchFamily="2" charset="2"/>
                        </a:rPr>
                        <a:t>m</a:t>
                      </a:r>
                      <a:r>
                        <a:rPr lang="it-IT" sz="1200" dirty="0">
                          <a:latin typeface="Arial" panose="020B0604020202020204" pitchFamily="34" charset="0"/>
                          <a:cs typeface="Arial" panose="020B0604020202020204" pitchFamily="34" charset="0"/>
                        </a:rPr>
                        <a:t>l (high </a:t>
                      </a:r>
                      <a:r>
                        <a:rPr lang="it-IT" sz="1200" dirty="0" err="1">
                          <a:latin typeface="Arial" panose="020B0604020202020204" pitchFamily="34" charset="0"/>
                          <a:cs typeface="Arial" panose="020B0604020202020204" pitchFamily="34" charset="0"/>
                        </a:rPr>
                        <a:t>risk</a:t>
                      </a:r>
                      <a:r>
                        <a:rPr lang="it-IT" sz="1200" dirty="0">
                          <a:latin typeface="Arial" panose="020B0604020202020204" pitchFamily="34" charset="0"/>
                          <a:cs typeface="Arial" panose="020B0604020202020204" pitchFamily="34" charset="0"/>
                        </a:rPr>
                        <a:t>): ATO + ATRA + chemioterapia, oppure ATRA + chemioterapia con </a:t>
                      </a:r>
                      <a:r>
                        <a:rPr lang="it-IT" sz="1200" dirty="0" err="1">
                          <a:latin typeface="Arial" panose="020B0604020202020204" pitchFamily="34" charset="0"/>
                          <a:cs typeface="Arial" panose="020B0604020202020204" pitchFamily="34" charset="0"/>
                        </a:rPr>
                        <a:t>antraciclinico</a:t>
                      </a:r>
                      <a:endParaRPr lang="it-IT" sz="120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err="1"/>
                        <a:t>Ib</a:t>
                      </a:r>
                      <a:r>
                        <a:rPr lang="it-IT" sz="1200" dirty="0"/>
                        <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nuova </a:t>
                      </a:r>
                      <a:br>
                        <a:rPr lang="it-IT" sz="1200" dirty="0"/>
                      </a:br>
                      <a:r>
                        <a:rPr lang="it-IT" sz="1200" dirty="0"/>
                        <a:t>raccomandazione</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45866521"/>
                  </a:ext>
                </a:extLst>
              </a:tr>
              <a:tr h="792000">
                <a:tc>
                  <a:txBody>
                    <a:bodyPr/>
                    <a:lstStyle/>
                    <a:p>
                      <a:r>
                        <a:rPr lang="it-IT" sz="1200" dirty="0">
                          <a:latin typeface="Arial" panose="020B0604020202020204" pitchFamily="34" charset="0"/>
                          <a:cs typeface="Arial" panose="020B0604020202020204" pitchFamily="34" charset="0"/>
                        </a:rPr>
                        <a:t>La terapia di induzione non deve essere modificata in presenza di caratteristiche considerate a cattiva prognosi: mutazioni di FLT3, anomalie citogenetiche, espressione di CD56, </a:t>
                      </a:r>
                      <a:r>
                        <a:rPr lang="it-IT" sz="1200" dirty="0" err="1">
                          <a:latin typeface="Arial" panose="020B0604020202020204" pitchFamily="34" charset="0"/>
                          <a:cs typeface="Arial" panose="020B0604020202020204" pitchFamily="34" charset="0"/>
                        </a:rPr>
                        <a:t>isoforme</a:t>
                      </a:r>
                      <a:r>
                        <a:rPr lang="it-IT" sz="1200" dirty="0">
                          <a:latin typeface="Arial" panose="020B0604020202020204" pitchFamily="34" charset="0"/>
                          <a:cs typeface="Arial" panose="020B0604020202020204" pitchFamily="34" charset="0"/>
                        </a:rPr>
                        <a:t> di BCR3 PML-RARA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200" dirty="0" err="1"/>
                        <a:t>IIa</a:t>
                      </a:r>
                      <a:r>
                        <a:rPr lang="it-IT" sz="1200" dirty="0"/>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200" dirty="0"/>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8194033"/>
                  </a:ext>
                </a:extLst>
              </a:tr>
              <a:tr h="792000">
                <a:tc>
                  <a:txBody>
                    <a:bodyPr/>
                    <a:lstStyle/>
                    <a:p>
                      <a:r>
                        <a:rPr lang="it-IT" sz="1200" dirty="0">
                          <a:latin typeface="Arial" panose="020B0604020202020204" pitchFamily="34" charset="0"/>
                          <a:cs typeface="Arial" panose="020B0604020202020204" pitchFamily="34" charset="0"/>
                        </a:rPr>
                        <a:t>La terapia con ATRA deve essere proseguita fino a completa differenziazione dei blasti e a ottenimento della remissione completa, attesa virtualmente in tutti i pazienti che ricevono il trattamento di induzione</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err="1"/>
                        <a:t>IIa</a:t>
                      </a:r>
                      <a:r>
                        <a:rPr lang="it-IT" sz="1200" dirty="0"/>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a:t>aggiornata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517699590"/>
                  </a:ext>
                </a:extLst>
              </a:tr>
              <a:tr h="648000">
                <a:tc>
                  <a:txBody>
                    <a:bodyPr/>
                    <a:lstStyle/>
                    <a:p>
                      <a:r>
                        <a:rPr lang="it-IT" sz="1200" dirty="0">
                          <a:latin typeface="Arial" panose="020B0604020202020204" pitchFamily="34" charset="0"/>
                          <a:cs typeface="Arial" panose="020B0604020202020204" pitchFamily="34" charset="0"/>
                        </a:rPr>
                        <a:t>Non modificare lo schema di trattamento in caso di incompleta differenziazione dei blasti, entro 50-60 giorni dall’inizio dell’induzione</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a:t>IV-C</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a:t>invariata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extLst>
                  <a:ext uri="{0D108BD9-81ED-4DB2-BD59-A6C34878D82A}">
                    <a16:rowId xmlns:a16="http://schemas.microsoft.com/office/drawing/2014/main" val="2916679224"/>
                  </a:ext>
                </a:extLst>
              </a:tr>
            </a:tbl>
          </a:graphicData>
        </a:graphic>
      </p:graphicFrame>
      <p:sp>
        <p:nvSpPr>
          <p:cNvPr id="2" name="Titolo 1">
            <a:extLst>
              <a:ext uri="{FF2B5EF4-FFF2-40B4-BE49-F238E27FC236}">
                <a16:creationId xmlns:a16="http://schemas.microsoft.com/office/drawing/2014/main" id="{5C9CE033-2CF6-F640-A65A-2F2F62DE3BC3}"/>
              </a:ext>
            </a:extLst>
          </p:cNvPr>
          <p:cNvSpPr>
            <a:spLocks noGrp="1"/>
          </p:cNvSpPr>
          <p:nvPr>
            <p:ph type="title"/>
          </p:nvPr>
        </p:nvSpPr>
        <p:spPr/>
        <p:txBody>
          <a:bodyPr/>
          <a:lstStyle/>
          <a:p>
            <a:r>
              <a:rPr lang="it-IT" dirty="0"/>
              <a:t>TRATTAMENTO SPECIFICO</a:t>
            </a:r>
          </a:p>
        </p:txBody>
      </p:sp>
    </p:spTree>
    <p:extLst>
      <p:ext uri="{BB962C8B-B14F-4D97-AF65-F5344CB8AC3E}">
        <p14:creationId xmlns:p14="http://schemas.microsoft.com/office/powerpoint/2010/main" val="1241777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2337653126"/>
              </p:ext>
            </p:extLst>
          </p:nvPr>
        </p:nvGraphicFramePr>
        <p:xfrm>
          <a:off x="2325110" y="1052513"/>
          <a:ext cx="9531928" cy="5237505"/>
        </p:xfrm>
        <a:graphic>
          <a:graphicData uri="http://schemas.openxmlformats.org/drawingml/2006/table">
            <a:tbl>
              <a:tblPr firstRow="1" bandRow="1">
                <a:tableStyleId>{5C22544A-7EE6-4342-B048-85BDC9FD1C3A}</a:tableStyleId>
              </a:tblPr>
              <a:tblGrid>
                <a:gridCol w="5108077">
                  <a:extLst>
                    <a:ext uri="{9D8B030D-6E8A-4147-A177-3AD203B41FA5}">
                      <a16:colId xmlns:a16="http://schemas.microsoft.com/office/drawing/2014/main" val="137072582"/>
                    </a:ext>
                  </a:extLst>
                </a:gridCol>
                <a:gridCol w="2403987">
                  <a:extLst>
                    <a:ext uri="{9D8B030D-6E8A-4147-A177-3AD203B41FA5}">
                      <a16:colId xmlns:a16="http://schemas.microsoft.com/office/drawing/2014/main" val="3546148502"/>
                    </a:ext>
                  </a:extLst>
                </a:gridCol>
                <a:gridCol w="2019864">
                  <a:extLst>
                    <a:ext uri="{9D8B030D-6E8A-4147-A177-3AD203B41FA5}">
                      <a16:colId xmlns:a16="http://schemas.microsoft.com/office/drawing/2014/main" val="2184327359"/>
                    </a:ext>
                  </a:extLst>
                </a:gridCol>
              </a:tblGrid>
              <a:tr h="737505">
                <a:tc>
                  <a:txBody>
                    <a:bodyPr/>
                    <a:lstStyle/>
                    <a:p>
                      <a:r>
                        <a:rPr lang="it-IT" sz="12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1224000">
                <a:tc>
                  <a:txBody>
                    <a:bodyPr/>
                    <a:lstStyle/>
                    <a:p>
                      <a:r>
                        <a:rPr lang="it-IT" sz="1200" dirty="0">
                          <a:latin typeface="Arial" panose="020B0604020202020204" pitchFamily="34" charset="0"/>
                          <a:cs typeface="Arial" panose="020B0604020202020204" pitchFamily="34" charset="0"/>
                        </a:rPr>
                        <a:t>Consolidamento nei pazienti trattati con induzione senza chemioterapia:  4 cicli di ATO (0.15/mg/kg/die per 5 giorni/settimana per 4 settimane, con 4 settimane di intervallo fra i cicli) + 7 cicli di ATRA (45 mg/mq/die per i pazienti adulti, 25 mg/mq/die per i pazienti pediatrici, per 2 settimane, con 2 settimane di intervallo fra i cicli)</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err="1">
                          <a:latin typeface="Arial" panose="020B0604020202020204" pitchFamily="34" charset="0"/>
                          <a:cs typeface="Arial" panose="020B0604020202020204" pitchFamily="34" charset="0"/>
                        </a:rPr>
                        <a:t>Ib</a:t>
                      </a:r>
                      <a:r>
                        <a:rPr lang="it-IT" sz="1200" dirty="0">
                          <a:latin typeface="Arial" panose="020B0604020202020204" pitchFamily="34" charset="0"/>
                          <a:cs typeface="Arial" panose="020B0604020202020204" pitchFamily="34" charset="0"/>
                        </a:rPr>
                        <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nuova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raccomandazione</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684000">
                <a:tc>
                  <a:txBody>
                    <a:bodyPr/>
                    <a:lstStyle/>
                    <a:p>
                      <a:r>
                        <a:rPr lang="it-IT" sz="1200" dirty="0">
                          <a:latin typeface="Arial" panose="020B0604020202020204" pitchFamily="34" charset="0"/>
                          <a:cs typeface="Arial" panose="020B0604020202020204" pitchFamily="34" charset="0"/>
                        </a:rPr>
                        <a:t>Consolidamento nei pazienti trattati con induzione standard, ATRA + chemioterapia: 2-3 cicli di chemioterapia con </a:t>
                      </a:r>
                      <a:r>
                        <a:rPr lang="it-IT" sz="1200" dirty="0" err="1">
                          <a:latin typeface="Arial" panose="020B0604020202020204" pitchFamily="34" charset="0"/>
                          <a:cs typeface="Arial" panose="020B0604020202020204" pitchFamily="34" charset="0"/>
                        </a:rPr>
                        <a:t>antraciclinico</a:t>
                      </a:r>
                      <a:endParaRPr lang="it-IT" sz="120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200" dirty="0" err="1">
                          <a:latin typeface="Arial" panose="020B0604020202020204" pitchFamily="34" charset="0"/>
                          <a:cs typeface="Arial" panose="020B0604020202020204" pitchFamily="34" charset="0"/>
                        </a:rPr>
                        <a:t>Ib</a:t>
                      </a:r>
                      <a:r>
                        <a:rPr lang="it-IT" sz="1200" dirty="0">
                          <a:latin typeface="Arial" panose="020B0604020202020204" pitchFamily="34" charset="0"/>
                          <a:cs typeface="Arial" panose="020B0604020202020204" pitchFamily="34" charset="0"/>
                        </a:rPr>
                        <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parzialmente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modificata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0992684"/>
                  </a:ext>
                </a:extLst>
              </a:tr>
              <a:tr h="864000">
                <a:tc>
                  <a:txBody>
                    <a:bodyPr/>
                    <a:lstStyle/>
                    <a:p>
                      <a:r>
                        <a:rPr lang="it-IT" sz="1200" dirty="0">
                          <a:latin typeface="Arial" panose="020B0604020202020204" pitchFamily="34" charset="0"/>
                          <a:cs typeface="Arial" panose="020B0604020202020204" pitchFamily="34" charset="0"/>
                        </a:rPr>
                        <a:t>Consolidamento nei pazienti trattati con induzione standard, ATRA + chemioterapia: l’associazione di ATRA all’</a:t>
                      </a:r>
                      <a:r>
                        <a:rPr lang="it-IT" sz="1200" dirty="0" err="1">
                          <a:latin typeface="Arial" panose="020B0604020202020204" pitchFamily="34" charset="0"/>
                          <a:cs typeface="Arial" panose="020B0604020202020204" pitchFamily="34" charset="0"/>
                        </a:rPr>
                        <a:t>antraciclinico</a:t>
                      </a:r>
                      <a:r>
                        <a:rPr lang="it-IT" sz="1200" dirty="0">
                          <a:latin typeface="Arial" panose="020B0604020202020204" pitchFamily="34" charset="0"/>
                          <a:cs typeface="Arial" panose="020B0604020202020204" pitchFamily="34" charset="0"/>
                        </a:rPr>
                        <a:t> sembra produrre un vantaggio</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err="1">
                          <a:latin typeface="Arial" panose="020B0604020202020204" pitchFamily="34" charset="0"/>
                          <a:cs typeface="Arial" panose="020B0604020202020204" pitchFamily="34" charset="0"/>
                        </a:rPr>
                        <a:t>IIb</a:t>
                      </a:r>
                      <a:r>
                        <a:rPr lang="it-IT" sz="1200" dirty="0">
                          <a:latin typeface="Arial" panose="020B0604020202020204" pitchFamily="34" charset="0"/>
                          <a:cs typeface="Arial" panose="020B0604020202020204" pitchFamily="34" charset="0"/>
                        </a:rPr>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vMerge="1">
                  <a:txBody>
                    <a:bodyPr/>
                    <a:lstStyle/>
                    <a:p>
                      <a:endParaRPr lang="it-IT" sz="14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45866521"/>
                  </a:ext>
                </a:extLst>
              </a:tr>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Consolidamento nei pazienti di età &lt; 60 aa e con GB &gt; 10.000/ml alla diagnosi: almeno un ciclo di consolidamento deve includere </a:t>
                      </a:r>
                      <a:r>
                        <a:rPr lang="it-IT" sz="1200" dirty="0" err="1">
                          <a:latin typeface="Arial" panose="020B0604020202020204" pitchFamily="34" charset="0"/>
                          <a:cs typeface="Arial" panose="020B0604020202020204" pitchFamily="34" charset="0"/>
                        </a:rPr>
                        <a:t>citarabina</a:t>
                      </a:r>
                      <a:r>
                        <a:rPr lang="it-IT" sz="1200" dirty="0">
                          <a:latin typeface="Arial" panose="020B0604020202020204" pitchFamily="34" charset="0"/>
                          <a:cs typeface="Arial" panose="020B0604020202020204" pitchFamily="34" charset="0"/>
                        </a:rPr>
                        <a:t> a dosi alte o intermedie</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200" dirty="0" err="1">
                          <a:latin typeface="Arial" panose="020B0604020202020204" pitchFamily="34" charset="0"/>
                          <a:cs typeface="Arial" panose="020B0604020202020204" pitchFamily="34" charset="0"/>
                        </a:rPr>
                        <a:t>IIb</a:t>
                      </a:r>
                      <a:r>
                        <a:rPr lang="it-IT" sz="1200" dirty="0">
                          <a:latin typeface="Arial" panose="020B0604020202020204" pitchFamily="34" charset="0"/>
                          <a:cs typeface="Arial" panose="020B0604020202020204" pitchFamily="34" charset="0"/>
                        </a:rPr>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it-IT" sz="14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noFill/>
                  </a:tcPr>
                </a:tc>
                <a:extLst>
                  <a:ext uri="{0D108BD9-81ED-4DB2-BD59-A6C34878D82A}">
                    <a16:rowId xmlns:a16="http://schemas.microsoft.com/office/drawing/2014/main" val="928194033"/>
                  </a:ext>
                </a:extLst>
              </a:tr>
              <a:tr h="864000">
                <a:tc>
                  <a:txBody>
                    <a:bodyPr/>
                    <a:lstStyle/>
                    <a:p>
                      <a:r>
                        <a:rPr lang="it-IT" sz="1200" dirty="0">
                          <a:latin typeface="Arial" panose="020B0604020202020204" pitchFamily="34" charset="0"/>
                          <a:cs typeface="Arial" panose="020B0604020202020204" pitchFamily="34" charset="0"/>
                        </a:rPr>
                        <a:t>La valutazione della remissione molecolare midollare deve essere effettuata al termine del consolidamento mediante RT-PCR o PCR quantitativa con una sensibilità di almeno 1x10</a:t>
                      </a:r>
                      <a:r>
                        <a:rPr lang="it-IT" sz="1200" baseline="30000" dirty="0">
                          <a:latin typeface="Arial" panose="020B0604020202020204" pitchFamily="34" charset="0"/>
                          <a:cs typeface="Arial" panose="020B0604020202020204" pitchFamily="34" charset="0"/>
                        </a:rPr>
                        <a:t>-4</a:t>
                      </a:r>
                      <a:endParaRPr lang="it-IT" sz="1200" dirty="0">
                        <a:latin typeface="Arial" panose="020B0604020202020204" pitchFamily="34" charset="0"/>
                        <a:cs typeface="Arial" panose="020B0604020202020204" pitchFamily="34" charset="0"/>
                      </a:endParaRP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sz="1200" dirty="0">
                        <a:latin typeface="Arial" panose="020B0604020202020204" pitchFamily="34" charset="0"/>
                        <a:cs typeface="Arial" panose="020B0604020202020204" pitchFamily="34" charset="0"/>
                      </a:endParaRP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parzialmente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latin typeface="Arial" panose="020B0604020202020204" pitchFamily="34" charset="0"/>
                          <a:cs typeface="Arial" panose="020B0604020202020204" pitchFamily="34" charset="0"/>
                        </a:rPr>
                        <a:t>modificata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699590"/>
                  </a:ext>
                </a:extLst>
              </a:tr>
            </a:tbl>
          </a:graphicData>
        </a:graphic>
      </p:graphicFrame>
      <p:sp>
        <p:nvSpPr>
          <p:cNvPr id="2" name="Titolo 1">
            <a:extLst>
              <a:ext uri="{FF2B5EF4-FFF2-40B4-BE49-F238E27FC236}">
                <a16:creationId xmlns:a16="http://schemas.microsoft.com/office/drawing/2014/main" id="{A7E10578-B20E-5F42-93B4-7C199AAB9A1E}"/>
              </a:ext>
            </a:extLst>
          </p:cNvPr>
          <p:cNvSpPr>
            <a:spLocks noGrp="1"/>
          </p:cNvSpPr>
          <p:nvPr>
            <p:ph type="title"/>
          </p:nvPr>
        </p:nvSpPr>
        <p:spPr/>
        <p:txBody>
          <a:bodyPr/>
          <a:lstStyle/>
          <a:p>
            <a:r>
              <a:rPr lang="it-IT" dirty="0"/>
              <a:t>TRATTAMENTO SPECIFICO</a:t>
            </a:r>
          </a:p>
        </p:txBody>
      </p:sp>
    </p:spTree>
    <p:extLst>
      <p:ext uri="{BB962C8B-B14F-4D97-AF65-F5344CB8AC3E}">
        <p14:creationId xmlns:p14="http://schemas.microsoft.com/office/powerpoint/2010/main" val="1857769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1525611521"/>
              </p:ext>
            </p:extLst>
          </p:nvPr>
        </p:nvGraphicFramePr>
        <p:xfrm>
          <a:off x="2316163" y="1052513"/>
          <a:ext cx="9504220" cy="2753505"/>
        </p:xfrm>
        <a:graphic>
          <a:graphicData uri="http://schemas.openxmlformats.org/drawingml/2006/table">
            <a:tbl>
              <a:tblPr firstRow="1" bandRow="1">
                <a:tableStyleId>{5C22544A-7EE6-4342-B048-85BDC9FD1C3A}</a:tableStyleId>
              </a:tblPr>
              <a:tblGrid>
                <a:gridCol w="5117024">
                  <a:extLst>
                    <a:ext uri="{9D8B030D-6E8A-4147-A177-3AD203B41FA5}">
                      <a16:colId xmlns:a16="http://schemas.microsoft.com/office/drawing/2014/main" val="137072582"/>
                    </a:ext>
                  </a:extLst>
                </a:gridCol>
                <a:gridCol w="2418736">
                  <a:extLst>
                    <a:ext uri="{9D8B030D-6E8A-4147-A177-3AD203B41FA5}">
                      <a16:colId xmlns:a16="http://schemas.microsoft.com/office/drawing/2014/main" val="3546148502"/>
                    </a:ext>
                  </a:extLst>
                </a:gridCol>
                <a:gridCol w="1968460">
                  <a:extLst>
                    <a:ext uri="{9D8B030D-6E8A-4147-A177-3AD203B41FA5}">
                      <a16:colId xmlns:a16="http://schemas.microsoft.com/office/drawing/2014/main" val="2184327359"/>
                    </a:ext>
                  </a:extLst>
                </a:gridCol>
              </a:tblGrid>
              <a:tr h="737505">
                <a:tc>
                  <a:txBody>
                    <a:bodyPr/>
                    <a:lstStyle/>
                    <a:p>
                      <a:r>
                        <a:rPr lang="it-IT" sz="12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1224000">
                <a:tc>
                  <a:txBody>
                    <a:bodyPr/>
                    <a:lstStyle/>
                    <a:p>
                      <a:r>
                        <a:rPr lang="it-IT" sz="1200" dirty="0">
                          <a:latin typeface="Arial" panose="020B0604020202020204" pitchFamily="34" charset="0"/>
                          <a:cs typeface="Arial" panose="020B0604020202020204" pitchFamily="34" charset="0"/>
                        </a:rPr>
                        <a:t>In caso di sospetta iniziale sindrome da differenziazione iniziare immediatamente il trattamento con corticosteroidi (</a:t>
                      </a:r>
                      <a:r>
                        <a:rPr lang="it-IT" sz="1200" dirty="0" err="1">
                          <a:latin typeface="Arial" panose="020B0604020202020204" pitchFamily="34" charset="0"/>
                          <a:cs typeface="Arial" panose="020B0604020202020204" pitchFamily="34" charset="0"/>
                        </a:rPr>
                        <a:t>desametasone</a:t>
                      </a:r>
                      <a:r>
                        <a:rPr lang="it-IT" sz="1200" dirty="0">
                          <a:latin typeface="Arial" panose="020B0604020202020204" pitchFamily="34" charset="0"/>
                          <a:cs typeface="Arial" panose="020B0604020202020204" pitchFamily="34" charset="0"/>
                        </a:rPr>
                        <a:t> 10 mg </a:t>
                      </a:r>
                      <a:r>
                        <a:rPr lang="it-IT" sz="1200" dirty="0" err="1">
                          <a:latin typeface="Arial" panose="020B0604020202020204" pitchFamily="34" charset="0"/>
                          <a:cs typeface="Arial" panose="020B0604020202020204" pitchFamily="34" charset="0"/>
                        </a:rPr>
                        <a:t>e.v.</a:t>
                      </a:r>
                      <a:r>
                        <a:rPr lang="it-IT" sz="1200" dirty="0">
                          <a:latin typeface="Arial" panose="020B0604020202020204" pitchFamily="34" charset="0"/>
                          <a:cs typeface="Arial" panose="020B0604020202020204" pitchFamily="34" charset="0"/>
                        </a:rPr>
                        <a:t> q12h). Interrompere il trattamento alla risoluzione dei sintomi e riprendere la terapia con ATO + ATRA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err="1">
                          <a:latin typeface="Arial" panose="020B0604020202020204" pitchFamily="34" charset="0"/>
                          <a:cs typeface="Arial" panose="020B0604020202020204" pitchFamily="34" charset="0"/>
                        </a:rPr>
                        <a:t>IIa</a:t>
                      </a:r>
                      <a:r>
                        <a:rPr lang="it-IT" sz="1200" dirty="0">
                          <a:latin typeface="Arial" panose="020B0604020202020204" pitchFamily="34" charset="0"/>
                          <a:cs typeface="Arial" panose="020B0604020202020204" pitchFamily="34" charset="0"/>
                        </a:rPr>
                        <a:t>-B</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792000">
                <a:tc>
                  <a:txBody>
                    <a:bodyPr/>
                    <a:lstStyle/>
                    <a:p>
                      <a:r>
                        <a:rPr lang="it-IT" sz="1200" dirty="0">
                          <a:latin typeface="Arial" panose="020B0604020202020204" pitchFamily="34" charset="0"/>
                          <a:cs typeface="Arial" panose="020B0604020202020204" pitchFamily="34" charset="0"/>
                        </a:rPr>
                        <a:t>Sospendere temporaneamente ATO e ATRA in caso di sintomatologia da sindrome da differenziazione severa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err="1">
                          <a:latin typeface="Arial" panose="020B0604020202020204" pitchFamily="34" charset="0"/>
                          <a:cs typeface="Arial" panose="020B0604020202020204" pitchFamily="34" charset="0"/>
                        </a:rPr>
                        <a:t>IIa</a:t>
                      </a:r>
                      <a:r>
                        <a:rPr lang="it-IT" sz="1200" dirty="0">
                          <a:latin typeface="Arial" panose="020B0604020202020204" pitchFamily="34" charset="0"/>
                          <a:cs typeface="Arial" panose="020B0604020202020204" pitchFamily="34" charset="0"/>
                        </a:rPr>
                        <a:t>-B</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200" dirty="0">
                          <a:latin typeface="Arial" panose="020B0604020202020204" pitchFamily="34" charset="0"/>
                          <a:cs typeface="Arial" panose="020B0604020202020204" pitchFamily="34" charset="0"/>
                        </a:rPr>
                        <a:t>invariata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extLst>
                  <a:ext uri="{0D108BD9-81ED-4DB2-BD59-A6C34878D82A}">
                    <a16:rowId xmlns:a16="http://schemas.microsoft.com/office/drawing/2014/main" val="3330992684"/>
                  </a:ext>
                </a:extLst>
              </a:tr>
            </a:tbl>
          </a:graphicData>
        </a:graphic>
      </p:graphicFrame>
      <p:sp>
        <p:nvSpPr>
          <p:cNvPr id="2" name="Titolo 1">
            <a:extLst>
              <a:ext uri="{FF2B5EF4-FFF2-40B4-BE49-F238E27FC236}">
                <a16:creationId xmlns:a16="http://schemas.microsoft.com/office/drawing/2014/main" id="{6F9049DA-0033-4D40-9C53-9C8545A684D4}"/>
              </a:ext>
            </a:extLst>
          </p:cNvPr>
          <p:cNvSpPr>
            <a:spLocks noGrp="1"/>
          </p:cNvSpPr>
          <p:nvPr>
            <p:ph type="title"/>
          </p:nvPr>
        </p:nvSpPr>
        <p:spPr/>
        <p:txBody>
          <a:bodyPr/>
          <a:lstStyle/>
          <a:p>
            <a:r>
              <a:rPr lang="it-IT" dirty="0"/>
              <a:t>GESTIONE DELLA SINDROME DA DIFFERENZIAZIONE</a:t>
            </a:r>
          </a:p>
        </p:txBody>
      </p:sp>
    </p:spTree>
    <p:extLst>
      <p:ext uri="{BB962C8B-B14F-4D97-AF65-F5344CB8AC3E}">
        <p14:creationId xmlns:p14="http://schemas.microsoft.com/office/powerpoint/2010/main" val="3052227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a:extLst>
              <a:ext uri="{FF2B5EF4-FFF2-40B4-BE49-F238E27FC236}">
                <a16:creationId xmlns:a16="http://schemas.microsoft.com/office/drawing/2014/main" id="{45B2BA23-76B8-674F-A894-EDA5FF63AC1F}"/>
              </a:ext>
            </a:extLst>
          </p:cNvPr>
          <p:cNvGraphicFramePr>
            <a:graphicFrameLocks noGrp="1"/>
          </p:cNvGraphicFramePr>
          <p:nvPr>
            <p:extLst>
              <p:ext uri="{D42A27DB-BD31-4B8C-83A1-F6EECF244321}">
                <p14:modId xmlns:p14="http://schemas.microsoft.com/office/powerpoint/2010/main" val="1106184789"/>
              </p:ext>
            </p:extLst>
          </p:nvPr>
        </p:nvGraphicFramePr>
        <p:xfrm>
          <a:off x="2316163" y="1052513"/>
          <a:ext cx="9478996" cy="5563548"/>
        </p:xfrm>
        <a:graphic>
          <a:graphicData uri="http://schemas.openxmlformats.org/drawingml/2006/table">
            <a:tbl>
              <a:tblPr firstRow="1" bandRow="1">
                <a:tableStyleId>{5C22544A-7EE6-4342-B048-85BDC9FD1C3A}</a:tableStyleId>
              </a:tblPr>
              <a:tblGrid>
                <a:gridCol w="5131772">
                  <a:extLst>
                    <a:ext uri="{9D8B030D-6E8A-4147-A177-3AD203B41FA5}">
                      <a16:colId xmlns:a16="http://schemas.microsoft.com/office/drawing/2014/main" val="137072582"/>
                    </a:ext>
                  </a:extLst>
                </a:gridCol>
                <a:gridCol w="2403988">
                  <a:extLst>
                    <a:ext uri="{9D8B030D-6E8A-4147-A177-3AD203B41FA5}">
                      <a16:colId xmlns:a16="http://schemas.microsoft.com/office/drawing/2014/main" val="3546148502"/>
                    </a:ext>
                  </a:extLst>
                </a:gridCol>
                <a:gridCol w="1943236">
                  <a:extLst>
                    <a:ext uri="{9D8B030D-6E8A-4147-A177-3AD203B41FA5}">
                      <a16:colId xmlns:a16="http://schemas.microsoft.com/office/drawing/2014/main" val="2184327359"/>
                    </a:ext>
                  </a:extLst>
                </a:gridCol>
              </a:tblGrid>
              <a:tr h="702545">
                <a:tc>
                  <a:txBody>
                    <a:bodyPr/>
                    <a:lstStyle/>
                    <a:p>
                      <a:r>
                        <a:rPr lang="it-IT" sz="14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4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400" dirty="0">
                          <a:latin typeface="Arial" panose="020B0604020202020204" pitchFamily="34" charset="0"/>
                          <a:cs typeface="Arial" panose="020B0604020202020204" pitchFamily="34" charset="0"/>
                        </a:rPr>
                        <a:t>Variazioni rispetto</a:t>
                      </a:r>
                      <a:br>
                        <a:rPr lang="it-IT" sz="1400" dirty="0">
                          <a:latin typeface="Arial" panose="020B0604020202020204" pitchFamily="34" charset="0"/>
                          <a:cs typeface="Arial" panose="020B0604020202020204" pitchFamily="34" charset="0"/>
                        </a:rPr>
                      </a:br>
                      <a:r>
                        <a:rPr lang="it-IT" sz="14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586863">
                <a:tc>
                  <a:txBody>
                    <a:bodyPr/>
                    <a:lstStyle/>
                    <a:p>
                      <a:r>
                        <a:rPr lang="it-IT" sz="1100" dirty="0">
                          <a:latin typeface="Arial" panose="020B0604020202020204" pitchFamily="34" charset="0"/>
                          <a:cs typeface="Arial" panose="020B0604020202020204" pitchFamily="34" charset="0"/>
                        </a:rPr>
                        <a:t>L’incremento dei GB &gt; 10.000/</a:t>
                      </a:r>
                      <a:r>
                        <a:rPr lang="it-IT" sz="1100" dirty="0">
                          <a:latin typeface="Symbol" pitchFamily="2" charset="2"/>
                        </a:rPr>
                        <a:t>m</a:t>
                      </a:r>
                      <a:r>
                        <a:rPr lang="it-IT" sz="1100" dirty="0">
                          <a:latin typeface="Arial" panose="020B0604020202020204" pitchFamily="34" charset="0"/>
                          <a:cs typeface="Arial" panose="020B0604020202020204" pitchFamily="34" charset="0"/>
                        </a:rPr>
                        <a:t>l in corso di ATRA e/o ATO è segno di </a:t>
                      </a:r>
                      <a:r>
                        <a:rPr lang="it-IT" sz="1100" dirty="0" err="1">
                          <a:latin typeface="Arial" panose="020B0604020202020204" pitchFamily="34" charset="0"/>
                          <a:cs typeface="Arial" panose="020B0604020202020204" pitchFamily="34" charset="0"/>
                        </a:rPr>
                        <a:t>differenzazione</a:t>
                      </a:r>
                      <a:r>
                        <a:rPr lang="it-IT" sz="1100" dirty="0">
                          <a:latin typeface="Arial" panose="020B0604020202020204" pitchFamily="34" charset="0"/>
                          <a:cs typeface="Arial" panose="020B0604020202020204" pitchFamily="34" charset="0"/>
                        </a:rPr>
                        <a:t> indotta dai farmaci e non deve far riclassificare il paziente come high </a:t>
                      </a:r>
                      <a:r>
                        <a:rPr lang="it-IT" sz="1100" dirty="0" err="1">
                          <a:latin typeface="Arial" panose="020B0604020202020204" pitchFamily="34" charset="0"/>
                          <a:cs typeface="Arial" panose="020B0604020202020204" pitchFamily="34" charset="0"/>
                        </a:rPr>
                        <a:t>risk</a:t>
                      </a:r>
                      <a:endParaRPr lang="it-IT" sz="1100" dirty="0">
                        <a:latin typeface="Arial" panose="020B0604020202020204" pitchFamily="34" charset="0"/>
                        <a:cs typeface="Arial" panose="020B0604020202020204" pitchFamily="34" charset="0"/>
                      </a:endParaRPr>
                    </a:p>
                  </a:txBody>
                  <a:tcPr marT="0" marB="0"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IV-C</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100" dirty="0">
                          <a:latin typeface="Arial" panose="020B0604020202020204" pitchFamily="34" charset="0"/>
                          <a:cs typeface="Arial" panose="020B0604020202020204" pitchFamily="34" charset="0"/>
                        </a:rPr>
                        <a:t>nuova </a:t>
                      </a:r>
                      <a:br>
                        <a:rPr lang="it-IT" sz="1100" dirty="0">
                          <a:latin typeface="Arial" panose="020B0604020202020204" pitchFamily="34" charset="0"/>
                          <a:cs typeface="Arial" panose="020B0604020202020204" pitchFamily="34" charset="0"/>
                        </a:rPr>
                      </a:br>
                      <a:r>
                        <a:rPr lang="it-IT" sz="1100" dirty="0">
                          <a:latin typeface="Arial" panose="020B0604020202020204" pitchFamily="34" charset="0"/>
                          <a:cs typeface="Arial" panose="020B0604020202020204" pitchFamily="34" charset="0"/>
                        </a:rPr>
                        <a:t>raccomandazione</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766259">
                <a:tc>
                  <a:txBody>
                    <a:bodyPr/>
                    <a:lstStyle/>
                    <a:p>
                      <a:r>
                        <a:rPr lang="it-IT" sz="1100" dirty="0">
                          <a:latin typeface="Arial" panose="020B0604020202020204" pitchFamily="34" charset="0"/>
                          <a:cs typeface="Arial" panose="020B0604020202020204" pitchFamily="34" charset="0"/>
                        </a:rPr>
                        <a:t>In caso di significativo incremento dei GB in corso di ATRA e/o ATO considerare la somministrazione di HU 2 gr/die oppure, per iperleucocitosi estremamente elevata, di chemioterapia con </a:t>
                      </a:r>
                      <a:r>
                        <a:rPr lang="it-IT" sz="1100" dirty="0" err="1">
                          <a:latin typeface="Arial" panose="020B0604020202020204" pitchFamily="34" charset="0"/>
                          <a:cs typeface="Arial" panose="020B0604020202020204" pitchFamily="34" charset="0"/>
                        </a:rPr>
                        <a:t>antraciclinico</a:t>
                      </a:r>
                      <a:r>
                        <a:rPr lang="it-IT" sz="1100" dirty="0">
                          <a:latin typeface="Arial" panose="020B0604020202020204" pitchFamily="34" charset="0"/>
                          <a:cs typeface="Arial" panose="020B0604020202020204" pitchFamily="34" charset="0"/>
                        </a:rPr>
                        <a:t> </a:t>
                      </a:r>
                      <a:r>
                        <a:rPr lang="it-IT" sz="1100" i="0" dirty="0">
                          <a:latin typeface="Arial" panose="020B0604020202020204" pitchFamily="34" charset="0"/>
                          <a:cs typeface="Arial" panose="020B0604020202020204" pitchFamily="34" charset="0"/>
                        </a:rPr>
                        <a:t>o</a:t>
                      </a:r>
                      <a:r>
                        <a:rPr lang="it-IT" sz="1100" i="1" dirty="0">
                          <a:latin typeface="Arial" panose="020B0604020202020204" pitchFamily="34" charset="0"/>
                          <a:cs typeface="Arial" panose="020B0604020202020204" pitchFamily="34" charset="0"/>
                        </a:rPr>
                        <a:t> </a:t>
                      </a:r>
                      <a:r>
                        <a:rPr lang="it-IT" sz="1100" i="0" dirty="0">
                          <a:latin typeface="Arial" panose="020B0604020202020204" pitchFamily="34" charset="0"/>
                          <a:cs typeface="Arial" panose="020B0604020202020204" pitchFamily="34" charset="0"/>
                        </a:rPr>
                        <a:t>di</a:t>
                      </a:r>
                      <a:r>
                        <a:rPr lang="it-IT" sz="1100" i="1" dirty="0">
                          <a:latin typeface="Arial" panose="020B0604020202020204" pitchFamily="34" charset="0"/>
                          <a:cs typeface="Arial" panose="020B0604020202020204" pitchFamily="34" charset="0"/>
                        </a:rPr>
                        <a:t> </a:t>
                      </a:r>
                      <a:r>
                        <a:rPr kumimoji="0" lang="it-IT" sz="11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gentuzumab</a:t>
                      </a:r>
                      <a:r>
                        <a:rPr kumimoji="0" lang="it-IT"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it-IT" sz="11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ozogamicin</a:t>
                      </a:r>
                      <a:r>
                        <a:rPr kumimoji="0" lang="it-IT"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(6-9 mg/mq)</a:t>
                      </a:r>
                      <a:endParaRPr lang="it-IT" sz="1100" i="1" dirty="0">
                        <a:latin typeface="Arial" panose="020B0604020202020204" pitchFamily="34" charset="0"/>
                        <a:cs typeface="Arial" panose="020B0604020202020204" pitchFamily="34" charset="0"/>
                      </a:endParaRPr>
                    </a:p>
                  </a:txBody>
                  <a:tcPr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IV-C</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100" dirty="0">
                          <a:latin typeface="Arial" panose="020B0604020202020204" pitchFamily="34" charset="0"/>
                          <a:cs typeface="Arial" panose="020B0604020202020204" pitchFamily="34" charset="0"/>
                        </a:rPr>
                        <a:t>nuova </a:t>
                      </a:r>
                      <a:br>
                        <a:rPr lang="it-IT" sz="1100" dirty="0">
                          <a:latin typeface="Arial" panose="020B0604020202020204" pitchFamily="34" charset="0"/>
                          <a:cs typeface="Arial" panose="020B0604020202020204" pitchFamily="34" charset="0"/>
                        </a:rPr>
                      </a:br>
                      <a:r>
                        <a:rPr lang="it-IT" sz="1100" dirty="0">
                          <a:latin typeface="Arial" panose="020B0604020202020204" pitchFamily="34" charset="0"/>
                          <a:cs typeface="Arial" panose="020B0604020202020204" pitchFamily="34" charset="0"/>
                        </a:rPr>
                        <a:t>raccomandazione</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0992684"/>
                  </a:ext>
                </a:extLst>
              </a:tr>
              <a:tr h="415694">
                <a:tc>
                  <a:txBody>
                    <a:bodyPr/>
                    <a:lstStyle/>
                    <a:p>
                      <a:r>
                        <a:rPr lang="it-IT" sz="1100" dirty="0">
                          <a:latin typeface="Arial" panose="020B0604020202020204" pitchFamily="34" charset="0"/>
                          <a:cs typeface="Arial" panose="020B0604020202020204" pitchFamily="34" charset="0"/>
                        </a:rPr>
                        <a:t>ATO deve essere somministrato solo dopo la conferma della positività </a:t>
                      </a:r>
                      <a:br>
                        <a:rPr lang="it-IT" sz="1100" dirty="0">
                          <a:latin typeface="Arial" panose="020B0604020202020204" pitchFamily="34" charset="0"/>
                          <a:cs typeface="Arial" panose="020B0604020202020204" pitchFamily="34" charset="0"/>
                        </a:rPr>
                      </a:br>
                      <a:r>
                        <a:rPr lang="it-IT" sz="1100" dirty="0">
                          <a:latin typeface="Arial" panose="020B0604020202020204" pitchFamily="34" charset="0"/>
                          <a:cs typeface="Arial" panose="020B0604020202020204" pitchFamily="34" charset="0"/>
                        </a:rPr>
                        <a:t>di PML-RARA</a:t>
                      </a:r>
                    </a:p>
                  </a:txBody>
                  <a:tcPr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err="1">
                          <a:latin typeface="Arial" panose="020B0604020202020204" pitchFamily="34" charset="0"/>
                          <a:cs typeface="Arial" panose="020B0604020202020204" pitchFamily="34" charset="0"/>
                        </a:rPr>
                        <a:t>IIb</a:t>
                      </a:r>
                      <a:r>
                        <a:rPr lang="it-IT" sz="1100" dirty="0">
                          <a:latin typeface="Arial" panose="020B0604020202020204" pitchFamily="34" charset="0"/>
                          <a:cs typeface="Arial" panose="020B0604020202020204" pitchFamily="34" charset="0"/>
                        </a:rPr>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639041237"/>
                  </a:ext>
                </a:extLst>
              </a:tr>
              <a:tr h="678773">
                <a:tc>
                  <a:txBody>
                    <a:bodyPr/>
                    <a:lstStyle/>
                    <a:p>
                      <a:r>
                        <a:rPr lang="it-IT" sz="1100" dirty="0">
                          <a:latin typeface="Arial" panose="020B0604020202020204" pitchFamily="34" charset="0"/>
                          <a:cs typeface="Arial" panose="020B0604020202020204" pitchFamily="34" charset="0"/>
                        </a:rPr>
                        <a:t>Durante il trattamento con ATO monitorare con attenzione i livelli degli elettroliti, in </a:t>
                      </a:r>
                      <a:r>
                        <a:rPr lang="it-IT" sz="1100" dirty="0" err="1">
                          <a:latin typeface="Arial" panose="020B0604020202020204" pitchFamily="34" charset="0"/>
                          <a:cs typeface="Arial" panose="020B0604020202020204" pitchFamily="34" charset="0"/>
                        </a:rPr>
                        <a:t>oparticolare</a:t>
                      </a:r>
                      <a:r>
                        <a:rPr lang="it-IT" sz="1100" dirty="0">
                          <a:latin typeface="Arial" panose="020B0604020202020204" pitchFamily="34" charset="0"/>
                          <a:cs typeface="Arial" panose="020B0604020202020204" pitchFamily="34" charset="0"/>
                        </a:rPr>
                        <a:t> mantenere il potassio sierico &gt; 4 </a:t>
                      </a:r>
                      <a:r>
                        <a:rPr lang="it-IT" sz="1100" dirty="0" err="1">
                          <a:latin typeface="Arial" panose="020B0604020202020204" pitchFamily="34" charset="0"/>
                          <a:cs typeface="Arial" panose="020B0604020202020204" pitchFamily="34" charset="0"/>
                        </a:rPr>
                        <a:t>mEq</a:t>
                      </a:r>
                      <a:r>
                        <a:rPr lang="it-IT" sz="1100" dirty="0">
                          <a:latin typeface="Arial" panose="020B0604020202020204" pitchFamily="34" charset="0"/>
                          <a:cs typeface="Arial" panose="020B0604020202020204" pitchFamily="34" charset="0"/>
                        </a:rPr>
                        <a:t>/l e il magnesio </a:t>
                      </a:r>
                      <a:r>
                        <a:rPr lang="it-IT" sz="1100" dirty="0" err="1">
                          <a:latin typeface="Arial" panose="020B0604020202020204" pitchFamily="34" charset="0"/>
                          <a:cs typeface="Arial" panose="020B0604020202020204" pitchFamily="34" charset="0"/>
                        </a:rPr>
                        <a:t>seirico</a:t>
                      </a:r>
                      <a:r>
                        <a:rPr lang="it-IT" sz="1100" dirty="0">
                          <a:latin typeface="Arial" panose="020B0604020202020204" pitchFamily="34" charset="0"/>
                          <a:cs typeface="Arial" panose="020B0604020202020204" pitchFamily="34" charset="0"/>
                        </a:rPr>
                        <a:t> &gt; 1.8 mg/dl</a:t>
                      </a:r>
                    </a:p>
                  </a:txBody>
                  <a:tcPr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IV-C</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2350307"/>
                  </a:ext>
                </a:extLst>
              </a:tr>
              <a:tr h="678773">
                <a:tc>
                  <a:txBody>
                    <a:bodyPr/>
                    <a:lstStyle/>
                    <a:p>
                      <a:r>
                        <a:rPr lang="it-IT" sz="1100" dirty="0">
                          <a:latin typeface="Arial" panose="020B0604020202020204" pitchFamily="34" charset="0"/>
                          <a:cs typeface="Arial" panose="020B0604020202020204" pitchFamily="34" charset="0"/>
                        </a:rPr>
                        <a:t>Durante il trattamento con ATO monitorare all’ECG il l’intervallo </a:t>
                      </a:r>
                      <a:r>
                        <a:rPr lang="it-IT" sz="1100" dirty="0" err="1">
                          <a:latin typeface="Arial" panose="020B0604020202020204" pitchFamily="34" charset="0"/>
                          <a:cs typeface="Arial" panose="020B0604020202020204" pitchFamily="34" charset="0"/>
                        </a:rPr>
                        <a:t>QTc</a:t>
                      </a:r>
                      <a:r>
                        <a:rPr lang="it-IT" sz="1100" dirty="0">
                          <a:latin typeface="Arial" panose="020B0604020202020204" pitchFamily="34" charset="0"/>
                          <a:cs typeface="Arial" panose="020B0604020202020204" pitchFamily="34" charset="0"/>
                        </a:rPr>
                        <a:t> almeno  2 volte alla settimana (utilizzare una tra le formule di </a:t>
                      </a:r>
                      <a:r>
                        <a:rPr lang="it-IT" sz="1100" dirty="0" err="1">
                          <a:latin typeface="Arial" panose="020B0604020202020204" pitchFamily="34" charset="0"/>
                          <a:cs typeface="Arial" panose="020B0604020202020204" pitchFamily="34" charset="0"/>
                        </a:rPr>
                        <a:t>Bazett</a:t>
                      </a:r>
                      <a:r>
                        <a:rPr lang="it-IT" sz="1100" dirty="0">
                          <a:latin typeface="Arial" panose="020B0604020202020204" pitchFamily="34" charset="0"/>
                          <a:cs typeface="Arial" panose="020B0604020202020204" pitchFamily="34" charset="0"/>
                        </a:rPr>
                        <a:t>, </a:t>
                      </a:r>
                      <a:r>
                        <a:rPr lang="it-IT" sz="1100" dirty="0" err="1">
                          <a:latin typeface="Arial" panose="020B0604020202020204" pitchFamily="34" charset="0"/>
                          <a:cs typeface="Arial" panose="020B0604020202020204" pitchFamily="34" charset="0"/>
                        </a:rPr>
                        <a:t>Fridericia</a:t>
                      </a:r>
                      <a:r>
                        <a:rPr lang="it-IT" sz="1100" dirty="0">
                          <a:latin typeface="Arial" panose="020B0604020202020204" pitchFamily="34" charset="0"/>
                          <a:cs typeface="Arial" panose="020B0604020202020204" pitchFamily="34" charset="0"/>
                        </a:rPr>
                        <a:t>, </a:t>
                      </a:r>
                      <a:r>
                        <a:rPr lang="it-IT" sz="1100" dirty="0" err="1">
                          <a:latin typeface="Arial" panose="020B0604020202020204" pitchFamily="34" charset="0"/>
                          <a:cs typeface="Arial" panose="020B0604020202020204" pitchFamily="34" charset="0"/>
                        </a:rPr>
                        <a:t>Hodges</a:t>
                      </a:r>
                      <a:r>
                        <a:rPr lang="it-IT" sz="1100" dirty="0">
                          <a:latin typeface="Arial" panose="020B0604020202020204" pitchFamily="34" charset="0"/>
                          <a:cs typeface="Arial" panose="020B0604020202020204" pitchFamily="34" charset="0"/>
                        </a:rPr>
                        <a:t> o </a:t>
                      </a:r>
                      <a:r>
                        <a:rPr lang="it-IT" sz="1100" dirty="0" err="1">
                          <a:latin typeface="Arial" panose="020B0604020202020204" pitchFamily="34" charset="0"/>
                          <a:cs typeface="Arial" panose="020B0604020202020204" pitchFamily="34" charset="0"/>
                        </a:rPr>
                        <a:t>Framingham</a:t>
                      </a:r>
                      <a:r>
                        <a:rPr lang="it-IT" sz="1100" dirty="0">
                          <a:latin typeface="Arial" panose="020B0604020202020204" pitchFamily="34" charset="0"/>
                          <a:cs typeface="Arial" panose="020B0604020202020204" pitchFamily="34" charset="0"/>
                        </a:rPr>
                        <a:t>)</a:t>
                      </a:r>
                    </a:p>
                  </a:txBody>
                  <a:tcPr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3">
                  <a:txBody>
                    <a:bodyPr/>
                    <a:lstStyle/>
                    <a:p>
                      <a:pPr algn="ctr"/>
                      <a:r>
                        <a:rPr lang="it-IT" sz="1100" dirty="0">
                          <a:latin typeface="Arial" panose="020B0604020202020204" pitchFamily="34" charset="0"/>
                          <a:cs typeface="Arial" panose="020B0604020202020204" pitchFamily="34" charset="0"/>
                        </a:rPr>
                        <a:t>IV-C</a:t>
                      </a:r>
                    </a:p>
                  </a:txBody>
                  <a:tcPr anchor="ctr">
                    <a:lnL w="12700" cmpd="sng">
                      <a:noFill/>
                    </a:lnL>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solidFill>
                      <a:schemeClr val="bg1">
                        <a:lumMod val="95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100" dirty="0">
                          <a:latin typeface="Arial" panose="020B0604020202020204" pitchFamily="34" charset="0"/>
                          <a:cs typeface="Arial" panose="020B0604020202020204" pitchFamily="34" charset="0"/>
                        </a:rPr>
                        <a:t>Nuova</a:t>
                      </a:r>
                      <a:br>
                        <a:rPr lang="it-IT" sz="1100" dirty="0">
                          <a:latin typeface="Arial" panose="020B0604020202020204" pitchFamily="34" charset="0"/>
                          <a:cs typeface="Arial" panose="020B0604020202020204" pitchFamily="34" charset="0"/>
                        </a:rPr>
                      </a:br>
                      <a:r>
                        <a:rPr lang="it-IT" sz="1100" dirty="0">
                          <a:latin typeface="Arial" panose="020B0604020202020204" pitchFamily="34" charset="0"/>
                          <a:cs typeface="Arial" panose="020B0604020202020204" pitchFamily="34" charset="0"/>
                        </a:rPr>
                        <a:t> raccomandazione</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30224144"/>
                  </a:ext>
                </a:extLst>
              </a:tr>
              <a:tr h="678773">
                <a:tc>
                  <a:txBody>
                    <a:bodyPr/>
                    <a:lstStyle/>
                    <a:p>
                      <a:r>
                        <a:rPr lang="it-IT" sz="1100" dirty="0">
                          <a:latin typeface="Arial" panose="020B0604020202020204" pitchFamily="34" charset="0"/>
                          <a:cs typeface="Arial" panose="020B0604020202020204" pitchFamily="34" charset="0"/>
                        </a:rPr>
                        <a:t>I pazienti ad alto rischio o con precedenti riscontri di allungamento significativo del </a:t>
                      </a:r>
                      <a:r>
                        <a:rPr lang="it-IT" sz="1100" dirty="0" err="1">
                          <a:latin typeface="Arial" panose="020B0604020202020204" pitchFamily="34" charset="0"/>
                          <a:cs typeface="Arial" panose="020B0604020202020204" pitchFamily="34" charset="0"/>
                        </a:rPr>
                        <a:t>QTc</a:t>
                      </a:r>
                      <a:r>
                        <a:rPr lang="it-IT" sz="1100" dirty="0">
                          <a:latin typeface="Arial" panose="020B0604020202020204" pitchFamily="34" charset="0"/>
                          <a:cs typeface="Arial" panose="020B0604020202020204" pitchFamily="34" charset="0"/>
                        </a:rPr>
                        <a:t> o episodi di torsione di punta dovrebbero essere sottoposti a monitoraggio mediante telemetria</a:t>
                      </a:r>
                    </a:p>
                  </a:txBody>
                  <a:tcPr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it-IT" sz="14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noFill/>
                  </a:tcPr>
                </a:tc>
                <a:tc vMerge="1">
                  <a:txBody>
                    <a:bodyPr/>
                    <a:lstStyle/>
                    <a:p>
                      <a:pPr algn="ctr"/>
                      <a:endParaRPr lang="it-IT" sz="1400" dirty="0">
                        <a:latin typeface="Arial" panose="020B0604020202020204" pitchFamily="34" charset="0"/>
                        <a:cs typeface="Arial" panose="020B0604020202020204" pitchFamily="34" charset="0"/>
                      </a:endParaRPr>
                    </a:p>
                  </a:txBody>
                  <a:tcPr anchor="ct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noFill/>
                  </a:tcPr>
                </a:tc>
                <a:extLst>
                  <a:ext uri="{0D108BD9-81ED-4DB2-BD59-A6C34878D82A}">
                    <a16:rowId xmlns:a16="http://schemas.microsoft.com/office/drawing/2014/main" val="1441494220"/>
                  </a:ext>
                </a:extLst>
              </a:tr>
              <a:tr h="1055868">
                <a:tc>
                  <a:txBody>
                    <a:bodyPr/>
                    <a:lstStyle/>
                    <a:p>
                      <a:r>
                        <a:rPr lang="it-IT" sz="1100" dirty="0">
                          <a:latin typeface="Arial" panose="020B0604020202020204" pitchFamily="34" charset="0"/>
                          <a:cs typeface="Arial" panose="020B0604020202020204" pitchFamily="34" charset="0"/>
                        </a:rPr>
                        <a:t>In caso di allungamento del QT/</a:t>
                      </a:r>
                      <a:r>
                        <a:rPr lang="it-IT" sz="1100" dirty="0" err="1">
                          <a:latin typeface="Arial" panose="020B0604020202020204" pitchFamily="34" charset="0"/>
                          <a:cs typeface="Arial" panose="020B0604020202020204" pitchFamily="34" charset="0"/>
                        </a:rPr>
                        <a:t>QTc</a:t>
                      </a:r>
                      <a:r>
                        <a:rPr lang="it-IT" sz="1100" dirty="0">
                          <a:latin typeface="Arial" panose="020B0604020202020204" pitchFamily="34" charset="0"/>
                          <a:cs typeface="Arial" panose="020B0604020202020204" pitchFamily="34" charset="0"/>
                        </a:rPr>
                        <a:t> &gt; 500 </a:t>
                      </a:r>
                      <a:r>
                        <a:rPr lang="it-IT" sz="1100" dirty="0" err="1">
                          <a:latin typeface="Arial" panose="020B0604020202020204" pitchFamily="34" charset="0"/>
                          <a:cs typeface="Arial" panose="020B0604020202020204" pitchFamily="34" charset="0"/>
                        </a:rPr>
                        <a:t>ms</a:t>
                      </a:r>
                      <a:r>
                        <a:rPr lang="it-IT" sz="1100" dirty="0">
                          <a:latin typeface="Arial" panose="020B0604020202020204" pitchFamily="34" charset="0"/>
                          <a:cs typeface="Arial" panose="020B0604020202020204" pitchFamily="34" charset="0"/>
                        </a:rPr>
                        <a:t> ATO deve essere interrotto, effettuare eventuali correzioni elettrolitiche e se possibile sospendere eventuali trattamenti concomitanti che possano allungare il QT. Riprendere il trattamento con ATO quando QT/</a:t>
                      </a:r>
                      <a:r>
                        <a:rPr lang="it-IT" sz="1100" dirty="0" err="1">
                          <a:latin typeface="Arial" panose="020B0604020202020204" pitchFamily="34" charset="0"/>
                          <a:cs typeface="Arial" panose="020B0604020202020204" pitchFamily="34" charset="0"/>
                        </a:rPr>
                        <a:t>QTc</a:t>
                      </a:r>
                      <a:r>
                        <a:rPr lang="it-IT" sz="1100" dirty="0">
                          <a:latin typeface="Arial" panose="020B0604020202020204" pitchFamily="34" charset="0"/>
                          <a:cs typeface="Arial" panose="020B0604020202020204" pitchFamily="34" charset="0"/>
                        </a:rPr>
                        <a:t> ≤ 460 </a:t>
                      </a:r>
                      <a:r>
                        <a:rPr lang="it-IT" sz="1100" dirty="0" err="1">
                          <a:latin typeface="Arial" panose="020B0604020202020204" pitchFamily="34" charset="0"/>
                          <a:cs typeface="Arial" panose="020B0604020202020204" pitchFamily="34" charset="0"/>
                        </a:rPr>
                        <a:t>ms</a:t>
                      </a:r>
                      <a:r>
                        <a:rPr lang="it-IT" sz="1100" dirty="0">
                          <a:latin typeface="Arial" panose="020B0604020202020204" pitchFamily="34" charset="0"/>
                          <a:cs typeface="Arial" panose="020B0604020202020204" pitchFamily="34" charset="0"/>
                        </a:rPr>
                        <a:t> e gli elettroliti sono stati corretti</a:t>
                      </a:r>
                    </a:p>
                  </a:txBody>
                  <a:tcPr marT="0" marB="0"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solidFill>
                      <a:schemeClr val="bg1">
                        <a:lumMod val="95000"/>
                      </a:schemeClr>
                    </a:solidFill>
                  </a:tcPr>
                </a:tc>
                <a:tc vMerge="1">
                  <a:txBody>
                    <a:bodyPr/>
                    <a:lstStyle/>
                    <a:p>
                      <a:endParaRPr lang="it-IT" sz="1400" dirty="0"/>
                    </a:p>
                  </a:txBody>
                  <a:tcPr>
                    <a:lnT w="12700" cap="flat" cmpd="sng" algn="ctr">
                      <a:solidFill>
                        <a:srgbClr val="FFC000"/>
                      </a:solidFill>
                      <a:prstDash val="solid"/>
                      <a:round/>
                      <a:headEnd type="none" w="med" len="med"/>
                      <a:tailEnd type="none" w="med" len="med"/>
                    </a:lnT>
                    <a:lnB w="28575" cap="flat" cmpd="sng" algn="ctr">
                      <a:solidFill>
                        <a:srgbClr val="FFC000"/>
                      </a:solidFill>
                      <a:prstDash val="solid"/>
                      <a:round/>
                      <a:headEnd type="none" w="med" len="med"/>
                      <a:tailEnd type="none" w="med" len="med"/>
                    </a:lnB>
                    <a:noFill/>
                  </a:tcPr>
                </a:tc>
                <a:tc vMerge="1">
                  <a:txBody>
                    <a:bodyPr/>
                    <a:lstStyle/>
                    <a:p>
                      <a:pPr algn="ctr"/>
                      <a:endParaRPr lang="it-IT" sz="1400" dirty="0">
                        <a:latin typeface="Arial" panose="020B0604020202020204" pitchFamily="34" charset="0"/>
                        <a:cs typeface="Arial" panose="020B0604020202020204" pitchFamily="34" charset="0"/>
                      </a:endParaRPr>
                    </a:p>
                  </a:txBody>
                  <a:tcPr anchor="ctr">
                    <a:lnT w="12700" cap="flat" cmpd="sng" algn="ctr">
                      <a:solidFill>
                        <a:srgbClr val="FFC000"/>
                      </a:solidFill>
                      <a:prstDash val="solid"/>
                      <a:round/>
                      <a:headEnd type="none" w="med" len="med"/>
                      <a:tailEnd type="none" w="med" len="med"/>
                    </a:lnT>
                    <a:lnB w="28575" cap="flat" cmpd="sng" algn="ctr">
                      <a:solidFill>
                        <a:srgbClr val="FFC000"/>
                      </a:solidFill>
                      <a:prstDash val="solid"/>
                      <a:round/>
                      <a:headEnd type="none" w="med" len="med"/>
                      <a:tailEnd type="none" w="med" len="med"/>
                    </a:lnB>
                    <a:noFill/>
                  </a:tcPr>
                </a:tc>
                <a:extLst>
                  <a:ext uri="{0D108BD9-81ED-4DB2-BD59-A6C34878D82A}">
                    <a16:rowId xmlns:a16="http://schemas.microsoft.com/office/drawing/2014/main" val="759733401"/>
                  </a:ext>
                </a:extLst>
              </a:tr>
            </a:tbl>
          </a:graphicData>
        </a:graphic>
      </p:graphicFrame>
      <p:sp>
        <p:nvSpPr>
          <p:cNvPr id="2" name="Titolo 1">
            <a:extLst>
              <a:ext uri="{FF2B5EF4-FFF2-40B4-BE49-F238E27FC236}">
                <a16:creationId xmlns:a16="http://schemas.microsoft.com/office/drawing/2014/main" id="{13B125A7-1B74-D040-9D7D-C85515BFED58}"/>
              </a:ext>
            </a:extLst>
          </p:cNvPr>
          <p:cNvSpPr>
            <a:spLocks noGrp="1"/>
          </p:cNvSpPr>
          <p:nvPr>
            <p:ph type="title"/>
          </p:nvPr>
        </p:nvSpPr>
        <p:spPr/>
        <p:txBody>
          <a:bodyPr/>
          <a:lstStyle/>
          <a:p>
            <a:r>
              <a:rPr lang="it-IT" dirty="0"/>
              <a:t>GESTIONE DELLA TERAPIA CON ATO</a:t>
            </a:r>
          </a:p>
        </p:txBody>
      </p:sp>
    </p:spTree>
    <p:extLst>
      <p:ext uri="{BB962C8B-B14F-4D97-AF65-F5344CB8AC3E}">
        <p14:creationId xmlns:p14="http://schemas.microsoft.com/office/powerpoint/2010/main" val="1502529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la 7">
            <a:extLst>
              <a:ext uri="{FF2B5EF4-FFF2-40B4-BE49-F238E27FC236}">
                <a16:creationId xmlns:a16="http://schemas.microsoft.com/office/drawing/2014/main" id="{7B1FD892-6685-2346-A46B-4F9E5B231B0D}"/>
              </a:ext>
            </a:extLst>
          </p:cNvPr>
          <p:cNvGraphicFramePr>
            <a:graphicFrameLocks noGrp="1"/>
          </p:cNvGraphicFramePr>
          <p:nvPr>
            <p:extLst>
              <p:ext uri="{D42A27DB-BD31-4B8C-83A1-F6EECF244321}">
                <p14:modId xmlns:p14="http://schemas.microsoft.com/office/powerpoint/2010/main" val="3447842449"/>
              </p:ext>
            </p:extLst>
          </p:nvPr>
        </p:nvGraphicFramePr>
        <p:xfrm>
          <a:off x="2311256" y="1052513"/>
          <a:ext cx="9545782" cy="5489801"/>
        </p:xfrm>
        <a:graphic>
          <a:graphicData uri="http://schemas.openxmlformats.org/drawingml/2006/table">
            <a:tbl>
              <a:tblPr firstRow="1" bandRow="1">
                <a:tableStyleId>{5C22544A-7EE6-4342-B048-85BDC9FD1C3A}</a:tableStyleId>
              </a:tblPr>
              <a:tblGrid>
                <a:gridCol w="5121931">
                  <a:extLst>
                    <a:ext uri="{9D8B030D-6E8A-4147-A177-3AD203B41FA5}">
                      <a16:colId xmlns:a16="http://schemas.microsoft.com/office/drawing/2014/main" val="137072582"/>
                    </a:ext>
                  </a:extLst>
                </a:gridCol>
                <a:gridCol w="2403987">
                  <a:extLst>
                    <a:ext uri="{9D8B030D-6E8A-4147-A177-3AD203B41FA5}">
                      <a16:colId xmlns:a16="http://schemas.microsoft.com/office/drawing/2014/main" val="3546148502"/>
                    </a:ext>
                  </a:extLst>
                </a:gridCol>
                <a:gridCol w="2019864">
                  <a:extLst>
                    <a:ext uri="{9D8B030D-6E8A-4147-A177-3AD203B41FA5}">
                      <a16:colId xmlns:a16="http://schemas.microsoft.com/office/drawing/2014/main" val="2184327359"/>
                    </a:ext>
                  </a:extLst>
                </a:gridCol>
              </a:tblGrid>
              <a:tr h="689737">
                <a:tc>
                  <a:txBody>
                    <a:bodyPr/>
                    <a:lstStyle/>
                    <a:p>
                      <a:r>
                        <a:rPr lang="it-IT" sz="1200" dirty="0">
                          <a:latin typeface="Arial" panose="020B0604020202020204" pitchFamily="34" charset="0"/>
                          <a:cs typeface="Arial" panose="020B0604020202020204" pitchFamily="34" charset="0"/>
                        </a:rPr>
                        <a:t>Raccomandazioni</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Livello di evidenza/ grado di raccomandazione</a:t>
                      </a:r>
                    </a:p>
                  </a:txBody>
                  <a:tcPr anchor="ctr">
                    <a:lnB w="38100" cmpd="sng">
                      <a:noFill/>
                    </a:lnB>
                    <a:solidFill>
                      <a:srgbClr val="472165"/>
                    </a:solidFill>
                  </a:tcPr>
                </a:tc>
                <a:tc>
                  <a:txBody>
                    <a:bodyPr/>
                    <a:lstStyle/>
                    <a:p>
                      <a:pPr algn="l"/>
                      <a:r>
                        <a:rPr lang="it-IT" sz="1200" dirty="0">
                          <a:latin typeface="Arial" panose="020B0604020202020204" pitchFamily="34" charset="0"/>
                          <a:cs typeface="Arial" panose="020B0604020202020204" pitchFamily="34" charset="0"/>
                        </a:rPr>
                        <a:t>Variazioni rispetto</a:t>
                      </a:r>
                      <a:br>
                        <a:rPr lang="it-IT" sz="1200" dirty="0">
                          <a:latin typeface="Arial" panose="020B0604020202020204" pitchFamily="34" charset="0"/>
                          <a:cs typeface="Arial" panose="020B0604020202020204" pitchFamily="34" charset="0"/>
                        </a:rPr>
                      </a:br>
                      <a:r>
                        <a:rPr lang="it-IT" sz="1200" dirty="0">
                          <a:latin typeface="Arial" panose="020B0604020202020204" pitchFamily="34" charset="0"/>
                          <a:cs typeface="Arial" panose="020B0604020202020204" pitchFamily="34" charset="0"/>
                        </a:rPr>
                        <a:t>alle linee guida 2009</a:t>
                      </a:r>
                    </a:p>
                  </a:txBody>
                  <a:tcPr anchor="ctr">
                    <a:lnB w="38100" cmpd="sng">
                      <a:noFill/>
                    </a:lnB>
                    <a:solidFill>
                      <a:srgbClr val="472165"/>
                    </a:solidFill>
                  </a:tcPr>
                </a:tc>
                <a:extLst>
                  <a:ext uri="{0D108BD9-81ED-4DB2-BD59-A6C34878D82A}">
                    <a16:rowId xmlns:a16="http://schemas.microsoft.com/office/drawing/2014/main" val="3898356533"/>
                  </a:ext>
                </a:extLst>
              </a:tr>
              <a:tr h="648362">
                <a:tc>
                  <a:txBody>
                    <a:bodyPr/>
                    <a:lstStyle/>
                    <a:p>
                      <a:r>
                        <a:rPr lang="it-IT" sz="1100" dirty="0">
                          <a:latin typeface="Arial" panose="020B0604020202020204" pitchFamily="34" charset="0"/>
                          <a:cs typeface="Arial" panose="020B0604020202020204" pitchFamily="34" charset="0"/>
                        </a:rPr>
                        <a:t>I pazienti trattati con ATO + ATRA senza chemioterapia, per malattia a rischio standard (GB ≤ 10.000/</a:t>
                      </a:r>
                      <a:r>
                        <a:rPr lang="it-IT" sz="1100" dirty="0">
                          <a:latin typeface="Symbol" pitchFamily="2" charset="2"/>
                        </a:rPr>
                        <a:t>m</a:t>
                      </a:r>
                      <a:r>
                        <a:rPr lang="it-IT" sz="1100" dirty="0">
                          <a:latin typeface="Arial" panose="020B0604020202020204" pitchFamily="34" charset="0"/>
                          <a:cs typeface="Arial" panose="020B0604020202020204" pitchFamily="34" charset="0"/>
                        </a:rPr>
                        <a:t>l), non devono ricevere una terapia di mantenimento</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err="1">
                          <a:latin typeface="Arial" panose="020B0604020202020204" pitchFamily="34" charset="0"/>
                          <a:cs typeface="Arial" panose="020B0604020202020204" pitchFamily="34" charset="0"/>
                        </a:rPr>
                        <a:t>Ib</a:t>
                      </a:r>
                      <a:r>
                        <a:rPr lang="it-IT" sz="1100" dirty="0">
                          <a:latin typeface="Arial" panose="020B0604020202020204" pitchFamily="34" charset="0"/>
                          <a:cs typeface="Arial" panose="020B0604020202020204" pitchFamily="34" charset="0"/>
                        </a:rPr>
                        <a:t>-A</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100" dirty="0">
                          <a:latin typeface="Arial" panose="020B0604020202020204" pitchFamily="34" charset="0"/>
                          <a:cs typeface="Arial" panose="020B0604020202020204" pitchFamily="34" charset="0"/>
                        </a:rPr>
                        <a:t>nuova </a:t>
                      </a:r>
                      <a:br>
                        <a:rPr lang="it-IT" sz="1100" dirty="0">
                          <a:latin typeface="Arial" panose="020B0604020202020204" pitchFamily="34" charset="0"/>
                          <a:cs typeface="Arial" panose="020B0604020202020204" pitchFamily="34" charset="0"/>
                        </a:rPr>
                      </a:br>
                      <a:r>
                        <a:rPr lang="it-IT" sz="1100" dirty="0">
                          <a:latin typeface="Arial" panose="020B0604020202020204" pitchFamily="34" charset="0"/>
                          <a:cs typeface="Arial" panose="020B0604020202020204" pitchFamily="34" charset="0"/>
                        </a:rPr>
                        <a:t>raccomandazione</a:t>
                      </a:r>
                    </a:p>
                  </a:txBody>
                  <a:tcPr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3508953"/>
                  </a:ext>
                </a:extLst>
              </a:tr>
              <a:tr h="606029">
                <a:tc>
                  <a:txBody>
                    <a:bodyPr/>
                    <a:lstStyle/>
                    <a:p>
                      <a:r>
                        <a:rPr lang="it-IT" sz="1100" dirty="0">
                          <a:latin typeface="Arial" panose="020B0604020202020204" pitchFamily="34" charset="0"/>
                          <a:cs typeface="Arial" panose="020B0604020202020204" pitchFamily="34" charset="0"/>
                        </a:rPr>
                        <a:t>I pazienti trattati con ATRA + chemioterapia, per malattia ad alto rischio </a:t>
                      </a:r>
                      <a:br>
                        <a:rPr lang="it-IT" sz="1100" dirty="0">
                          <a:latin typeface="Arial" panose="020B0604020202020204" pitchFamily="34" charset="0"/>
                          <a:cs typeface="Arial" panose="020B0604020202020204" pitchFamily="34" charset="0"/>
                        </a:rPr>
                      </a:br>
                      <a:r>
                        <a:rPr lang="it-IT" sz="1100" dirty="0">
                          <a:latin typeface="Arial" panose="020B0604020202020204" pitchFamily="34" charset="0"/>
                          <a:cs typeface="Arial" panose="020B0604020202020204" pitchFamily="34" charset="0"/>
                        </a:rPr>
                        <a:t>(GB &gt; 10.000/</a:t>
                      </a:r>
                      <a:r>
                        <a:rPr lang="it-IT" sz="1100" dirty="0">
                          <a:latin typeface="Symbol" pitchFamily="2" charset="2"/>
                        </a:rPr>
                        <a:t>m</a:t>
                      </a:r>
                      <a:r>
                        <a:rPr lang="it-IT" sz="1100" dirty="0">
                          <a:latin typeface="Arial" panose="020B0604020202020204" pitchFamily="34" charset="0"/>
                          <a:cs typeface="Arial" panose="020B0604020202020204" pitchFamily="34" charset="0"/>
                        </a:rPr>
                        <a:t>l), dovrebbero ricevere una terapia di mantenimento</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100" dirty="0" err="1">
                          <a:latin typeface="Arial" panose="020B0604020202020204" pitchFamily="34" charset="0"/>
                          <a:cs typeface="Arial" panose="020B0604020202020204" pitchFamily="34" charset="0"/>
                        </a:rPr>
                        <a:t>Ib</a:t>
                      </a:r>
                      <a:r>
                        <a:rPr lang="it-IT" sz="1100" dirty="0">
                          <a:latin typeface="Arial" panose="020B0604020202020204" pitchFamily="34" charset="0"/>
                          <a:cs typeface="Arial" panose="020B0604020202020204" pitchFamily="34" charset="0"/>
                        </a:rPr>
                        <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0992684"/>
                  </a:ext>
                </a:extLst>
              </a:tr>
              <a:tr h="1517676">
                <a:tc>
                  <a:txBody>
                    <a:bodyPr/>
                    <a:lstStyle/>
                    <a:p>
                      <a:r>
                        <a:rPr lang="it-IT" sz="1100" dirty="0">
                          <a:latin typeface="Arial" panose="020B0604020202020204" pitchFamily="34" charset="0"/>
                          <a:cs typeface="Arial" panose="020B0604020202020204" pitchFamily="34" charset="0"/>
                        </a:rPr>
                        <a:t>Il trattamento precoce dei pazienti con </a:t>
                      </a:r>
                      <a:r>
                        <a:rPr lang="it-IT" sz="1100" dirty="0" err="1">
                          <a:latin typeface="Arial" panose="020B0604020202020204" pitchFamily="34" charset="0"/>
                          <a:cs typeface="Arial" panose="020B0604020202020204" pitchFamily="34" charset="0"/>
                        </a:rPr>
                        <a:t>positivizzazione</a:t>
                      </a:r>
                      <a:r>
                        <a:rPr lang="it-IT" sz="1100" dirty="0">
                          <a:latin typeface="Arial" panose="020B0604020202020204" pitchFamily="34" charset="0"/>
                          <a:cs typeface="Arial" panose="020B0604020202020204" pitchFamily="34" charset="0"/>
                        </a:rPr>
                        <a:t> della MRD produce un vantaggio rispetto al trattamento della recidiva ematologica. Pertanto i pazienti ad alto rischio (GB &gt; 10.000/</a:t>
                      </a:r>
                      <a:r>
                        <a:rPr lang="it-IT" sz="1100" dirty="0">
                          <a:latin typeface="Symbol" pitchFamily="2" charset="2"/>
                        </a:rPr>
                        <a:t>m</a:t>
                      </a:r>
                      <a:r>
                        <a:rPr lang="it-IT" sz="1100" dirty="0">
                          <a:latin typeface="Arial" panose="020B0604020202020204" pitchFamily="34" charset="0"/>
                          <a:cs typeface="Arial" panose="020B0604020202020204" pitchFamily="34" charset="0"/>
                        </a:rPr>
                        <a:t>l) devono essere sottoposti a monitoraggio della MRD midollare ogni 3 mesi per 3 anni dal termine del consolidamento. I pazienti a rischio standard (GB ≤ 10.000/</a:t>
                      </a:r>
                      <a:r>
                        <a:rPr lang="it-IT" sz="1100" dirty="0">
                          <a:latin typeface="Symbol" pitchFamily="2" charset="2"/>
                        </a:rPr>
                        <a:t>m</a:t>
                      </a:r>
                      <a:r>
                        <a:rPr lang="it-IT" sz="1100" dirty="0">
                          <a:latin typeface="Arial" panose="020B0604020202020204" pitchFamily="34" charset="0"/>
                          <a:cs typeface="Arial" panose="020B0604020202020204" pitchFamily="34" charset="0"/>
                        </a:rPr>
                        <a:t>l) hanno una probabilità molto bassa di recidiva e pertanto il monitoraggio midollare può essere omesso ed eventualmente sostituito con il monitoraggio della MRD nel sangue periferico  </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100" dirty="0" err="1">
                          <a:latin typeface="Arial" panose="020B0604020202020204" pitchFamily="34" charset="0"/>
                          <a:cs typeface="Arial" panose="020B0604020202020204" pitchFamily="34" charset="0"/>
                        </a:rPr>
                        <a:t>IIb</a:t>
                      </a:r>
                      <a:r>
                        <a:rPr lang="it-IT" sz="1100" dirty="0">
                          <a:latin typeface="Arial" panose="020B0604020202020204" pitchFamily="34" charset="0"/>
                          <a:cs typeface="Arial" panose="020B0604020202020204" pitchFamily="34" charset="0"/>
                        </a:rPr>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100" dirty="0">
                          <a:latin typeface="Arial" panose="020B0604020202020204" pitchFamily="34" charset="0"/>
                          <a:cs typeface="Arial" panose="020B0604020202020204" pitchFamily="34" charset="0"/>
                        </a:rPr>
                        <a:t>parzialmente </a:t>
                      </a:r>
                      <a:br>
                        <a:rPr lang="it-IT" sz="1100" dirty="0">
                          <a:latin typeface="Arial" panose="020B0604020202020204" pitchFamily="34" charset="0"/>
                          <a:cs typeface="Arial" panose="020B0604020202020204" pitchFamily="34" charset="0"/>
                        </a:rPr>
                      </a:br>
                      <a:r>
                        <a:rPr lang="it-IT" sz="1100" dirty="0">
                          <a:latin typeface="Arial" panose="020B0604020202020204" pitchFamily="34" charset="0"/>
                          <a:cs typeface="Arial" panose="020B0604020202020204" pitchFamily="34" charset="0"/>
                        </a:rPr>
                        <a:t>modificata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14545204"/>
                  </a:ext>
                </a:extLst>
              </a:tr>
              <a:tr h="648362">
                <a:tc>
                  <a:txBody>
                    <a:bodyPr/>
                    <a:lstStyle/>
                    <a:p>
                      <a:r>
                        <a:rPr lang="it-IT" sz="1100" dirty="0">
                          <a:latin typeface="Arial" panose="020B0604020202020204" pitchFamily="34" charset="0"/>
                          <a:cs typeface="Arial" panose="020B0604020202020204" pitchFamily="34" charset="0"/>
                        </a:rPr>
                        <a:t>La valutazione midollare della MRD è più sensibile della valutazione del sangue periferico ed è pertanto l’indagine di prima scelta per il monitoraggio </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err="1">
                          <a:latin typeface="Arial" panose="020B0604020202020204" pitchFamily="34" charset="0"/>
                          <a:cs typeface="Arial" panose="020B0604020202020204" pitchFamily="34" charset="0"/>
                        </a:rPr>
                        <a:t>IIa</a:t>
                      </a:r>
                      <a:r>
                        <a:rPr lang="it-IT" sz="1100" dirty="0">
                          <a:latin typeface="Arial" panose="020B0604020202020204" pitchFamily="34" charset="0"/>
                          <a:cs typeface="Arial" panose="020B0604020202020204" pitchFamily="34" charset="0"/>
                        </a:rPr>
                        <a:t>-B</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31077151"/>
                  </a:ext>
                </a:extLst>
              </a:tr>
              <a:tr h="807274">
                <a:tc>
                  <a:txBody>
                    <a:bodyPr/>
                    <a:lstStyle/>
                    <a:p>
                      <a:r>
                        <a:rPr lang="it-IT" sz="1100" dirty="0">
                          <a:latin typeface="Arial" panose="020B0604020202020204" pitchFamily="34" charset="0"/>
                          <a:cs typeface="Arial" panose="020B0604020202020204" pitchFamily="34" charset="0"/>
                        </a:rPr>
                        <a:t>Nei pazienti con </a:t>
                      </a:r>
                      <a:r>
                        <a:rPr lang="it-IT" sz="1100" dirty="0" err="1">
                          <a:latin typeface="Arial" panose="020B0604020202020204" pitchFamily="34" charset="0"/>
                          <a:cs typeface="Arial" panose="020B0604020202020204" pitchFamily="34" charset="0"/>
                        </a:rPr>
                        <a:t>positivizzazione</a:t>
                      </a:r>
                      <a:r>
                        <a:rPr lang="it-IT" sz="1100" dirty="0">
                          <a:latin typeface="Arial" panose="020B0604020202020204" pitchFamily="34" charset="0"/>
                          <a:cs typeface="Arial" panose="020B0604020202020204" pitchFamily="34" charset="0"/>
                        </a:rPr>
                        <a:t> della PCR per MRD in qualsiasi momento dopo la fine del consolidamento l’esame dovrebbe essere ripetuto dopo 2 settimane sia nel laboratorio locale sia in un laboratorio esterno indipendente di riferimento</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IV-C</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43510495"/>
                  </a:ext>
                </a:extLst>
              </a:tr>
              <a:tr h="572361">
                <a:tc>
                  <a:txBody>
                    <a:bodyPr/>
                    <a:lstStyle/>
                    <a:p>
                      <a:r>
                        <a:rPr lang="it-IT" sz="1100" dirty="0">
                          <a:latin typeface="Arial" panose="020B0604020202020204" pitchFamily="34" charset="0"/>
                          <a:cs typeface="Arial" panose="020B0604020202020204" pitchFamily="34" charset="0"/>
                        </a:rPr>
                        <a:t>Considerare di effettuare la profilassi del sistema nervoso centrale solo nei pazienti con iperleucocitosi alla diagnosi</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100" dirty="0">
                          <a:latin typeface="Arial" panose="020B0604020202020204" pitchFamily="34" charset="0"/>
                          <a:cs typeface="Arial" panose="020B0604020202020204" pitchFamily="34" charset="0"/>
                        </a:rPr>
                        <a:t>IV-C</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tc>
                  <a:txBody>
                    <a:bodyPr/>
                    <a:lstStyle/>
                    <a:p>
                      <a:pPr algn="ctr"/>
                      <a:r>
                        <a:rPr lang="it-IT" sz="1100" dirty="0">
                          <a:latin typeface="Arial" panose="020B0604020202020204" pitchFamily="34" charset="0"/>
                          <a:cs typeface="Arial" panose="020B0604020202020204" pitchFamily="34" charset="0"/>
                        </a:rPr>
                        <a:t>invariata</a:t>
                      </a:r>
                    </a:p>
                  </a:txBody>
                  <a:tcPr anchor="ctr">
                    <a:lnT w="12700" cap="flat" cmpd="sng" algn="ctr">
                      <a:noFill/>
                      <a:prstDash val="solid"/>
                      <a:round/>
                      <a:headEnd type="none" w="med" len="med"/>
                      <a:tailEnd type="none" w="med" len="med"/>
                    </a:lnT>
                    <a:lnB w="28575" cap="flat" cmpd="sng" algn="ctr">
                      <a:solidFill>
                        <a:srgbClr val="472165"/>
                      </a:solidFill>
                      <a:prstDash val="solid"/>
                      <a:round/>
                      <a:headEnd type="none" w="med" len="med"/>
                      <a:tailEnd type="none" w="med" len="med"/>
                    </a:lnB>
                    <a:noFill/>
                  </a:tcPr>
                </a:tc>
                <a:extLst>
                  <a:ext uri="{0D108BD9-81ED-4DB2-BD59-A6C34878D82A}">
                    <a16:rowId xmlns:a16="http://schemas.microsoft.com/office/drawing/2014/main" val="3036830395"/>
                  </a:ext>
                </a:extLst>
              </a:tr>
            </a:tbl>
          </a:graphicData>
        </a:graphic>
      </p:graphicFrame>
      <p:sp>
        <p:nvSpPr>
          <p:cNvPr id="2" name="Titolo 1">
            <a:extLst>
              <a:ext uri="{FF2B5EF4-FFF2-40B4-BE49-F238E27FC236}">
                <a16:creationId xmlns:a16="http://schemas.microsoft.com/office/drawing/2014/main" id="{2EB01480-A27F-9547-85BA-37414E891A06}"/>
              </a:ext>
            </a:extLst>
          </p:cNvPr>
          <p:cNvSpPr>
            <a:spLocks noGrp="1"/>
          </p:cNvSpPr>
          <p:nvPr>
            <p:ph type="title"/>
          </p:nvPr>
        </p:nvSpPr>
        <p:spPr/>
        <p:txBody>
          <a:bodyPr/>
          <a:lstStyle/>
          <a:p>
            <a:r>
              <a:rPr lang="it-IT" dirty="0"/>
              <a:t>GESTIONE DEL PAZIENTE DOPO IL CONSOLIDAMENTO</a:t>
            </a:r>
          </a:p>
        </p:txBody>
      </p:sp>
    </p:spTree>
    <p:extLst>
      <p:ext uri="{BB962C8B-B14F-4D97-AF65-F5344CB8AC3E}">
        <p14:creationId xmlns:p14="http://schemas.microsoft.com/office/powerpoint/2010/main" val="197886924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TotalTime>
  <Words>2199</Words>
  <Application>Microsoft Macintosh PowerPoint</Application>
  <PresentationFormat>Widescreen</PresentationFormat>
  <Paragraphs>254</Paragraphs>
  <Slides>16</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16</vt:i4>
      </vt:variant>
    </vt:vector>
  </HeadingPairs>
  <TitlesOfParts>
    <vt:vector size="20" baseType="lpstr">
      <vt:lpstr>Arial</vt:lpstr>
      <vt:lpstr>Calibri</vt:lpstr>
      <vt:lpstr>Symbol</vt:lpstr>
      <vt:lpstr>Tema di Office</vt:lpstr>
      <vt:lpstr>Presentazione standard di PowerPoint</vt:lpstr>
      <vt:lpstr>DIAGNOSI</vt:lpstr>
      <vt:lpstr>GESTIONE DELLA COAGULOPATIA</vt:lpstr>
      <vt:lpstr>GESTIONE DELL’IPERLEUCOCITOSI ALLA DIAGNOSI (GB &gt; 10.000/mL)</vt:lpstr>
      <vt:lpstr>TRATTAMENTO SPECIFICO</vt:lpstr>
      <vt:lpstr>TRATTAMENTO SPECIFICO</vt:lpstr>
      <vt:lpstr>GESTIONE DELLA SINDROME DA DIFFERENZIAZIONE</vt:lpstr>
      <vt:lpstr>GESTIONE DELLA TERAPIA CON ATO</vt:lpstr>
      <vt:lpstr>GESTIONE DEL PAZIENTE DOPO IL CONSOLIDAMENTO</vt:lpstr>
      <vt:lpstr>GESTIONE DEL PAZIENTE ANZIANO O CON COMORBIDITÀ DOPO IL CONSOLIDAMENTO</vt:lpstr>
      <vt:lpstr>GESTIONE DELLE PAZIENTI IN GRAVIDANZA</vt:lpstr>
      <vt:lpstr>GESTIONE DELLE LAP THERAPY-RELATED</vt:lpstr>
      <vt:lpstr>GESTIONE DELLE LAP THERAPY-RELATED</vt:lpstr>
      <vt:lpstr>GESTIONE DELLE LAP RECIDIVATE (2)</vt:lpstr>
      <vt:lpstr>LIVELLI DI EVIDENZA</vt:lpstr>
      <vt:lpstr>LIVELLI DI EVIDENZA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dayana stano</dc:creator>
  <cp:lastModifiedBy>Alberto Rossi</cp:lastModifiedBy>
  <cp:revision>110</cp:revision>
  <cp:lastPrinted>2019-11-07T16:27:30Z</cp:lastPrinted>
  <dcterms:created xsi:type="dcterms:W3CDTF">2019-10-08T15:10:14Z</dcterms:created>
  <dcterms:modified xsi:type="dcterms:W3CDTF">2019-11-07T16:27:33Z</dcterms:modified>
</cp:coreProperties>
</file>