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305" r:id="rId3"/>
    <p:sldId id="294" r:id="rId4"/>
    <p:sldId id="289" r:id="rId5"/>
    <p:sldId id="296" r:id="rId6"/>
    <p:sldId id="283" r:id="rId7"/>
    <p:sldId id="291" r:id="rId8"/>
    <p:sldId id="295" r:id="rId9"/>
    <p:sldId id="284" r:id="rId10"/>
    <p:sldId id="297" r:id="rId11"/>
    <p:sldId id="302" r:id="rId12"/>
    <p:sldId id="293" r:id="rId13"/>
    <p:sldId id="306" r:id="rId14"/>
  </p:sldIdLst>
  <p:sldSz cx="12192000" cy="6858000"/>
  <p:notesSz cx="9929813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1459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4679" userDrawn="1">
          <p15:clr>
            <a:srgbClr val="A4A3A4"/>
          </p15:clr>
        </p15:guide>
        <p15:guide id="5" pos="6199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pos="1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165"/>
    <a:srgbClr val="70AD47"/>
    <a:srgbClr val="FBB038"/>
    <a:srgbClr val="ECE9EF"/>
    <a:srgbClr val="FEF6EC"/>
    <a:srgbClr val="5C9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5"/>
    <p:restoredTop sz="92950" autoAdjust="0"/>
  </p:normalViewPr>
  <p:slideViewPr>
    <p:cSldViewPr snapToGrid="0" snapToObjects="1">
      <p:cViewPr varScale="1">
        <p:scale>
          <a:sx n="131" d="100"/>
          <a:sy n="131" d="100"/>
        </p:scale>
        <p:origin x="200" y="1792"/>
      </p:cViewPr>
      <p:guideLst>
        <p:guide orient="horz" pos="1366"/>
        <p:guide pos="1459"/>
        <p:guide pos="7469"/>
        <p:guide pos="4679"/>
        <p:guide pos="6199"/>
        <p:guide orient="horz" pos="2251"/>
        <p:guide orient="horz" pos="1139"/>
        <p:guide pos="1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56" d="100"/>
          <a:sy n="56" d="100"/>
        </p:scale>
        <p:origin x="2875" y="643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C24B-959E-1844-B16F-C9D675063B3B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773238" y="830263"/>
            <a:ext cx="6383337" cy="359092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468358" y="4680588"/>
            <a:ext cx="6993097" cy="10010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FF81-BA0E-DB41-8EAB-6D08B5F50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6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7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Typical morphology with large pseudopodia, microvacuoles in</a:t>
            </a:r>
          </a:p>
          <a:p>
            <a:r>
              <a:rPr lang="en-US" sz="1050" dirty="0"/>
              <a:t>some blasts, an eccentrically located nucleus, and heterogeneous coloration of the</a:t>
            </a:r>
          </a:p>
          <a:p>
            <a:r>
              <a:rPr lang="en-US" sz="1050" dirty="0"/>
              <a:t>cytoplasm (lightly basophile with some gray areas). The nuclei are sometimes</a:t>
            </a:r>
          </a:p>
          <a:p>
            <a:r>
              <a:rPr lang="en-US" sz="1050" dirty="0" err="1"/>
              <a:t>prominen</a:t>
            </a:r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44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5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202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68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14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45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50" dirty="0"/>
              <a:t>Blasti immaturi atipici con citoplasma </a:t>
            </a:r>
            <a:r>
              <a:rPr lang="it-IT" sz="1050" dirty="0" err="1"/>
              <a:t>agranulato</a:t>
            </a:r>
            <a:r>
              <a:rPr lang="it-IT" sz="1050" dirty="0"/>
              <a:t> basofilo caratterizzato da protrusione unidirezionale di varia lunghezza, dimensioni e morfologia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82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5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7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3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73238" y="828675"/>
            <a:ext cx="6383337" cy="35909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50" dirty="0"/>
              <a:t>Insieme alla successiva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86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1B38161-F433-E340-8C91-4ED1C79D052C}"/>
              </a:ext>
            </a:extLst>
          </p:cNvPr>
          <p:cNvCxnSpPr/>
          <p:nvPr userDrawn="1"/>
        </p:nvCxnSpPr>
        <p:spPr>
          <a:xfrm>
            <a:off x="0" y="597731"/>
            <a:ext cx="12192000" cy="0"/>
          </a:xfrm>
          <a:prstGeom prst="line">
            <a:avLst/>
          </a:prstGeom>
          <a:ln w="254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478FB348-2C4B-C14E-9DBD-50C132321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61229" y="2436177"/>
            <a:ext cx="6883051" cy="19605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469D2E8-E506-6644-86C8-9B867BFE1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007" y="0"/>
            <a:ext cx="9964994" cy="5916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63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36652-2D69-0F47-9ECC-5C3F5B99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D6EE8D-5824-FC4B-88DD-3276314F6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A404BE-8FDB-894F-847E-85D46D0E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C887B-E74F-5F4E-9B1A-C14FCF2F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294BA2-0F49-3247-BD32-E55DF4CC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DFF831-0F55-3A49-BF20-DEACEB21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38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EF884-89AC-CB42-8559-57B218FA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6F7749-D23D-1244-95BA-BF1801368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CF01D4-283F-9342-9C32-77D0ED54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3AD1-8F04-CB44-B539-27EDAFA8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4EDCC5-DE6A-3149-A0E1-57E4E470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8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C7EAAC-C1ED-3544-8156-ADE25221E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8B7828-56D1-2440-9024-390A934CD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0DBC9-BB96-AB42-86E6-4A4A5769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2D61E-56AF-2443-B147-3B8423A2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D37F68-3841-BE47-9AD7-77435E87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6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78FB348-2C4B-C14E-9DBD-50C132321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61229" y="2436177"/>
            <a:ext cx="6883051" cy="19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1040A-95FA-4344-9C5A-EC2832D8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4CFD0-846F-4442-8E23-380D028B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4D0C0-5C81-A741-9CE2-0CF543C1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B7B43-4C43-D748-BEF0-55841B0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D78C2-84CB-7F4A-8CE5-B69EDE0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3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75891-11DC-B44C-9AC5-154D17F5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FA921D-BD1D-AE48-8ECA-8E8639B8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02DB2-0C96-F741-83F6-4B3B6F44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95356-1426-D64D-AA51-C932CE4C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75327-5B29-204B-9CC8-52DF113A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48213-8A1B-1B42-A638-E69F565C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81740-0BDD-914F-86E5-353821A6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C72E8D-41A9-844F-8860-CC6E61FE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29A26F-48C7-A840-BB59-3E893B38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61450D-24F7-064D-B259-B8B0AB89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86E6B-A2B0-5A40-92B5-60AFA503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3CBC0-B91A-B341-888C-891C779A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2E980A-AB4B-9449-8E6A-27F1408B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58FEB0-331A-A04E-843A-BA0F9620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40B5B5-C0E7-AD49-8D31-D04FDF6EC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C6AFED-FA0A-514F-8E62-3CADC723C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6CD10C-C400-384E-94B2-E80C67A4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625268-E08F-BA4A-BBCF-63691DBA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FD3C7B-DC6A-F048-AA02-D5290F56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DC789-B365-E14D-914A-23F4DAF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114FED-B844-E849-A171-0269EF5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A7E806-5A6E-CB44-B82C-94304EC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C5974B-C700-1F4C-BF7A-B3164E7E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0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6294E9-02B3-804D-B295-514A98A1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FBF79D-ECA6-BD40-BAE0-F453B50E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D026D-C6CE-B94D-B755-09911D68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2F6F7-AC20-AC4F-AA90-32FBB08B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77828-BF78-714A-9D7B-28F3362F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2235DB-C976-984F-9DE6-EBD16791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6E4B61-B673-8E4C-AE61-FBAEE5D6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7E2076-C2CE-BE46-B83E-B8E6961B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9DD714-92D6-B54A-ACB0-DD4C2A3C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E29ED7-485B-0244-8661-57D57198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4416E1-B3C2-724D-9795-117269AD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DAD13-75B5-E14C-A927-43E7BBAE3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124CFD-2A6C-8E4F-9DEB-3605643CAA9C}" type="datetimeFigureOut">
              <a:rPr lang="it-IT" smtClean="0"/>
              <a:pPr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9742CA-DDEB-EF44-A3EF-498795F20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6340E0-F321-424C-89EC-7A863E65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6A72AA-61F5-274D-B2F9-FA5606E059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hpublications.org/bloodadvances/article/3/24/4238/429986/How-should-we-diagnose-and-treat-blast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ournals.lww.com/ajsp/Abstract/2019/10000/Dual_Expression_of_TCF4_and_CD123_Is_Highly.18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BFD64BB-0380-D04D-9ECB-042D34910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79413C-A684-8844-AFAD-9216ECB89661}"/>
              </a:ext>
            </a:extLst>
          </p:cNvPr>
          <p:cNvSpPr/>
          <p:nvPr/>
        </p:nvSpPr>
        <p:spPr>
          <a:xfrm>
            <a:off x="3706091" y="28122"/>
            <a:ext cx="4779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272746-1616-494A-8186-D97588C640B9}"/>
              </a:ext>
            </a:extLst>
          </p:cNvPr>
          <p:cNvSpPr/>
          <p:nvPr/>
        </p:nvSpPr>
        <p:spPr>
          <a:xfrm>
            <a:off x="3701422" y="959827"/>
            <a:ext cx="4779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Leucemia a cellule blastiche dendritiche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plasmocitoidi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aspetti morfologici caratteristici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63652AF7-2BF0-EE41-BD2F-217A123B289A}"/>
              </a:ext>
            </a:extLst>
          </p:cNvPr>
          <p:cNvCxnSpPr>
            <a:cxnSpLocks/>
          </p:cNvCxnSpPr>
          <p:nvPr/>
        </p:nvCxnSpPr>
        <p:spPr>
          <a:xfrm>
            <a:off x="4646290" y="937964"/>
            <a:ext cx="284400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F848DBD-F6CD-BB42-A685-30EAADA86A18}"/>
              </a:ext>
            </a:extLst>
          </p:cNvPr>
          <p:cNvCxnSpPr>
            <a:cxnSpLocks/>
          </p:cNvCxnSpPr>
          <p:nvPr/>
        </p:nvCxnSpPr>
        <p:spPr>
          <a:xfrm>
            <a:off x="4646290" y="3278110"/>
            <a:ext cx="284400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ottotitolo 2">
            <a:extLst>
              <a:ext uri="{FF2B5EF4-FFF2-40B4-BE49-F238E27FC236}">
                <a16:creationId xmlns:a16="http://schemas.microsoft.com/office/drawing/2014/main" id="{FB34799D-AEEC-8740-BF7A-9B60A13EAF92}"/>
              </a:ext>
            </a:extLst>
          </p:cNvPr>
          <p:cNvSpPr txBox="1">
            <a:spLocks/>
          </p:cNvSpPr>
          <p:nvPr/>
        </p:nvSpPr>
        <p:spPr>
          <a:xfrm>
            <a:off x="4047151" y="3157689"/>
            <a:ext cx="4093029" cy="321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Erika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Borlenghi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Struttura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Ematologia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Spedali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Civili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Brescia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b="1" dirty="0"/>
              <a:t>Striscio midollare</a:t>
            </a:r>
            <a:endParaRPr lang="it-IT" b="1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24C671-8578-4260-B7B6-C3068AF2D6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916" y="2220129"/>
            <a:ext cx="2168888" cy="16632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4339B0-6056-47D3-9E65-048E8A664A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869" y="2120900"/>
            <a:ext cx="2703025" cy="18617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84F0D3-CA4D-4579-A9ED-56F5EE71AE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416" y="4189902"/>
            <a:ext cx="3278613" cy="18601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1E96EA-14D1-4BBF-9656-B7DB9CB2C9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644" y="4189902"/>
            <a:ext cx="3479972" cy="186016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9E6D14-9F19-48A5-818F-52A6CD7310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195" y="2185288"/>
            <a:ext cx="1895549" cy="171945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D99950F-6FAB-9844-BE3A-A3FE6226AE8D}"/>
              </a:ext>
            </a:extLst>
          </p:cNvPr>
          <p:cNvSpPr/>
          <p:nvPr/>
        </p:nvSpPr>
        <p:spPr>
          <a:xfrm>
            <a:off x="2227007" y="887518"/>
            <a:ext cx="9680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Blasti immaturi atipici con nucleo eccentrico e citoplasma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agranulato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lievemente basofilo caratterizzato da «pseudopodi» unidirezionali di varia lunghezza, dimensione e morfologia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Diagnostica</a:t>
            </a:r>
            <a:endParaRPr lang="it-IT" b="1" i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2536162" y="1299134"/>
            <a:ext cx="3990913" cy="3066027"/>
            <a:chOff x="2536162" y="1085384"/>
            <a:chExt cx="3990913" cy="306602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3ABF53-5CFE-4A3E-AF1F-332ECBF3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162" y="2319733"/>
              <a:ext cx="3990913" cy="1831678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98013D2-A2DE-41DA-8977-CBB98EBD2124}"/>
                </a:ext>
              </a:extLst>
            </p:cNvPr>
            <p:cNvSpPr/>
            <p:nvPr/>
          </p:nvSpPr>
          <p:spPr>
            <a:xfrm>
              <a:off x="3664068" y="3512053"/>
              <a:ext cx="2817804" cy="365761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021FF85-E46D-46DF-AF87-463016E30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162" y="1085384"/>
              <a:ext cx="3990912" cy="1133035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CD06DCE9-51AA-4AB8-A42D-04B68756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12" b="-2736"/>
          <a:stretch/>
        </p:blipFill>
        <p:spPr>
          <a:xfrm>
            <a:off x="7225745" y="1707643"/>
            <a:ext cx="4211649" cy="2625081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423C58BB-9A00-4189-A5D7-F9C137F3EFD9}"/>
              </a:ext>
            </a:extLst>
          </p:cNvPr>
          <p:cNvSpPr/>
          <p:nvPr/>
        </p:nvSpPr>
        <p:spPr>
          <a:xfrm>
            <a:off x="7263231" y="2497774"/>
            <a:ext cx="4499221" cy="99949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06DCE9-51AA-4AB8-A42D-04B68756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6" b="56189"/>
          <a:stretch/>
        </p:blipFill>
        <p:spPr>
          <a:xfrm>
            <a:off x="7207002" y="4614408"/>
            <a:ext cx="4536708" cy="1280177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AD0DE92-9AEB-4176-8449-3797660EB2C9}"/>
              </a:ext>
            </a:extLst>
          </p:cNvPr>
          <p:cNvSpPr/>
          <p:nvPr/>
        </p:nvSpPr>
        <p:spPr>
          <a:xfrm>
            <a:off x="7207002" y="4650386"/>
            <a:ext cx="4574194" cy="125911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06DCE9-51AA-4AB8-A42D-04B68756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1" b="92302"/>
          <a:stretch/>
        </p:blipFill>
        <p:spPr>
          <a:xfrm>
            <a:off x="7264615" y="1252379"/>
            <a:ext cx="4211649" cy="4552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1745310-0074-40AB-AC03-CF67738ADE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162" y="5279942"/>
            <a:ext cx="4226609" cy="6237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42225" y="913825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Aspirato midollare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480923" y="4915942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/>
                <a:cs typeface="Arial"/>
              </a:rPr>
              <a:t>Flow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207002" y="913825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Biopsia midollare</a:t>
            </a:r>
          </a:p>
        </p:txBody>
      </p:sp>
    </p:spTree>
    <p:extLst>
      <p:ext uri="{BB962C8B-B14F-4D97-AF65-F5344CB8AC3E}">
        <p14:creationId xmlns:p14="http://schemas.microsoft.com/office/powerpoint/2010/main" val="10213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Trattamento e </a:t>
            </a:r>
            <a:r>
              <a:rPr lang="it-IT" b="1" dirty="0" err="1"/>
              <a:t>outcome</a:t>
            </a:r>
            <a:endParaRPr lang="it-IT" b="1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BCE666F-A816-A645-A3DC-53F80E2ECC76}"/>
              </a:ext>
            </a:extLst>
          </p:cNvPr>
          <p:cNvSpPr txBox="1">
            <a:spLocks/>
          </p:cNvSpPr>
          <p:nvPr/>
        </p:nvSpPr>
        <p:spPr>
          <a:xfrm>
            <a:off x="2208960" y="1191613"/>
            <a:ext cx="9428928" cy="3182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Dicembre 2020</a:t>
            </a:r>
            <a:endParaRPr lang="it-IT" sz="1400" dirty="0"/>
          </a:p>
          <a:p>
            <a:pPr marL="26670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/>
              <a:t>ICE (</a:t>
            </a:r>
            <a:r>
              <a:rPr lang="it-IT" sz="1400" dirty="0" err="1"/>
              <a:t>idarubicina</a:t>
            </a:r>
            <a:r>
              <a:rPr lang="it-IT" sz="1400" dirty="0"/>
              <a:t> 12 mg/m</a:t>
            </a:r>
            <a:r>
              <a:rPr lang="it-IT" sz="1400" baseline="30000" dirty="0"/>
              <a:t>2</a:t>
            </a:r>
            <a:r>
              <a:rPr lang="it-IT" sz="1400" dirty="0"/>
              <a:t> x 3 giorni + Ara-C 100 mg/m</a:t>
            </a:r>
            <a:r>
              <a:rPr lang="it-IT" sz="1400" baseline="30000" dirty="0"/>
              <a:t>2</a:t>
            </a:r>
            <a:r>
              <a:rPr lang="it-IT" sz="1400" dirty="0"/>
              <a:t> 2 volte/die x 7 giorni, VP16 100 mg/m</a:t>
            </a:r>
            <a:r>
              <a:rPr lang="it-IT" sz="1400" baseline="30000" dirty="0"/>
              <a:t>2</a:t>
            </a:r>
            <a:r>
              <a:rPr lang="it-IT" sz="1400" dirty="0"/>
              <a:t> x 5 giorni)           </a:t>
            </a:r>
          </a:p>
          <a:p>
            <a:pPr marL="26670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/>
              <a:t>           no risposta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Gennaio 2021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/>
              <a:t>      FLAG-Ida (</a:t>
            </a:r>
            <a:r>
              <a:rPr lang="it-IT" sz="1400" dirty="0" err="1"/>
              <a:t>fludarabina</a:t>
            </a:r>
            <a:r>
              <a:rPr lang="it-IT" sz="1400" dirty="0"/>
              <a:t> 25 mg/m</a:t>
            </a:r>
            <a:r>
              <a:rPr lang="it-IT" sz="1400" baseline="30000" dirty="0"/>
              <a:t>2</a:t>
            </a:r>
            <a:r>
              <a:rPr lang="it-IT" sz="1400" dirty="0"/>
              <a:t> x 5 giorni + </a:t>
            </a:r>
            <a:r>
              <a:rPr lang="it-IT" sz="1400" dirty="0" err="1"/>
              <a:t>idarubicina</a:t>
            </a:r>
            <a:r>
              <a:rPr lang="it-IT" sz="1400" dirty="0"/>
              <a:t> 10 mg/m</a:t>
            </a:r>
            <a:r>
              <a:rPr lang="it-IT" sz="1400" baseline="30000" dirty="0"/>
              <a:t>2</a:t>
            </a:r>
            <a:r>
              <a:rPr lang="it-IT" sz="1400" dirty="0"/>
              <a:t> x 3 giorni + Ara-C 2 g/m</a:t>
            </a:r>
            <a:r>
              <a:rPr lang="it-IT" sz="1400" baseline="30000" dirty="0"/>
              <a:t>2</a:t>
            </a:r>
            <a:r>
              <a:rPr lang="it-IT" sz="1400" dirty="0"/>
              <a:t> x 5 giorni)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/>
              <a:t>                 risposta completa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Marzo – aprile 2021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/>
              <a:t>      HD-Ara-C (A18): 3 g/m</a:t>
            </a:r>
            <a:r>
              <a:rPr lang="it-IT" sz="1400" baseline="30000" dirty="0"/>
              <a:t>2</a:t>
            </a:r>
            <a:r>
              <a:rPr lang="it-IT" sz="1400" dirty="0"/>
              <a:t>/</a:t>
            </a:r>
            <a:r>
              <a:rPr lang="it-IT" sz="1400" dirty="0" err="1"/>
              <a:t>bd</a:t>
            </a:r>
            <a:r>
              <a:rPr lang="it-IT" sz="1400" dirty="0"/>
              <a:t> giorni 1, 3, 5 x 2 cicli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Maggio 2021</a:t>
            </a:r>
            <a:r>
              <a:rPr lang="it-IT" sz="1400" dirty="0"/>
              <a:t>: 	    risposta completa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Giugno 2021: </a:t>
            </a:r>
            <a:r>
              <a:rPr lang="it-IT" sz="1400" dirty="0"/>
              <a:t>trapianto di midollo osseo allogenico 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endParaRPr lang="it-IT" sz="1400" dirty="0"/>
          </a:p>
        </p:txBody>
      </p:sp>
      <p:cxnSp>
        <p:nvCxnSpPr>
          <p:cNvPr id="15" name="Straight Arrow Connector 117">
            <a:extLst>
              <a:ext uri="{FF2B5EF4-FFF2-40B4-BE49-F238E27FC236}">
                <a16:creationId xmlns:a16="http://schemas.microsoft.com/office/drawing/2014/main" id="{BEA34FA2-3E74-1D49-9505-C89FACC91CFE}"/>
              </a:ext>
            </a:extLst>
          </p:cNvPr>
          <p:cNvCxnSpPr>
            <a:cxnSpLocks/>
          </p:cNvCxnSpPr>
          <p:nvPr/>
        </p:nvCxnSpPr>
        <p:spPr>
          <a:xfrm>
            <a:off x="2585364" y="2098072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17">
            <a:extLst>
              <a:ext uri="{FF2B5EF4-FFF2-40B4-BE49-F238E27FC236}">
                <a16:creationId xmlns:a16="http://schemas.microsoft.com/office/drawing/2014/main" id="{19A30675-178D-414F-A7B6-85C327EA1C33}"/>
              </a:ext>
            </a:extLst>
          </p:cNvPr>
          <p:cNvCxnSpPr>
            <a:cxnSpLocks/>
          </p:cNvCxnSpPr>
          <p:nvPr/>
        </p:nvCxnSpPr>
        <p:spPr>
          <a:xfrm>
            <a:off x="2615181" y="3154933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17">
            <a:extLst>
              <a:ext uri="{FF2B5EF4-FFF2-40B4-BE49-F238E27FC236}">
                <a16:creationId xmlns:a16="http://schemas.microsoft.com/office/drawing/2014/main" id="{CD0C60EF-F5BC-1345-858B-89A2093F6C35}"/>
              </a:ext>
            </a:extLst>
          </p:cNvPr>
          <p:cNvCxnSpPr>
            <a:cxnSpLocks/>
          </p:cNvCxnSpPr>
          <p:nvPr/>
        </p:nvCxnSpPr>
        <p:spPr>
          <a:xfrm>
            <a:off x="3781372" y="4231673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15A67E36-D5E6-C043-8361-38F55B94A179}"/>
              </a:ext>
            </a:extLst>
          </p:cNvPr>
          <p:cNvCxnSpPr/>
          <p:nvPr/>
        </p:nvCxnSpPr>
        <p:spPr>
          <a:xfrm>
            <a:off x="2227007" y="1132713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0254D91C-25E9-5A46-AB80-B1F432718BEB}"/>
              </a:ext>
            </a:extLst>
          </p:cNvPr>
          <p:cNvCxnSpPr/>
          <p:nvPr/>
        </p:nvCxnSpPr>
        <p:spPr>
          <a:xfrm>
            <a:off x="2219128" y="4465471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AF22FDD-B196-D143-9318-A40D2816CA42}"/>
              </a:ext>
            </a:extLst>
          </p:cNvPr>
          <p:cNvCxnSpPr/>
          <p:nvPr/>
        </p:nvCxnSpPr>
        <p:spPr>
          <a:xfrm>
            <a:off x="2208960" y="5389969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49C8F60-3866-3D4F-BAAB-6E628DDBACB8}"/>
              </a:ext>
            </a:extLst>
          </p:cNvPr>
          <p:cNvCxnSpPr/>
          <p:nvPr/>
        </p:nvCxnSpPr>
        <p:spPr>
          <a:xfrm>
            <a:off x="2201081" y="5890080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852">
            <a:extLst>
              <a:ext uri="{FF2B5EF4-FFF2-40B4-BE49-F238E27FC236}">
                <a16:creationId xmlns:a16="http://schemas.microsoft.com/office/drawing/2014/main" id="{5479EA4E-9A04-8141-9919-822F4D6EE964}"/>
              </a:ext>
            </a:extLst>
          </p:cNvPr>
          <p:cNvSpPr/>
          <p:nvPr/>
        </p:nvSpPr>
        <p:spPr>
          <a:xfrm rot="5400000">
            <a:off x="6427402" y="4762885"/>
            <a:ext cx="595089" cy="3599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B038"/>
          </a:solidFill>
          <a:ln w="28575">
            <a:noFill/>
          </a:ln>
          <a:effectLst/>
        </p:spPr>
        <p:txBody>
          <a:bodyPr lIns="34289" rIns="34289" anchor="ctr"/>
          <a:lstStyle/>
          <a:p>
            <a:pPr marL="0" marR="0" lvl="0" indent="0" algn="ctr" defTabSz="45718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93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Conclusioni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3CF5B89-7FCF-C842-9888-4B10D7E867DE}"/>
              </a:ext>
            </a:extLst>
          </p:cNvPr>
          <p:cNvSpPr txBox="1">
            <a:spLocks/>
          </p:cNvSpPr>
          <p:nvPr/>
        </p:nvSpPr>
        <p:spPr>
          <a:xfrm>
            <a:off x="2204226" y="1435495"/>
            <a:ext cx="9066635" cy="1824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I due casi di leucemia acuta presentavano aspetti diagnostici difficili per interessamento midollare minimo, atipie </a:t>
            </a:r>
            <a:r>
              <a:rPr lang="it-IT" sz="1600" dirty="0" err="1"/>
              <a:t>immunofenotipiche</a:t>
            </a:r>
            <a:r>
              <a:rPr lang="it-IT" sz="1600" dirty="0"/>
              <a:t>, difficile diagnosi differenziale.</a:t>
            </a:r>
          </a:p>
          <a:p>
            <a:pPr>
              <a:buClr>
                <a:srgbClr val="FBB038"/>
              </a:buClr>
            </a:pPr>
            <a:endParaRPr lang="it-IT" sz="1600" dirty="0"/>
          </a:p>
          <a:p>
            <a:pPr marL="285750" indent="-285750"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In entrambi il rilievo nell’aspirato midollare di aspetti morfologici molto caratteristici delle cellule blastiche </a:t>
            </a:r>
            <a:r>
              <a:rPr lang="it-IT" sz="1600" dirty="0" err="1"/>
              <a:t>plasmocitoidi</a:t>
            </a:r>
            <a:r>
              <a:rPr lang="it-IT" sz="1600" dirty="0"/>
              <a:t> dendritiche ha consentito di orientare rapidamente le indagini verso una diagnosi corretta.</a:t>
            </a:r>
          </a:p>
          <a:p>
            <a:pPr marL="285750" indent="-285750"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it-IT" sz="1600" dirty="0"/>
          </a:p>
          <a:p>
            <a:pPr>
              <a:buClr>
                <a:srgbClr val="FFC000"/>
              </a:buClr>
            </a:pPr>
            <a:endParaRPr lang="en-US" sz="16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55007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Introduzione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3CF5B89-7FCF-C842-9888-4B10D7E867DE}"/>
              </a:ext>
            </a:extLst>
          </p:cNvPr>
          <p:cNvSpPr txBox="1">
            <a:spLocks/>
          </p:cNvSpPr>
          <p:nvPr/>
        </p:nvSpPr>
        <p:spPr>
          <a:xfrm>
            <a:off x="2204226" y="1435495"/>
            <a:ext cx="9066635" cy="1824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La diagnosi di “neoplasia a cellule blastiche dendritiche </a:t>
            </a:r>
            <a:r>
              <a:rPr lang="it-IT" sz="1600" dirty="0" err="1"/>
              <a:t>plasmocitoidi</a:t>
            </a:r>
            <a:r>
              <a:rPr lang="it-IT" sz="1600" dirty="0"/>
              <a:t>” si fonda soprattutto sulle caratteristiche fenotipiche delle cellule neoplastiche (1). 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Esistono tuttavia problemi che possono rendere difficile il riconoscimento precoce di questa entità nosografica la cui diagnosi esatta è oggi ancora più importante alla luce della disponibilità di terapie “target” specifiche.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Un’infiltrazione midollare minima della malattia, alcune particolarità fenotipiche (2), la difficoltà di ottenere campioni di cellule pure per l’analisi, rendono l’ematologo spesso dipendente da altri specialisti per la diagnosi.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Gli aspetti morfologici osservabili al microscopio su sangue midollare possono essere variabili, ma rispetto ad altre forme di leucemia, alcune cellule blastiche dendritiche </a:t>
            </a:r>
            <a:r>
              <a:rPr lang="it-IT" sz="1600" dirty="0" err="1"/>
              <a:t>plasmocitoidi</a:t>
            </a:r>
            <a:r>
              <a:rPr lang="it-IT" sz="1600" dirty="0"/>
              <a:t> hanno una morfologia molto caratteristica che può essere di aiuto nell’orientare le successive indagini e ottenere rapidamente una diagnosi conclusiva.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I due casi presentati di seguito esemplificano efficacemente il contributo determinante di un’attenta analisi microscopica.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it-IT" sz="1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61C34C-45E8-EA40-8B9F-922FAA0155E9}"/>
              </a:ext>
            </a:extLst>
          </p:cNvPr>
          <p:cNvSpPr txBox="1"/>
          <p:nvPr/>
        </p:nvSpPr>
        <p:spPr>
          <a:xfrm>
            <a:off x="5319972" y="6569765"/>
            <a:ext cx="6875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Garnache-Ottou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F, et al. Blood Adv 2019; 24: 4238–4251;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Sukswai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N, et al. Am J Surg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Pathol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2019; 43:1429–1437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6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F43DC07-331F-9245-B380-735EA1237066}"/>
              </a:ext>
            </a:extLst>
          </p:cNvPr>
          <p:cNvSpPr/>
          <p:nvPr/>
        </p:nvSpPr>
        <p:spPr>
          <a:xfrm>
            <a:off x="1962150" y="2670621"/>
            <a:ext cx="10233026" cy="1516758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19CBF8-CEB1-3D42-B60C-030428B0B80A}"/>
              </a:ext>
            </a:extLst>
          </p:cNvPr>
          <p:cNvSpPr txBox="1"/>
          <p:nvPr/>
        </p:nvSpPr>
        <p:spPr>
          <a:xfrm>
            <a:off x="2316162" y="3228945"/>
            <a:ext cx="954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CASO CLINICO 1</a:t>
            </a:r>
          </a:p>
        </p:txBody>
      </p:sp>
    </p:spTree>
    <p:extLst>
      <p:ext uri="{BB962C8B-B14F-4D97-AF65-F5344CB8AC3E}">
        <p14:creationId xmlns:p14="http://schemas.microsoft.com/office/powerpoint/2010/main" val="16577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del paziente e diagnosi (ottobre 2016)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BCE666F-A816-A645-A3DC-53F80E2ECC76}"/>
              </a:ext>
            </a:extLst>
          </p:cNvPr>
          <p:cNvSpPr txBox="1">
            <a:spLocks/>
          </p:cNvSpPr>
          <p:nvPr/>
        </p:nvSpPr>
        <p:spPr>
          <a:xfrm>
            <a:off x="2204226" y="1435495"/>
            <a:ext cx="9066635" cy="1824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Maschio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64 anni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Non </a:t>
            </a:r>
            <a:r>
              <a:rPr lang="it-IT" sz="1400" b="1" dirty="0" err="1"/>
              <a:t>comorbidità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Esame obiettivo</a:t>
            </a:r>
            <a:r>
              <a:rPr lang="it-IT" sz="1400" dirty="0"/>
              <a:t>: numerose lesioni maculo-papulari e </a:t>
            </a:r>
            <a:r>
              <a:rPr lang="it-IT" sz="1400" dirty="0" err="1"/>
              <a:t>rash</a:t>
            </a:r>
            <a:r>
              <a:rPr lang="it-IT" sz="1400" dirty="0"/>
              <a:t> purpurico alla cute del dorso e anteriormente in regione sternale; </a:t>
            </a:r>
            <a:r>
              <a:rPr lang="it-IT" sz="1400" dirty="0" err="1"/>
              <a:t>microadenie</a:t>
            </a:r>
            <a:r>
              <a:rPr lang="it-IT" sz="1400" dirty="0"/>
              <a:t> laterocervicali, </a:t>
            </a:r>
            <a:r>
              <a:rPr lang="it-IT" sz="1400" dirty="0" err="1"/>
              <a:t>sovraclaveari</a:t>
            </a:r>
            <a:r>
              <a:rPr lang="it-IT" sz="1400" dirty="0"/>
              <a:t>, inguinali bilateralmente, linfonodi ascellari massimo 2 cm bilaterali, non epatosplenomegalia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Emocromo</a:t>
            </a:r>
            <a:r>
              <a:rPr lang="it-IT" sz="1400" dirty="0">
                <a:solidFill>
                  <a:prstClr val="black"/>
                </a:solidFill>
              </a:rPr>
              <a:t>: WBC 9800/mm</a:t>
            </a:r>
            <a:r>
              <a:rPr lang="it-IT" sz="1400" baseline="30000" dirty="0">
                <a:solidFill>
                  <a:prstClr val="black"/>
                </a:solidFill>
              </a:rPr>
              <a:t>3</a:t>
            </a:r>
            <a:r>
              <a:rPr lang="it-IT" sz="1400" dirty="0">
                <a:solidFill>
                  <a:prstClr val="black"/>
                </a:solidFill>
              </a:rPr>
              <a:t> (PMN 53%, </a:t>
            </a:r>
            <a:r>
              <a:rPr lang="it-IT" sz="1400" dirty="0" err="1">
                <a:solidFill>
                  <a:prstClr val="black"/>
                </a:solidFill>
              </a:rPr>
              <a:t>Ly</a:t>
            </a:r>
            <a:r>
              <a:rPr lang="it-IT" sz="1400" dirty="0">
                <a:solidFill>
                  <a:prstClr val="black"/>
                </a:solidFill>
              </a:rPr>
              <a:t> 15%, </a:t>
            </a:r>
            <a:r>
              <a:rPr lang="it-IT" sz="1400" dirty="0" err="1">
                <a:solidFill>
                  <a:prstClr val="black"/>
                </a:solidFill>
              </a:rPr>
              <a:t>Mo</a:t>
            </a:r>
            <a:r>
              <a:rPr lang="it-IT" sz="1400" dirty="0">
                <a:solidFill>
                  <a:prstClr val="black"/>
                </a:solidFill>
              </a:rPr>
              <a:t> 32%), </a:t>
            </a:r>
            <a:r>
              <a:rPr lang="it-IT" sz="1400" dirty="0" err="1">
                <a:solidFill>
                  <a:prstClr val="black"/>
                </a:solidFill>
              </a:rPr>
              <a:t>Hb</a:t>
            </a:r>
            <a:r>
              <a:rPr lang="it-IT" sz="1400" dirty="0">
                <a:solidFill>
                  <a:prstClr val="black"/>
                </a:solidFill>
              </a:rPr>
              <a:t> 13,2 g/</a:t>
            </a:r>
            <a:r>
              <a:rPr lang="it-IT" sz="1400" dirty="0" err="1">
                <a:solidFill>
                  <a:prstClr val="black"/>
                </a:solidFill>
              </a:rPr>
              <a:t>dL</a:t>
            </a:r>
            <a:r>
              <a:rPr lang="it-IT" sz="1400" dirty="0">
                <a:solidFill>
                  <a:prstClr val="black"/>
                </a:solidFill>
              </a:rPr>
              <a:t>, PLT 82.000/mm</a:t>
            </a:r>
            <a:r>
              <a:rPr lang="it-IT" sz="1400" baseline="30000" dirty="0">
                <a:solidFill>
                  <a:prstClr val="black"/>
                </a:solidFill>
              </a:rPr>
              <a:t>3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Localizzazione </a:t>
            </a:r>
            <a:r>
              <a:rPr lang="it-IT" sz="1400" b="1" dirty="0" err="1"/>
              <a:t>extramidollare</a:t>
            </a:r>
            <a:r>
              <a:rPr lang="it-IT" sz="1400" dirty="0"/>
              <a:t>: cute e adenopatie </a:t>
            </a:r>
            <a:r>
              <a:rPr lang="it-IT" sz="1400" dirty="0" err="1"/>
              <a:t>polistazionali</a:t>
            </a:r>
            <a:r>
              <a:rPr lang="it-IT" sz="1400" dirty="0"/>
              <a:t> superficiali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Cariotipo</a:t>
            </a:r>
            <a:r>
              <a:rPr lang="it-IT" sz="1400" dirty="0"/>
              <a:t>: normale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 err="1"/>
              <a:t>Immunofenotipo</a:t>
            </a:r>
            <a:r>
              <a:rPr lang="it-IT" sz="1400" dirty="0"/>
              <a:t>: CD123+, DR+ (5%)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Biologia molecolare </a:t>
            </a:r>
            <a:r>
              <a:rPr lang="it-IT" sz="1400" dirty="0"/>
              <a:t>(NPM, FLT3, CBF): negativa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66835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Striscio midollare</a:t>
            </a:r>
          </a:p>
        </p:txBody>
      </p:sp>
      <p:pic>
        <p:nvPicPr>
          <p:cNvPr id="7" name="Picture 2" descr="F:\dendritiche erika\23556 f b_2.jpg">
            <a:extLst>
              <a:ext uri="{FF2B5EF4-FFF2-40B4-BE49-F238E27FC236}">
                <a16:creationId xmlns:a16="http://schemas.microsoft.com/office/drawing/2014/main" id="{2C3A70CD-FCD1-A04F-B729-136EEBC29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41300" y="1751295"/>
            <a:ext cx="1671737" cy="21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:\dendritiche erika\me 231236_1.jpg">
            <a:extLst>
              <a:ext uri="{FF2B5EF4-FFF2-40B4-BE49-F238E27FC236}">
                <a16:creationId xmlns:a16="http://schemas.microsoft.com/office/drawing/2014/main" id="{867F161D-D158-7B4B-AA35-D24EFC9A0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864" y="4528668"/>
            <a:ext cx="2121686" cy="16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F:\dendritiche erika\23556 f b.jpg">
            <a:extLst>
              <a:ext uri="{FF2B5EF4-FFF2-40B4-BE49-F238E27FC236}">
                <a16:creationId xmlns:a16="http://schemas.microsoft.com/office/drawing/2014/main" id="{DE4B2DAD-3B4A-F340-A2E1-47D4CF66C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477965" y="1788360"/>
            <a:ext cx="1671739" cy="21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dendritiche erika\23556 f b_1.jpg">
            <a:extLst>
              <a:ext uri="{FF2B5EF4-FFF2-40B4-BE49-F238E27FC236}">
                <a16:creationId xmlns:a16="http://schemas.microsoft.com/office/drawing/2014/main" id="{0A0BC4F6-3CFE-CD4F-818F-581DF5052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1335" y="4528669"/>
            <a:ext cx="2191668" cy="16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F2706F5-AE06-4356-8635-2B0BE0AE8E16}"/>
              </a:ext>
            </a:extLst>
          </p:cNvPr>
          <p:cNvSpPr/>
          <p:nvPr/>
        </p:nvSpPr>
        <p:spPr>
          <a:xfrm>
            <a:off x="2227007" y="887518"/>
            <a:ext cx="96701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Blasti immaturi atipici con nucleo eccentrico e citoplasma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agranulato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lievemente basofilo caratterizzato da «pseudopodi» unidirezionali di varia lunghezza, dimensione e morfologia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0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Diagnostica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9685239-4F99-41B7-BAC6-E325786E78D6}"/>
              </a:ext>
            </a:extLst>
          </p:cNvPr>
          <p:cNvGrpSpPr/>
          <p:nvPr/>
        </p:nvGrpSpPr>
        <p:grpSpPr>
          <a:xfrm>
            <a:off x="7209504" y="1470533"/>
            <a:ext cx="4608512" cy="4419896"/>
            <a:chOff x="2483094" y="2250830"/>
            <a:chExt cx="4608512" cy="352795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3FB3B7C5-F157-5D47-AFBF-37350B9A61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094" y="2250830"/>
              <a:ext cx="4599847" cy="351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C411A2E-9C73-E64F-943B-73062034B620}"/>
                </a:ext>
              </a:extLst>
            </p:cNvPr>
            <p:cNvSpPr/>
            <p:nvPr/>
          </p:nvSpPr>
          <p:spPr>
            <a:xfrm>
              <a:off x="2483094" y="5158154"/>
              <a:ext cx="4608512" cy="62063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8C06D90-0D8B-A546-9CFC-6C49509BFB7D}"/>
                </a:ext>
              </a:extLst>
            </p:cNvPr>
            <p:cNvSpPr/>
            <p:nvPr/>
          </p:nvSpPr>
          <p:spPr>
            <a:xfrm>
              <a:off x="2483094" y="2250830"/>
              <a:ext cx="4608512" cy="35960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C98BBBFC-C7E4-404E-9257-5E5547C8D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7007" y="5201407"/>
            <a:ext cx="4320480" cy="68902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Gruppo 3"/>
          <p:cNvGrpSpPr/>
          <p:nvPr/>
        </p:nvGrpSpPr>
        <p:grpSpPr>
          <a:xfrm>
            <a:off x="2121222" y="1470533"/>
            <a:ext cx="4426265" cy="3183159"/>
            <a:chOff x="2087487" y="834682"/>
            <a:chExt cx="4426265" cy="318315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15016B2-45B4-4A53-8080-999EBAD01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735"/>
            <a:stretch/>
          </p:blipFill>
          <p:spPr>
            <a:xfrm>
              <a:off x="2087487" y="834682"/>
              <a:ext cx="4426265" cy="122054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53FF361-27FD-4DB5-B5A8-64A959A5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3272" y="2055231"/>
              <a:ext cx="4320480" cy="1962610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93C8554-0CB7-4CB5-9D94-46DB4454593A}"/>
                </a:ext>
              </a:extLst>
            </p:cNvPr>
            <p:cNvSpPr/>
            <p:nvPr/>
          </p:nvSpPr>
          <p:spPr>
            <a:xfrm>
              <a:off x="3407342" y="3349592"/>
              <a:ext cx="3003083" cy="26950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335772" y="4812149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/>
                <a:cs typeface="Arial"/>
              </a:rPr>
              <a:t>Flow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375975" y="913825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Aspirato midollare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07002" y="913825"/>
            <a:ext cx="198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Biopsia midollare</a:t>
            </a:r>
          </a:p>
        </p:txBody>
      </p:sp>
    </p:spTree>
    <p:extLst>
      <p:ext uri="{BB962C8B-B14F-4D97-AF65-F5344CB8AC3E}">
        <p14:creationId xmlns:p14="http://schemas.microsoft.com/office/powerpoint/2010/main" val="344103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Trattamento e </a:t>
            </a:r>
            <a:r>
              <a:rPr lang="it-IT" b="1" dirty="0" err="1"/>
              <a:t>outcome</a:t>
            </a:r>
            <a:endParaRPr lang="it-IT" b="1" dirty="0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BCE666F-A816-A645-A3DC-53F80E2ECC76}"/>
              </a:ext>
            </a:extLst>
          </p:cNvPr>
          <p:cNvSpPr txBox="1">
            <a:spLocks/>
          </p:cNvSpPr>
          <p:nvPr/>
        </p:nvSpPr>
        <p:spPr>
          <a:xfrm>
            <a:off x="2204226" y="1435495"/>
            <a:ext cx="9090983" cy="2145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Ottobre 2016</a:t>
            </a:r>
            <a:endParaRPr lang="it-IT" sz="1400" dirty="0"/>
          </a:p>
          <a:p>
            <a:pPr marL="26670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it-IT" sz="1400" dirty="0"/>
              <a:t> ICE (</a:t>
            </a:r>
            <a:r>
              <a:rPr lang="it-IT" sz="1400" dirty="0" err="1"/>
              <a:t>idarubicina</a:t>
            </a:r>
            <a:r>
              <a:rPr lang="it-IT" sz="1400" dirty="0"/>
              <a:t> 12 mg/m</a:t>
            </a:r>
            <a:r>
              <a:rPr lang="it-IT" sz="1400" baseline="30000" dirty="0"/>
              <a:t>2</a:t>
            </a:r>
            <a:r>
              <a:rPr lang="it-IT" sz="1400" dirty="0"/>
              <a:t> x 3 giorni + Ara-C 100 mg/m</a:t>
            </a:r>
            <a:r>
              <a:rPr lang="it-IT" sz="1400" baseline="30000" dirty="0"/>
              <a:t>2</a:t>
            </a:r>
            <a:r>
              <a:rPr lang="it-IT" sz="1400" dirty="0"/>
              <a:t> 2 volte/die x 7 giorni, VP16 100 mg/m</a:t>
            </a:r>
            <a:r>
              <a:rPr lang="it-IT" sz="1400" baseline="30000" dirty="0"/>
              <a:t>2</a:t>
            </a:r>
            <a:r>
              <a:rPr lang="it-IT" sz="1400" dirty="0"/>
              <a:t> x 5 giorni)           </a:t>
            </a:r>
          </a:p>
          <a:p>
            <a:pPr marL="26670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it-IT" sz="1400" dirty="0"/>
              <a:t>             no risposta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Dicembre 2016 </a:t>
            </a:r>
          </a:p>
          <a:p>
            <a:pPr marL="266700" indent="8890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it-IT" sz="1400" dirty="0"/>
              <a:t>SPLIT (</a:t>
            </a:r>
            <a:r>
              <a:rPr lang="it-IT" sz="1400" dirty="0" err="1"/>
              <a:t>idarubicina</a:t>
            </a:r>
            <a:r>
              <a:rPr lang="it-IT" sz="1400" dirty="0"/>
              <a:t> 17,5 mg/m</a:t>
            </a:r>
            <a:r>
              <a:rPr lang="it-IT" sz="1400" baseline="30000" dirty="0"/>
              <a:t>2</a:t>
            </a:r>
            <a:r>
              <a:rPr lang="it-IT" sz="1400" dirty="0"/>
              <a:t> giorni 1, 8 + Ara-C 1 g/m</a:t>
            </a:r>
            <a:r>
              <a:rPr lang="it-IT" sz="1400" baseline="30000" dirty="0"/>
              <a:t>2</a:t>
            </a:r>
            <a:r>
              <a:rPr lang="it-IT" sz="1400" dirty="0"/>
              <a:t> 2 volte/die giorni 2-3, 9-10) 	</a:t>
            </a:r>
          </a:p>
          <a:p>
            <a:pPr marL="266700" indent="8890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it-IT" sz="1400" dirty="0"/>
              <a:t>	risposta completa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Marzo 2017</a:t>
            </a:r>
            <a:r>
              <a:rPr lang="it-IT" sz="1400" dirty="0"/>
              <a:t>: trapianto di midollo osseo allogenico 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endParaRPr lang="it-IT" sz="1400" dirty="0"/>
          </a:p>
          <a:p>
            <a:pPr marL="285750" lvl="6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/>
                <a:cs typeface="Arial"/>
              </a:rPr>
              <a:t>Maggio 2021</a:t>
            </a:r>
            <a:r>
              <a:rPr lang="it-IT" sz="1400" dirty="0">
                <a:latin typeface="Arial"/>
                <a:cs typeface="Arial"/>
              </a:rPr>
              <a:t>: vivo in risposta completa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endParaRPr lang="it-IT" sz="1400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lvl="6">
              <a:lnSpc>
                <a:spcPts val="2160"/>
              </a:lnSpc>
              <a:spcBef>
                <a:spcPts val="600"/>
              </a:spcBef>
              <a:buClr>
                <a:schemeClr val="accent4"/>
              </a:buClr>
            </a:pPr>
            <a:r>
              <a:rPr lang="it-IT" sz="1400" dirty="0">
                <a:latin typeface="Arial"/>
                <a:cs typeface="Arial"/>
              </a:rPr>
              <a:t>	</a:t>
            </a:r>
          </a:p>
        </p:txBody>
      </p:sp>
      <p:cxnSp>
        <p:nvCxnSpPr>
          <p:cNvPr id="7" name="Straight Arrow Connector 117">
            <a:extLst>
              <a:ext uri="{FF2B5EF4-FFF2-40B4-BE49-F238E27FC236}">
                <a16:creationId xmlns:a16="http://schemas.microsoft.com/office/drawing/2014/main" id="{BEA34FA2-3E74-1D49-9505-C89FACC91CFE}"/>
              </a:ext>
            </a:extLst>
          </p:cNvPr>
          <p:cNvCxnSpPr>
            <a:cxnSpLocks/>
          </p:cNvCxnSpPr>
          <p:nvPr/>
        </p:nvCxnSpPr>
        <p:spPr>
          <a:xfrm>
            <a:off x="2661256" y="2354044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Straight Arrow Connector 117">
            <a:extLst>
              <a:ext uri="{FF2B5EF4-FFF2-40B4-BE49-F238E27FC236}">
                <a16:creationId xmlns:a16="http://schemas.microsoft.com/office/drawing/2014/main" id="{2F0FA87F-9DEF-794C-A3D4-50886AE63D88}"/>
              </a:ext>
            </a:extLst>
          </p:cNvPr>
          <p:cNvCxnSpPr>
            <a:cxnSpLocks/>
          </p:cNvCxnSpPr>
          <p:nvPr/>
        </p:nvCxnSpPr>
        <p:spPr>
          <a:xfrm>
            <a:off x="2673956" y="3403180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Shape 852">
            <a:extLst>
              <a:ext uri="{FF2B5EF4-FFF2-40B4-BE49-F238E27FC236}">
                <a16:creationId xmlns:a16="http://schemas.microsoft.com/office/drawing/2014/main" id="{2ABE8AFB-874B-BF40-B732-34B42BD0E946}"/>
              </a:ext>
            </a:extLst>
          </p:cNvPr>
          <p:cNvSpPr/>
          <p:nvPr/>
        </p:nvSpPr>
        <p:spPr>
          <a:xfrm rot="5400000">
            <a:off x="6427402" y="4335507"/>
            <a:ext cx="595089" cy="3599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B038"/>
          </a:solidFill>
          <a:ln w="28575">
            <a:noFill/>
          </a:ln>
          <a:effectLst/>
        </p:spPr>
        <p:txBody>
          <a:bodyPr lIns="34289" rIns="34289" anchor="ctr"/>
          <a:lstStyle/>
          <a:p>
            <a:pPr marL="0" marR="0" lvl="0" indent="0" algn="ctr" defTabSz="45718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308198B5-9105-A64E-9A29-8EA5693DD181}"/>
              </a:ext>
            </a:extLst>
          </p:cNvPr>
          <p:cNvCxnSpPr/>
          <p:nvPr/>
        </p:nvCxnSpPr>
        <p:spPr>
          <a:xfrm>
            <a:off x="2227007" y="1311615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08198B5-9105-A64E-9A29-8EA5693DD181}"/>
              </a:ext>
            </a:extLst>
          </p:cNvPr>
          <p:cNvCxnSpPr/>
          <p:nvPr/>
        </p:nvCxnSpPr>
        <p:spPr>
          <a:xfrm>
            <a:off x="2219128" y="4057968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308198B5-9105-A64E-9A29-8EA5693DD181}"/>
              </a:ext>
            </a:extLst>
          </p:cNvPr>
          <p:cNvCxnSpPr/>
          <p:nvPr/>
        </p:nvCxnSpPr>
        <p:spPr>
          <a:xfrm>
            <a:off x="2252855" y="4920936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308198B5-9105-A64E-9A29-8EA5693DD181}"/>
              </a:ext>
            </a:extLst>
          </p:cNvPr>
          <p:cNvCxnSpPr/>
          <p:nvPr/>
        </p:nvCxnSpPr>
        <p:spPr>
          <a:xfrm>
            <a:off x="2252855" y="5466299"/>
            <a:ext cx="9042355" cy="0"/>
          </a:xfrm>
          <a:prstGeom prst="line">
            <a:avLst/>
          </a:prstGeom>
          <a:ln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8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C81919BB-5D85-A948-BD70-11F7A3F562FC}"/>
              </a:ext>
            </a:extLst>
          </p:cNvPr>
          <p:cNvSpPr/>
          <p:nvPr/>
        </p:nvSpPr>
        <p:spPr>
          <a:xfrm>
            <a:off x="1962150" y="2670621"/>
            <a:ext cx="10233026" cy="1516758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AB1EBE-377A-F440-B031-277391CC2932}"/>
              </a:ext>
            </a:extLst>
          </p:cNvPr>
          <p:cNvSpPr txBox="1"/>
          <p:nvPr/>
        </p:nvSpPr>
        <p:spPr>
          <a:xfrm>
            <a:off x="2316162" y="3228945"/>
            <a:ext cx="954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CASO CLINICO 2</a:t>
            </a:r>
          </a:p>
        </p:txBody>
      </p:sp>
    </p:spTree>
    <p:extLst>
      <p:ext uri="{BB962C8B-B14F-4D97-AF65-F5344CB8AC3E}">
        <p14:creationId xmlns:p14="http://schemas.microsoft.com/office/powerpoint/2010/main" val="74556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del paziente e diagnosi (dicembre 2020)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2BCE666F-A816-A645-A3DC-53F80E2ECC76}"/>
              </a:ext>
            </a:extLst>
          </p:cNvPr>
          <p:cNvSpPr txBox="1">
            <a:spLocks/>
          </p:cNvSpPr>
          <p:nvPr/>
        </p:nvSpPr>
        <p:spPr>
          <a:xfrm>
            <a:off x="2204226" y="1435495"/>
            <a:ext cx="9066635" cy="1824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Maschio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26 anni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Non </a:t>
            </a:r>
            <a:r>
              <a:rPr lang="it-IT" sz="1400" b="1" dirty="0" err="1"/>
              <a:t>comorbidità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Emocromo</a:t>
            </a:r>
            <a:r>
              <a:rPr lang="it-IT" sz="1400" dirty="0"/>
              <a:t>: WBC 1460/mm</a:t>
            </a:r>
            <a:r>
              <a:rPr lang="it-IT" sz="1400" baseline="30000" dirty="0"/>
              <a:t>3</a:t>
            </a:r>
            <a:r>
              <a:rPr lang="it-IT" sz="1400" dirty="0"/>
              <a:t> (PMN 10%, </a:t>
            </a:r>
            <a:r>
              <a:rPr lang="it-IT" sz="1400" dirty="0" err="1"/>
              <a:t>Ly</a:t>
            </a:r>
            <a:r>
              <a:rPr lang="it-IT" sz="1400" dirty="0"/>
              <a:t> 84%, </a:t>
            </a:r>
            <a:r>
              <a:rPr lang="it-IT" sz="1400" dirty="0" err="1"/>
              <a:t>Mo</a:t>
            </a:r>
            <a:r>
              <a:rPr lang="it-IT" sz="1400" dirty="0"/>
              <a:t> 6%), </a:t>
            </a:r>
            <a:r>
              <a:rPr lang="it-IT" sz="1400" dirty="0" err="1"/>
              <a:t>Hb</a:t>
            </a:r>
            <a:r>
              <a:rPr lang="it-IT" sz="1400" dirty="0"/>
              <a:t> 14,5 g/</a:t>
            </a:r>
            <a:r>
              <a:rPr lang="it-IT" sz="1400" dirty="0" err="1"/>
              <a:t>dL</a:t>
            </a:r>
            <a:r>
              <a:rPr lang="it-IT" sz="1400" dirty="0"/>
              <a:t>, PLT 131.000/mm</a:t>
            </a:r>
            <a:r>
              <a:rPr lang="it-IT" sz="1400" baseline="30000" dirty="0"/>
              <a:t>3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Esame obiettivo</a:t>
            </a:r>
            <a:r>
              <a:rPr lang="it-IT" sz="1400" dirty="0"/>
              <a:t>: non significativo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Localizzazione </a:t>
            </a:r>
            <a:r>
              <a:rPr lang="it-IT" sz="1400" b="1" dirty="0" err="1"/>
              <a:t>extramidollare</a:t>
            </a:r>
            <a:r>
              <a:rPr lang="it-IT" sz="1400" dirty="0"/>
              <a:t>: no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Cariotipo</a:t>
            </a:r>
            <a:r>
              <a:rPr lang="it-IT" sz="1400" dirty="0"/>
              <a:t>: normale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 err="1"/>
              <a:t>Immunofenotipo</a:t>
            </a:r>
            <a:r>
              <a:rPr lang="it-IT" sz="1400" dirty="0"/>
              <a:t>: CD123+/DR+ (5%)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sz="1400" b="1" dirty="0"/>
              <a:t>Biologia molecolare </a:t>
            </a:r>
            <a:r>
              <a:rPr lang="it-IT" sz="1400" dirty="0"/>
              <a:t>(NPM, FLT3, CBF, IDH1/2): negativa</a:t>
            </a:r>
            <a:endParaRPr lang="it-IT" sz="1400" b="1" dirty="0"/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638009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744</Words>
  <Application>Microsoft Macintosh PowerPoint</Application>
  <PresentationFormat>Widescreen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Light</vt:lpstr>
      <vt:lpstr>Tema di Office</vt:lpstr>
      <vt:lpstr>Presentazione standard di PowerPoint</vt:lpstr>
      <vt:lpstr>Introduzione</vt:lpstr>
      <vt:lpstr>Presentazione standard di PowerPoint</vt:lpstr>
      <vt:lpstr>Caratteristiche del paziente e diagnosi (ottobre 2016)</vt:lpstr>
      <vt:lpstr>Striscio midollare</vt:lpstr>
      <vt:lpstr>Diagnostica</vt:lpstr>
      <vt:lpstr>Trattamento e outcome</vt:lpstr>
      <vt:lpstr>Presentazione standard di PowerPoint</vt:lpstr>
      <vt:lpstr>Caratteristiche del paziente e diagnosi (dicembre 2020)</vt:lpstr>
      <vt:lpstr>Striscio midollare</vt:lpstr>
      <vt:lpstr>Diagnostica</vt:lpstr>
      <vt:lpstr>Trattamento e outcome</vt:lpstr>
      <vt:lpstr>Conclusioni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dayana stano</dc:creator>
  <cp:keywords/>
  <dc:description/>
  <cp:lastModifiedBy>Flavio Badalato</cp:lastModifiedBy>
  <cp:revision>362</cp:revision>
  <cp:lastPrinted>2021-06-17T07:58:36Z</cp:lastPrinted>
  <dcterms:created xsi:type="dcterms:W3CDTF">2019-10-08T15:10:14Z</dcterms:created>
  <dcterms:modified xsi:type="dcterms:W3CDTF">2021-06-22T12:55:46Z</dcterms:modified>
  <cp:category/>
</cp:coreProperties>
</file>