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4" r:id="rId2"/>
    <p:sldId id="294" r:id="rId3"/>
    <p:sldId id="256" r:id="rId4"/>
    <p:sldId id="284" r:id="rId5"/>
    <p:sldId id="285" r:id="rId6"/>
    <p:sldId id="283" r:id="rId7"/>
    <p:sldId id="287" r:id="rId8"/>
    <p:sldId id="288" r:id="rId9"/>
    <p:sldId id="289" r:id="rId10"/>
    <p:sldId id="290" r:id="rId11"/>
    <p:sldId id="293" r:id="rId12"/>
    <p:sldId id="291" r:id="rId13"/>
    <p:sldId id="292" r:id="rId14"/>
    <p:sldId id="334" r:id="rId15"/>
  </p:sldIdLst>
  <p:sldSz cx="12192000" cy="6858000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459" userDrawn="1">
          <p15:clr>
            <a:srgbClr val="A4A3A4"/>
          </p15:clr>
        </p15:guide>
        <p15:guide id="3" pos="7469" userDrawn="1">
          <p15:clr>
            <a:srgbClr val="A4A3A4"/>
          </p15:clr>
        </p15:guide>
        <p15:guide id="4" pos="4679" userDrawn="1">
          <p15:clr>
            <a:srgbClr val="A4A3A4"/>
          </p15:clr>
        </p15:guide>
        <p15:guide id="5" pos="6199" userDrawn="1">
          <p15:clr>
            <a:srgbClr val="A4A3A4"/>
          </p15:clr>
        </p15:guide>
        <p15:guide id="6" orient="horz" pos="420">
          <p15:clr>
            <a:srgbClr val="A4A3A4"/>
          </p15:clr>
        </p15:guide>
        <p15:guide id="7" pos="75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D9D9D9"/>
    <a:srgbClr val="ECE9EF"/>
    <a:srgbClr val="45002A"/>
    <a:srgbClr val="0B0029"/>
    <a:srgbClr val="472165"/>
    <a:srgbClr val="FBB038"/>
    <a:srgbClr val="70AD47"/>
    <a:srgbClr val="FEF6EC"/>
    <a:srgbClr val="5C9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81"/>
    <p:restoredTop sz="86667" autoAdjust="0"/>
  </p:normalViewPr>
  <p:slideViewPr>
    <p:cSldViewPr snapToGrid="0" snapToObjects="1">
      <p:cViewPr varScale="1">
        <p:scale>
          <a:sx n="54" d="100"/>
          <a:sy n="54" d="100"/>
        </p:scale>
        <p:origin x="3728" y="208"/>
      </p:cViewPr>
      <p:guideLst>
        <p:guide pos="1459"/>
        <p:guide pos="7469"/>
        <p:guide pos="4679"/>
        <p:guide pos="6199"/>
        <p:guide orient="horz" pos="420"/>
        <p:guide pos="753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56" d="100"/>
          <a:sy n="56" d="100"/>
        </p:scale>
        <p:origin x="2875" y="64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7C24B-959E-1844-B16F-C9D675063B3B}" type="datetimeFigureOut">
              <a:rPr lang="it-IT" smtClean="0"/>
              <a:t>22/06/21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52157" y="837326"/>
            <a:ext cx="6439685" cy="3622323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352157" y="4722125"/>
            <a:ext cx="6439686" cy="10099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7FF81-BA0E-DB41-8EAB-6D08B5F504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6624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52550" y="836613"/>
            <a:ext cx="6438900" cy="36226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7FF81-BA0E-DB41-8EAB-6D08B5F5042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871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52550" y="836613"/>
            <a:ext cx="6438900" cy="36226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05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7FF81-BA0E-DB41-8EAB-6D08B5F5042F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7621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52550" y="836613"/>
            <a:ext cx="6438900" cy="36226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05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7FF81-BA0E-DB41-8EAB-6D08B5F5042F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372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52550" y="836613"/>
            <a:ext cx="6438900" cy="36226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05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7FF81-BA0E-DB41-8EAB-6D08B5F5042F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6286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52550" y="836613"/>
            <a:ext cx="6438900" cy="36226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05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7FF81-BA0E-DB41-8EAB-6D08B5F5042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7707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52550" y="836613"/>
            <a:ext cx="6438900" cy="36226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05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7FF81-BA0E-DB41-8EAB-6D08B5F5042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147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52550" y="836613"/>
            <a:ext cx="6438900" cy="36226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05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7FF81-BA0E-DB41-8EAB-6D08B5F5042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4046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52550" y="836613"/>
            <a:ext cx="6438900" cy="36226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05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7FF81-BA0E-DB41-8EAB-6D08B5F5042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070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52550" y="836613"/>
            <a:ext cx="6438900" cy="36226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05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7FF81-BA0E-DB41-8EAB-6D08B5F5042F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2905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52550" y="836613"/>
            <a:ext cx="6438900" cy="36226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05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7FF81-BA0E-DB41-8EAB-6D08B5F5042F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986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52550" y="836613"/>
            <a:ext cx="6438900" cy="36226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05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7FF81-BA0E-DB41-8EAB-6D08B5F5042F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354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52550" y="836613"/>
            <a:ext cx="6438900" cy="36226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05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7FF81-BA0E-DB41-8EAB-6D08B5F5042F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5769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71B38161-F433-E340-8C91-4ED1C79D052C}"/>
              </a:ext>
            </a:extLst>
          </p:cNvPr>
          <p:cNvCxnSpPr/>
          <p:nvPr userDrawn="1"/>
        </p:nvCxnSpPr>
        <p:spPr>
          <a:xfrm>
            <a:off x="0" y="597731"/>
            <a:ext cx="12192000" cy="0"/>
          </a:xfrm>
          <a:prstGeom prst="line">
            <a:avLst/>
          </a:prstGeom>
          <a:ln w="25400">
            <a:solidFill>
              <a:srgbClr val="4721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magine 14">
            <a:extLst>
              <a:ext uri="{FF2B5EF4-FFF2-40B4-BE49-F238E27FC236}">
                <a16:creationId xmlns:a16="http://schemas.microsoft.com/office/drawing/2014/main" id="{478FB348-2C4B-C14E-9DBD-50C132321D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16" t="31077" r="24280" b="43189"/>
          <a:stretch/>
        </p:blipFill>
        <p:spPr>
          <a:xfrm rot="5400000">
            <a:off x="-2461229" y="2436177"/>
            <a:ext cx="6883051" cy="196059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469D2E8-E506-6644-86C8-9B867BFE14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7007" y="0"/>
            <a:ext cx="9964994" cy="59167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76355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436652-2D69-0F47-9ECC-5C3F5B995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9D6EE8D-5824-FC4B-88DD-3276314F63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7A404BE-8FDB-894F-847E-85D46D0E0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7BC887B-E74F-5F4E-9B1A-C14FCF2F5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4CFD-2A6C-8E4F-9DEB-3605643CAA9C}" type="datetimeFigureOut">
              <a:rPr lang="it-IT" smtClean="0"/>
              <a:t>22/06/21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8294BA2-0F49-3247-BD32-E55DF4CC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9DFF831-0F55-3A49-BF20-DEACEB210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72AA-61F5-274D-B2F9-FA5606E059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738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EEF884-89AC-CB42-8559-57B218FA6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86F7749-D23D-1244-95BA-BF1801368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CF01D4-283F-9342-9C32-77D0ED547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4CFD-2A6C-8E4F-9DEB-3605643CAA9C}" type="datetimeFigureOut">
              <a:rPr lang="it-IT" smtClean="0"/>
              <a:t>22/06/21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263AD1-8F04-CB44-B539-27EDAFA84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4EDCC5-DE6A-3149-A0E1-57E4E470B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72AA-61F5-274D-B2F9-FA5606E059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8783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EC7EAAC-C1ED-3544-8156-ADE25221E7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68B7828-56D1-2440-9024-390A934CD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B0DBC9-BB96-AB42-86E6-4A4A57694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4CFD-2A6C-8E4F-9DEB-3605643CAA9C}" type="datetimeFigureOut">
              <a:rPr lang="it-IT" smtClean="0"/>
              <a:t>22/06/21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92D61E-56AF-2443-B147-3B8423A2D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D37F68-3841-BE47-9AD7-77435E87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72AA-61F5-274D-B2F9-FA5606E059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064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478FB348-2C4B-C14E-9DBD-50C132321D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16" t="31077" r="24280" b="43189"/>
          <a:stretch/>
        </p:blipFill>
        <p:spPr>
          <a:xfrm rot="5400000">
            <a:off x="-2461229" y="2436177"/>
            <a:ext cx="6883051" cy="196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7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C1040A-95FA-4344-9C5A-EC2832D83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34CFD0-846F-4442-8E23-380D028BB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94D0C0-5C81-A741-9CE2-0CF543C11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4CFD-2A6C-8E4F-9DEB-3605643CAA9C}" type="datetimeFigureOut">
              <a:rPr lang="it-IT" smtClean="0"/>
              <a:t>22/06/21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BB7B43-4C43-D748-BEF0-55841B0B4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DD78C2-84CB-7F4A-8CE5-B69EDE0BB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72AA-61F5-274D-B2F9-FA5606E059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33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575891-11DC-B44C-9AC5-154D17F52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3FA921D-BD1D-AE48-8ECA-8E8639B80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602DB2-0C96-F741-83F6-4B3B6F44E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4CFD-2A6C-8E4F-9DEB-3605643CAA9C}" type="datetimeFigureOut">
              <a:rPr lang="it-IT" smtClean="0"/>
              <a:t>22/06/21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E95356-1426-D64D-AA51-C932CE4C7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475327-5B29-204B-9CC8-52DF113A6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72AA-61F5-274D-B2F9-FA5606E059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802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748213-8A1B-1B42-A638-E69F565C3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381740-0BDD-914F-86E5-353821A6C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9C72E8D-41A9-844F-8860-CC6E61FED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229A26F-48C7-A840-BB59-3E893B387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4CFD-2A6C-8E4F-9DEB-3605643CAA9C}" type="datetimeFigureOut">
              <a:rPr lang="it-IT" smtClean="0"/>
              <a:t>22/06/21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461450D-24F7-064D-B259-B8B0AB89C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2286E6B-A2B0-5A40-92B5-60AFA503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72AA-61F5-274D-B2F9-FA5606E059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3498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D3CBC0-B91A-B341-888C-891C779AC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52E980A-AB4B-9449-8E6A-27F1408BE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E58FEB0-331A-A04E-843A-BA0F9620D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740B5B5-C0E7-AD49-8D31-D04FDF6ECA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4C6AFED-FA0A-514F-8E62-3CADC723C6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76CD10C-C400-384E-94B2-E80C67A4A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4CFD-2A6C-8E4F-9DEB-3605643CAA9C}" type="datetimeFigureOut">
              <a:rPr lang="it-IT" smtClean="0"/>
              <a:t>22/06/21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8625268-E08F-BA4A-BBCF-63691DBA2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9FD3C7B-DC6A-F048-AA02-D5290F562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72AA-61F5-274D-B2F9-FA5606E059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88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2DC789-B365-E14D-914A-23F4DAF2C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D114FED-B844-E849-A171-0269EF517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4CFD-2A6C-8E4F-9DEB-3605643CAA9C}" type="datetimeFigureOut">
              <a:rPr lang="it-IT" smtClean="0"/>
              <a:t>22/06/21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3A7E806-5A6E-CB44-B82C-94304ECB4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3C5974B-C700-1F4C-BF7A-B3164E7E6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72AA-61F5-274D-B2F9-FA5606E059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801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C6294E9-02B3-804D-B295-514A98A1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4CFD-2A6C-8E4F-9DEB-3605643CAA9C}" type="datetimeFigureOut">
              <a:rPr lang="it-IT" smtClean="0"/>
              <a:t>22/06/21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DFBF79D-ECA6-BD40-BAE0-F453B50E9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FAD026D-C6CE-B94D-B755-09911D68D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72AA-61F5-274D-B2F9-FA5606E059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3238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D2F6F7-AC20-AC4F-AA90-32FBB08BD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577828-BF78-714A-9D7B-28F3362F3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82235DB-C976-984F-9DE6-EBD167910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56E4B61-B673-8E4C-AE61-FBAEE5D6F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4CFD-2A6C-8E4F-9DEB-3605643CAA9C}" type="datetimeFigureOut">
              <a:rPr lang="it-IT" smtClean="0"/>
              <a:t>22/06/21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27E2076-C2CE-BE46-B83E-B8E6961B4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19DD714-92D6-B54A-ACB0-DD4C2A3C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72AA-61F5-274D-B2F9-FA5606E059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3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DE29ED7-485B-0244-8661-57D57198A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84416E1-B3C2-724D-9795-117269ADC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CDAD13-75B5-E14C-A927-43E7BBAE3B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124CFD-2A6C-8E4F-9DEB-3605643CAA9C}" type="datetimeFigureOut">
              <a:rPr lang="it-IT" smtClean="0"/>
              <a:pPr/>
              <a:t>22/06/21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9742CA-DDEB-EF44-A3EF-498795F20B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6340E0-F321-424C-89EC-7A863E650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6A72AA-61F5-274D-B2F9-FA5606E059A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680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BFD64BB-0380-D04D-9ECB-042D349102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2" r="2396" b="1003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B479413C-A684-8844-AFAD-9216ECB89661}"/>
              </a:ext>
            </a:extLst>
          </p:cNvPr>
          <p:cNvSpPr/>
          <p:nvPr/>
        </p:nvSpPr>
        <p:spPr>
          <a:xfrm>
            <a:off x="3706091" y="0"/>
            <a:ext cx="477981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7272746-1616-494A-8186-D97588C640B9}"/>
              </a:ext>
            </a:extLst>
          </p:cNvPr>
          <p:cNvSpPr/>
          <p:nvPr/>
        </p:nvSpPr>
        <p:spPr>
          <a:xfrm>
            <a:off x="3951522" y="1387477"/>
            <a:ext cx="42842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Tagraxofusp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 e nuovi agenti anti-CD123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63652AF7-2BF0-EE41-BD2F-217A123B289A}"/>
              </a:ext>
            </a:extLst>
          </p:cNvPr>
          <p:cNvCxnSpPr>
            <a:cxnSpLocks/>
          </p:cNvCxnSpPr>
          <p:nvPr/>
        </p:nvCxnSpPr>
        <p:spPr>
          <a:xfrm>
            <a:off x="4646290" y="937964"/>
            <a:ext cx="2844000" cy="0"/>
          </a:xfrm>
          <a:prstGeom prst="line">
            <a:avLst/>
          </a:prstGeom>
          <a:ln w="12700">
            <a:solidFill>
              <a:srgbClr val="4721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1F848DBD-F6CD-BB42-A685-30EAADA86A18}"/>
              </a:ext>
            </a:extLst>
          </p:cNvPr>
          <p:cNvCxnSpPr>
            <a:cxnSpLocks/>
          </p:cNvCxnSpPr>
          <p:nvPr/>
        </p:nvCxnSpPr>
        <p:spPr>
          <a:xfrm>
            <a:off x="4646290" y="2791096"/>
            <a:ext cx="2844000" cy="0"/>
          </a:xfrm>
          <a:prstGeom prst="line">
            <a:avLst/>
          </a:prstGeom>
          <a:ln w="12700">
            <a:solidFill>
              <a:srgbClr val="4721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ottotitolo 2">
            <a:extLst>
              <a:ext uri="{FF2B5EF4-FFF2-40B4-BE49-F238E27FC236}">
                <a16:creationId xmlns:a16="http://schemas.microsoft.com/office/drawing/2014/main" id="{FB34799D-AEEC-8740-BF7A-9B60A13EAF92}"/>
              </a:ext>
            </a:extLst>
          </p:cNvPr>
          <p:cNvSpPr txBox="1">
            <a:spLocks/>
          </p:cNvSpPr>
          <p:nvPr/>
        </p:nvSpPr>
        <p:spPr>
          <a:xfrm>
            <a:off x="4049486" y="3157689"/>
            <a:ext cx="4093029" cy="3219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None/>
            </a:pP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Monia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Lunghi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Divisione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Ematologia</a:t>
            </a:r>
            <a:b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Dipartimento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Medicina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Traslazionale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Università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del Piemonte Orientale</a:t>
            </a:r>
            <a:b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Novara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37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FDC7B0-07E0-2D43-8DEE-290918055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err="1"/>
              <a:t>Tagraxofusp</a:t>
            </a:r>
            <a:r>
              <a:rPr lang="it-IT" b="1" dirty="0"/>
              <a:t>: nuovi sviluppi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52280ADF-6885-C640-AAC2-1DB2F34595A9}"/>
              </a:ext>
            </a:extLst>
          </p:cNvPr>
          <p:cNvSpPr txBox="1"/>
          <p:nvPr/>
        </p:nvSpPr>
        <p:spPr>
          <a:xfrm>
            <a:off x="2227007" y="1537829"/>
            <a:ext cx="933831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FBB038"/>
              </a:buClr>
            </a:pP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Analisi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meccanismi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resistenza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tagraxofusp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legati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alterazioni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 CD123</a:t>
            </a:r>
          </a:p>
          <a:p>
            <a:pPr marL="171450" indent="-1714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ridotta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sensibilità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morte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cellulare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indotta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dalla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tossina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difterica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per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perdita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attività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pathway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sintesi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diftamide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ipermetilazione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DHP1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FBB038"/>
              </a:buClr>
            </a:pP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Tentativo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superare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farmaco-resistenza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combinazioni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farmacologiche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Tagraxofusp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agenti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demetilanti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azacitidina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razionale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blocco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dell’ipermetilazione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DHP1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171450" indent="-1714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Tagraxofusp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venetoclax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razionale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iperespressione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BCL2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in BPDCN)</a:t>
            </a:r>
          </a:p>
          <a:p>
            <a:pPr marL="171450" indent="-1714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Tagraxofusp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azacitidina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+/-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venetoclax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(NCT03113643) </a:t>
            </a:r>
          </a:p>
          <a:p>
            <a:pPr marL="171450" indent="-1714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Tagraxofusp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venetoclax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HyperCVAD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(NCT04216524)</a:t>
            </a:r>
          </a:p>
          <a:p>
            <a:pPr marL="171450" indent="-1714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FBB038"/>
              </a:buClr>
            </a:pP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Nuovi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anti CD123</a:t>
            </a:r>
          </a:p>
          <a:p>
            <a:pPr marL="171450" indent="-1714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MoAb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CD123/drug conjugates: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IMGN632 </a:t>
            </a:r>
          </a:p>
          <a:p>
            <a:pPr marL="171450" indent="-1714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MoAb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bispecifici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(CD123-CD3):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flotetuzumab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vibecotamab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CAR-T anti-CD123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autologhe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allogeniche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B04F0610-CAB9-B248-853E-15A7CD643142}"/>
              </a:ext>
            </a:extLst>
          </p:cNvPr>
          <p:cNvCxnSpPr/>
          <p:nvPr/>
        </p:nvCxnSpPr>
        <p:spPr>
          <a:xfrm>
            <a:off x="2309001" y="1420230"/>
            <a:ext cx="9406749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290CDFD2-BF5D-4A43-8E36-C4D9B5E16FED}"/>
              </a:ext>
            </a:extLst>
          </p:cNvPr>
          <p:cNvCxnSpPr/>
          <p:nvPr/>
        </p:nvCxnSpPr>
        <p:spPr>
          <a:xfrm>
            <a:off x="2309001" y="2808096"/>
            <a:ext cx="9406749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948CA2CD-A7D3-0E4F-BD77-C59E21D09715}"/>
              </a:ext>
            </a:extLst>
          </p:cNvPr>
          <p:cNvCxnSpPr/>
          <p:nvPr/>
        </p:nvCxnSpPr>
        <p:spPr>
          <a:xfrm>
            <a:off x="2309001" y="4551944"/>
            <a:ext cx="9406749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E724B253-D679-1C42-B96F-D1BFB903FD43}"/>
              </a:ext>
            </a:extLst>
          </p:cNvPr>
          <p:cNvCxnSpPr/>
          <p:nvPr/>
        </p:nvCxnSpPr>
        <p:spPr>
          <a:xfrm>
            <a:off x="2309001" y="5949280"/>
            <a:ext cx="9406749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558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602C7FBC-DF1A-7341-9850-1D275CC04F31}"/>
              </a:ext>
            </a:extLst>
          </p:cNvPr>
          <p:cNvSpPr/>
          <p:nvPr/>
        </p:nvSpPr>
        <p:spPr>
          <a:xfrm>
            <a:off x="1962150" y="2085485"/>
            <a:ext cx="10233026" cy="26870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8195D09-E4B2-F74B-8E6B-4DAC70912CCA}"/>
              </a:ext>
            </a:extLst>
          </p:cNvPr>
          <p:cNvSpPr txBox="1"/>
          <p:nvPr/>
        </p:nvSpPr>
        <p:spPr>
          <a:xfrm>
            <a:off x="2316162" y="2397949"/>
            <a:ext cx="954087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of IMGN632, </a:t>
            </a:r>
            <a:b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novel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CD123-targeting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antibody-drug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conjugate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(ADC), </a:t>
            </a:r>
            <a:b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relapsed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refractory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blastic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plasmacytoid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dendritic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neoplasm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(BPDCN)</a:t>
            </a:r>
          </a:p>
          <a:p>
            <a:pPr algn="ctr"/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Pemmaraju</a:t>
            </a:r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, et al</a:t>
            </a:r>
            <a:r>
              <a:rPr lang="it-IT" sz="1400" i="1">
                <a:latin typeface="Arial" panose="020B0604020202020204" pitchFamily="34" charset="0"/>
                <a:cs typeface="Arial" panose="020B0604020202020204" pitchFamily="34" charset="0"/>
              </a:rPr>
              <a:t>. ASH </a:t>
            </a:r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2020; </a:t>
            </a:r>
            <a:r>
              <a:rPr lang="it-IT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 167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784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FDC7B0-07E0-2D43-8DEE-290918055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IMGN632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52280ADF-6885-C640-AAC2-1DB2F34595A9}"/>
              </a:ext>
            </a:extLst>
          </p:cNvPr>
          <p:cNvSpPr txBox="1"/>
          <p:nvPr/>
        </p:nvSpPr>
        <p:spPr>
          <a:xfrm>
            <a:off x="2227007" y="1537829"/>
            <a:ext cx="933831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FBB038"/>
              </a:buClr>
            </a:pP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Introduzione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Anticorpo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monoclonale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anti-CD123 ad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affinità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nuova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classe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IGN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coniugato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 un “payload”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alchilante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DNA</a:t>
            </a:r>
          </a:p>
          <a:p>
            <a:pPr>
              <a:spcBef>
                <a:spcPts val="600"/>
              </a:spcBef>
              <a:buClr>
                <a:srgbClr val="FBB038"/>
              </a:buClr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FBB038"/>
              </a:buClr>
            </a:pP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Metodi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Somministrato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giorno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 di un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ciclo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 21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giorni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FBB038"/>
              </a:buClr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FBB038"/>
              </a:buClr>
            </a:pP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Risultati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FBB038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pazienti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età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mediana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73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(19–82)</a:t>
            </a:r>
          </a:p>
          <a:p>
            <a:pPr marL="171450" indent="-1714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Il 43%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pretrattato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tagraxofusp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Il 22%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recidivato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post-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allotrapianto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Reazioni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infusionali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grado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3: 4%</a:t>
            </a:r>
          </a:p>
          <a:p>
            <a:pPr marL="171450" indent="-1714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Nessuna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capillary-leak syndrome</a:t>
            </a:r>
          </a:p>
          <a:p>
            <a:pPr marL="171450" indent="-1714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Risposta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obiettiva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globale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30% (95% CI: 13–53)</a:t>
            </a:r>
          </a:p>
        </p:txBody>
      </p: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B04F0610-CAB9-B248-853E-15A7CD643142}"/>
              </a:ext>
            </a:extLst>
          </p:cNvPr>
          <p:cNvCxnSpPr/>
          <p:nvPr/>
        </p:nvCxnSpPr>
        <p:spPr>
          <a:xfrm>
            <a:off x="2309001" y="1420230"/>
            <a:ext cx="9406749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290CDFD2-BF5D-4A43-8E36-C4D9B5E16FED}"/>
              </a:ext>
            </a:extLst>
          </p:cNvPr>
          <p:cNvCxnSpPr/>
          <p:nvPr/>
        </p:nvCxnSpPr>
        <p:spPr>
          <a:xfrm>
            <a:off x="2309001" y="2448173"/>
            <a:ext cx="9406749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948CA2CD-A7D3-0E4F-BD77-C59E21D09715}"/>
              </a:ext>
            </a:extLst>
          </p:cNvPr>
          <p:cNvCxnSpPr/>
          <p:nvPr/>
        </p:nvCxnSpPr>
        <p:spPr>
          <a:xfrm>
            <a:off x="2309001" y="3413807"/>
            <a:ext cx="9406749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E724B253-D679-1C42-B96F-D1BFB903FD43}"/>
              </a:ext>
            </a:extLst>
          </p:cNvPr>
          <p:cNvCxnSpPr/>
          <p:nvPr/>
        </p:nvCxnSpPr>
        <p:spPr>
          <a:xfrm>
            <a:off x="2309001" y="5706089"/>
            <a:ext cx="9406749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055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FDC7B0-07E0-2D43-8DEE-290918055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Risultati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515B21C-D17D-B641-BF28-B72F129995BC}"/>
              </a:ext>
            </a:extLst>
          </p:cNvPr>
          <p:cNvSpPr txBox="1"/>
          <p:nvPr/>
        </p:nvSpPr>
        <p:spPr>
          <a:xfrm>
            <a:off x="7860142" y="1523166"/>
            <a:ext cx="3891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Waterfall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 plot della migliore risposta midollare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21D758F-719D-E14D-B758-162EF40D4EC5}"/>
              </a:ext>
            </a:extLst>
          </p:cNvPr>
          <p:cNvSpPr txBox="1"/>
          <p:nvPr/>
        </p:nvSpPr>
        <p:spPr>
          <a:xfrm>
            <a:off x="2591442" y="1523166"/>
            <a:ext cx="4245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Swimmer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 plot dei pazienti responsivi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243B035-FC90-664B-85DF-70298B38832C}"/>
              </a:ext>
            </a:extLst>
          </p:cNvPr>
          <p:cNvSpPr txBox="1"/>
          <p:nvPr/>
        </p:nvSpPr>
        <p:spPr>
          <a:xfrm>
            <a:off x="2933497" y="4341290"/>
            <a:ext cx="36421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it-IT" sz="900" dirty="0" err="1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 first dose (</a:t>
            </a:r>
            <a:r>
              <a:rPr lang="it-IT" sz="900" dirty="0" err="1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81A8C13C-09FC-BC4F-AA8D-938E67C422DA}"/>
              </a:ext>
            </a:extLst>
          </p:cNvPr>
          <p:cNvSpPr txBox="1"/>
          <p:nvPr/>
        </p:nvSpPr>
        <p:spPr>
          <a:xfrm>
            <a:off x="2989528" y="4646163"/>
            <a:ext cx="1666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latin typeface="Arial" panose="020B0604020202020204" pitchFamily="34" charset="0"/>
                <a:cs typeface="Arial" panose="020B0604020202020204" pitchFamily="34" charset="0"/>
              </a:rPr>
              <a:t>HSCT</a:t>
            </a:r>
          </a:p>
          <a:p>
            <a:r>
              <a:rPr lang="it-IT" sz="800" dirty="0">
                <a:latin typeface="Arial" panose="020B0604020202020204" pitchFamily="34" charset="0"/>
                <a:cs typeface="Arial" panose="020B0604020202020204" pitchFamily="34" charset="0"/>
              </a:rPr>
              <a:t>paziente in risposta persistente  </a:t>
            </a:r>
          </a:p>
          <a:p>
            <a:endParaRPr lang="it-IT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6A85959-35AA-0B43-A71A-07EA0F28D3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28968" y="1794682"/>
            <a:ext cx="4318000" cy="26797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345209B-F21B-E740-82B1-5637D47C5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928" y="4727566"/>
            <a:ext cx="63500" cy="508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FD8D2EE-52F9-FF48-BCA0-D9C3E1BE5C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817" y="4842651"/>
            <a:ext cx="76200" cy="88900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D3F3D04C-C572-474C-B651-39814772D30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330364" y="1794682"/>
            <a:ext cx="4318000" cy="267970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33F6BCCB-3D10-5C46-99AF-5BE1AFE5780F}"/>
              </a:ext>
            </a:extLst>
          </p:cNvPr>
          <p:cNvSpPr txBox="1"/>
          <p:nvPr/>
        </p:nvSpPr>
        <p:spPr>
          <a:xfrm>
            <a:off x="7934709" y="4646163"/>
            <a:ext cx="2216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latin typeface="Arial" panose="020B0604020202020204" pitchFamily="34" charset="0"/>
                <a:cs typeface="Arial" panose="020B0604020202020204" pitchFamily="34" charset="0"/>
              </a:rPr>
              <a:t>Blasti &lt;5%</a:t>
            </a:r>
          </a:p>
          <a:p>
            <a:r>
              <a:rPr lang="it-IT" sz="800" dirty="0">
                <a:latin typeface="Arial" panose="020B0604020202020204" pitchFamily="34" charset="0"/>
                <a:cs typeface="Arial" panose="020B0604020202020204" pitchFamily="34" charset="0"/>
              </a:rPr>
              <a:t>paziente pretrattato con </a:t>
            </a:r>
            <a:r>
              <a:rPr lang="it-IT" sz="800" dirty="0" err="1">
                <a:latin typeface="Arial" panose="020B0604020202020204" pitchFamily="34" charset="0"/>
                <a:cs typeface="Arial" panose="020B0604020202020204" pitchFamily="34" charset="0"/>
              </a:rPr>
              <a:t>tagraxofusp</a:t>
            </a:r>
            <a:endParaRPr lang="it-IT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A76BECDC-B992-9C4F-8522-61EC4B5F4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3998" y="4846733"/>
            <a:ext cx="76200" cy="889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44A0A11A-8344-5C44-BB1F-D8E32FF38916}"/>
              </a:ext>
            </a:extLst>
          </p:cNvPr>
          <p:cNvSpPr/>
          <p:nvPr/>
        </p:nvSpPr>
        <p:spPr>
          <a:xfrm>
            <a:off x="7865474" y="4706463"/>
            <a:ext cx="92364" cy="923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7773BD5-DA47-5E4E-B734-41F2348D4E96}"/>
              </a:ext>
            </a:extLst>
          </p:cNvPr>
          <p:cNvSpPr txBox="1"/>
          <p:nvPr/>
        </p:nvSpPr>
        <p:spPr>
          <a:xfrm rot="16200000">
            <a:off x="6689517" y="3078178"/>
            <a:ext cx="1613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 err="1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 in BM </a:t>
            </a:r>
            <a:r>
              <a:rPr lang="it-IT" sz="900" dirty="0" err="1">
                <a:latin typeface="Arial" panose="020B0604020202020204" pitchFamily="34" charset="0"/>
                <a:cs typeface="Arial" panose="020B0604020202020204" pitchFamily="34" charset="0"/>
              </a:rPr>
              <a:t>blasts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17D71930-EF2A-D348-8C04-3C340369D43D}"/>
              </a:ext>
            </a:extLst>
          </p:cNvPr>
          <p:cNvSpPr txBox="1"/>
          <p:nvPr/>
        </p:nvSpPr>
        <p:spPr>
          <a:xfrm rot="16200000">
            <a:off x="1287548" y="2984342"/>
            <a:ext cx="21738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 ID</a:t>
            </a:r>
          </a:p>
        </p:txBody>
      </p:sp>
    </p:spTree>
    <p:extLst>
      <p:ext uri="{BB962C8B-B14F-4D97-AF65-F5344CB8AC3E}">
        <p14:creationId xmlns:p14="http://schemas.microsoft.com/office/powerpoint/2010/main" val="2693651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70E43925-0D61-7341-8D35-315AECFACA63}"/>
              </a:ext>
            </a:extLst>
          </p:cNvPr>
          <p:cNvSpPr/>
          <p:nvPr/>
        </p:nvSpPr>
        <p:spPr>
          <a:xfrm>
            <a:off x="1972778" y="3927961"/>
            <a:ext cx="10233026" cy="19637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8195D09-E4B2-F74B-8E6B-4DAC70912CCA}"/>
              </a:ext>
            </a:extLst>
          </p:cNvPr>
          <p:cNvSpPr txBox="1"/>
          <p:nvPr/>
        </p:nvSpPr>
        <p:spPr>
          <a:xfrm>
            <a:off x="2312987" y="4030154"/>
            <a:ext cx="81854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FBB038"/>
              </a:buClr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Complete responses in relapsed/refractory acute myeloid leukemia (AML) </a:t>
            </a:r>
            <a:b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patients on a weekly dosing schedule of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vibecotamab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(XmAb14045), </a:t>
            </a:r>
            <a:b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 CD123 x CD3 T cell-engaging bispecific antibody; Initial results of a phase 1 study </a:t>
            </a:r>
          </a:p>
          <a:p>
            <a:pPr>
              <a:spcBef>
                <a:spcPts val="600"/>
              </a:spcBef>
              <a:buClr>
                <a:srgbClr val="FBB038"/>
              </a:buClr>
            </a:pPr>
            <a:r>
              <a:rPr lang="nb-NO" sz="1100" i="1" dirty="0">
                <a:latin typeface="Arial" panose="020B0604020202020204" pitchFamily="34" charset="0"/>
                <a:cs typeface="Arial" panose="020B0604020202020204" pitchFamily="34" charset="0"/>
              </a:rPr>
              <a:t>Ravandi F, et al. Blood 2020; 136 (Suppl_1): 4–5</a:t>
            </a:r>
          </a:p>
          <a:p>
            <a:pPr>
              <a:spcBef>
                <a:spcPts val="600"/>
              </a:spcBef>
              <a:buClr>
                <a:srgbClr val="FBB038"/>
              </a:buClr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Studio di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dose-escalation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 con un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anticorpo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bispecifico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CD123 x CD3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nell’AML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recidivata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refrattaria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FBB038"/>
              </a:buClr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DC8ED37-E5E5-9C4C-812D-8196FC8B7B64}"/>
              </a:ext>
            </a:extLst>
          </p:cNvPr>
          <p:cNvSpPr/>
          <p:nvPr/>
        </p:nvSpPr>
        <p:spPr>
          <a:xfrm>
            <a:off x="9907570" y="3927961"/>
            <a:ext cx="1951200" cy="19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0E43925-0D61-7341-8D35-315AECFACA63}"/>
              </a:ext>
            </a:extLst>
          </p:cNvPr>
          <p:cNvSpPr/>
          <p:nvPr/>
        </p:nvSpPr>
        <p:spPr>
          <a:xfrm>
            <a:off x="1972778" y="1506682"/>
            <a:ext cx="10233026" cy="1691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8195D09-E4B2-F74B-8E6B-4DAC70912CCA}"/>
              </a:ext>
            </a:extLst>
          </p:cNvPr>
          <p:cNvSpPr txBox="1"/>
          <p:nvPr/>
        </p:nvSpPr>
        <p:spPr>
          <a:xfrm>
            <a:off x="2312986" y="1609542"/>
            <a:ext cx="8767061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FBB038"/>
              </a:buClr>
            </a:pP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Flotetuzumab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as salvage therapy for primary induction failure and early relapse </a:t>
            </a:r>
            <a:b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acute myeloid leukemia</a:t>
            </a:r>
          </a:p>
          <a:p>
            <a:pPr>
              <a:spcBef>
                <a:spcPts val="600"/>
              </a:spcBef>
              <a:buClr>
                <a:srgbClr val="FBB038"/>
              </a:buClr>
            </a:pPr>
            <a:r>
              <a:rPr lang="nb-NO" sz="1100" i="1" dirty="0">
                <a:latin typeface="Arial" panose="020B0604020202020204" pitchFamily="34" charset="0"/>
                <a:cs typeface="Arial" panose="020B0604020202020204" pitchFamily="34" charset="0"/>
              </a:rPr>
              <a:t>Aldoss I, et al. Blood 2020; 136 (Suppl_1): 16–18</a:t>
            </a:r>
          </a:p>
          <a:p>
            <a:pPr>
              <a:spcBef>
                <a:spcPts val="600"/>
              </a:spcBef>
              <a:buClr>
                <a:srgbClr val="FBB038"/>
              </a:buClr>
            </a:pPr>
            <a:endParaRPr lang="en-US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Studio di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 con un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anticorpo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bispecifico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DART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®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CD123 x CD3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nell’AML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recidivata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refrattaria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rischio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molto alto</a:t>
            </a:r>
          </a:p>
          <a:p>
            <a:pPr>
              <a:spcBef>
                <a:spcPts val="600"/>
              </a:spcBef>
              <a:buClr>
                <a:srgbClr val="FBB038"/>
              </a:buClr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2961295D-10A8-834E-99C2-3FA781E1FC9F}"/>
              </a:ext>
            </a:extLst>
          </p:cNvPr>
          <p:cNvSpPr/>
          <p:nvPr/>
        </p:nvSpPr>
        <p:spPr>
          <a:xfrm>
            <a:off x="9907571" y="1506682"/>
            <a:ext cx="1949467" cy="1691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3FDC7B0-07E0-2D43-8DEE-290918055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Nuovi approcci: anticorpi </a:t>
            </a:r>
            <a:r>
              <a:rPr lang="it-IT" b="1" dirty="0" err="1"/>
              <a:t>bispecifici</a:t>
            </a:r>
            <a:r>
              <a:rPr lang="it-IT" b="1" dirty="0"/>
              <a:t> anti-CD123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6D4CC23-B662-574B-9DCB-9B14692CB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493" y="1622930"/>
            <a:ext cx="717789" cy="149628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2958D30-8081-2E4F-9715-E77A6869A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9245" y="4161030"/>
            <a:ext cx="773674" cy="152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84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70E43925-0D61-7341-8D35-315AECFACA63}"/>
              </a:ext>
            </a:extLst>
          </p:cNvPr>
          <p:cNvSpPr/>
          <p:nvPr/>
        </p:nvSpPr>
        <p:spPr>
          <a:xfrm>
            <a:off x="1962150" y="2318657"/>
            <a:ext cx="10233026" cy="22206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8195D09-E4B2-F74B-8E6B-4DAC70912CCA}"/>
              </a:ext>
            </a:extLst>
          </p:cNvPr>
          <p:cNvSpPr txBox="1"/>
          <p:nvPr/>
        </p:nvSpPr>
        <p:spPr>
          <a:xfrm>
            <a:off x="2316162" y="2705725"/>
            <a:ext cx="954087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Tagraxofusp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blastic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plasmacytoid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dendritic-cell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neoplasm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(BPDCN)</a:t>
            </a:r>
          </a:p>
          <a:p>
            <a:pPr algn="ctr"/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Pemmaraju</a:t>
            </a:r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, et al. </a:t>
            </a:r>
            <a:r>
              <a:rPr lang="it-IT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 2019; 380: 1628–1637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498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FDC7B0-07E0-2D43-8DEE-290918055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Introduzione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4D240E0-81AB-7148-B743-AE3553186C4F}"/>
              </a:ext>
            </a:extLst>
          </p:cNvPr>
          <p:cNvSpPr txBox="1"/>
          <p:nvPr/>
        </p:nvSpPr>
        <p:spPr>
          <a:xfrm>
            <a:off x="2227007" y="1543144"/>
            <a:ext cx="933831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FBB038"/>
              </a:buClr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Neoplasia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delle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cellule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dendritiche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plasmocitoidi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blastiche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(BPDCN):</a:t>
            </a:r>
          </a:p>
          <a:p>
            <a:pPr marL="177750" indent="-1777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rara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(0,5%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delle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neoplasie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ematologiche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),con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decorso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aggressivo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7750" indent="-1777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sopravvivenza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mediana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12–14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polichemioterapia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possibilità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curative con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trapianto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7750" indent="-1777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iperespressione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 IL3RA (CD123).</a:t>
            </a:r>
          </a:p>
          <a:p>
            <a:pPr>
              <a:spcBef>
                <a:spcPts val="600"/>
              </a:spcBef>
              <a:buClr>
                <a:srgbClr val="FBB038"/>
              </a:buClr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FBB038"/>
              </a:buClr>
            </a:pPr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Tagraxofusp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(SL-401): </a:t>
            </a:r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citotossina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anti-CD123 (proteina di fusione costituita da IL3 fusa a tossina difterica)</a:t>
            </a:r>
          </a:p>
        </p:txBody>
      </p:sp>
      <p:cxnSp>
        <p:nvCxnSpPr>
          <p:cNvPr id="30" name="Connettore 1 29">
            <a:extLst>
              <a:ext uri="{FF2B5EF4-FFF2-40B4-BE49-F238E27FC236}">
                <a16:creationId xmlns:a16="http://schemas.microsoft.com/office/drawing/2014/main" id="{BDA3F71F-F904-6C4F-9CDA-F7CB94ADE44B}"/>
              </a:ext>
            </a:extLst>
          </p:cNvPr>
          <p:cNvCxnSpPr/>
          <p:nvPr/>
        </p:nvCxnSpPr>
        <p:spPr>
          <a:xfrm>
            <a:off x="2309001" y="1420230"/>
            <a:ext cx="9406749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>
            <a:extLst>
              <a:ext uri="{FF2B5EF4-FFF2-40B4-BE49-F238E27FC236}">
                <a16:creationId xmlns:a16="http://schemas.microsoft.com/office/drawing/2014/main" id="{0FC3D1F6-7A57-2A45-8346-E7177BC9A81F}"/>
              </a:ext>
            </a:extLst>
          </p:cNvPr>
          <p:cNvCxnSpPr/>
          <p:nvPr/>
        </p:nvCxnSpPr>
        <p:spPr>
          <a:xfrm>
            <a:off x="2309001" y="2878103"/>
            <a:ext cx="9406749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>
            <a:extLst>
              <a:ext uri="{FF2B5EF4-FFF2-40B4-BE49-F238E27FC236}">
                <a16:creationId xmlns:a16="http://schemas.microsoft.com/office/drawing/2014/main" id="{AAFC20C3-3D42-A447-9D8B-CD40B63AD7BF}"/>
              </a:ext>
            </a:extLst>
          </p:cNvPr>
          <p:cNvCxnSpPr/>
          <p:nvPr/>
        </p:nvCxnSpPr>
        <p:spPr>
          <a:xfrm>
            <a:off x="2309001" y="3459063"/>
            <a:ext cx="9406749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530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FDC7B0-07E0-2D43-8DEE-290918055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Metodi</a:t>
            </a:r>
          </a:p>
        </p:txBody>
      </p: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E9C58D31-A274-BD48-A86F-F168935BA662}"/>
              </a:ext>
            </a:extLst>
          </p:cNvPr>
          <p:cNvCxnSpPr/>
          <p:nvPr/>
        </p:nvCxnSpPr>
        <p:spPr>
          <a:xfrm>
            <a:off x="2309001" y="1420230"/>
            <a:ext cx="9406749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3C0A0D1D-23B1-4F4D-A811-D9EEB1C7EEFC}"/>
              </a:ext>
            </a:extLst>
          </p:cNvPr>
          <p:cNvCxnSpPr/>
          <p:nvPr/>
        </p:nvCxnSpPr>
        <p:spPr>
          <a:xfrm>
            <a:off x="2309001" y="6025000"/>
            <a:ext cx="9406749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4D240E0-81AB-7148-B743-AE3553186C4F}"/>
              </a:ext>
            </a:extLst>
          </p:cNvPr>
          <p:cNvSpPr txBox="1"/>
          <p:nvPr/>
        </p:nvSpPr>
        <p:spPr>
          <a:xfrm>
            <a:off x="2227007" y="1543144"/>
            <a:ext cx="933831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FBB038"/>
              </a:buClr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Studio multicentrico in aperto non randomizzato (fase I/II):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750" indent="-1777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47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pazienti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(32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all’esordio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15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pretrattati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con BPDCN</a:t>
            </a:r>
          </a:p>
          <a:p>
            <a:pPr marL="177750" indent="-1777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obiettivo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primario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risposta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completa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(CR) +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risposta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completa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clinica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CRc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7750" indent="-1777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obiettivo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secondario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durata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risposta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750" indent="-1777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tagraxofusp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monoterapia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FBB038"/>
              </a:buClr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FBB038"/>
              </a:buClr>
            </a:pP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Disegno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dello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studio:</a:t>
            </a:r>
          </a:p>
          <a:p>
            <a:pPr marL="177750" indent="-1777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dose-escalation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pazienti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(6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all’esordio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3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pretrattati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7750" indent="-1777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espansione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23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pazienti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(13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all’esordio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10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pretrattati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7750" indent="-1777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pilota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13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pazienti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all’esordio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750" indent="-1777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continued-access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2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pazienti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all’esordio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750" indent="-1777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FBB038"/>
              </a:buClr>
            </a:pP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Posologia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177750" indent="-1777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 o 12 µg/kg/die,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giorni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1–5,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infusione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minuti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I)             12 µg/kg/die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II)</a:t>
            </a:r>
          </a:p>
          <a:p>
            <a:pPr marL="177750" indent="-1777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cicli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ogni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giorni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fino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progressione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tossicità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inaccettabile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750" indent="-1777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750" indent="-1777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858F73DB-B275-0940-A54A-16112648AEE8}"/>
              </a:ext>
            </a:extLst>
          </p:cNvPr>
          <p:cNvCxnSpPr/>
          <p:nvPr/>
        </p:nvCxnSpPr>
        <p:spPr>
          <a:xfrm>
            <a:off x="2309001" y="3196198"/>
            <a:ext cx="9406749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AC2A6A6A-3D69-C542-8221-6767648EDF68}"/>
              </a:ext>
            </a:extLst>
          </p:cNvPr>
          <p:cNvCxnSpPr/>
          <p:nvPr/>
        </p:nvCxnSpPr>
        <p:spPr>
          <a:xfrm>
            <a:off x="2309001" y="4941168"/>
            <a:ext cx="9406749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117">
            <a:extLst>
              <a:ext uri="{FF2B5EF4-FFF2-40B4-BE49-F238E27FC236}">
                <a16:creationId xmlns:a16="http://schemas.microsoft.com/office/drawing/2014/main" id="{7519F99C-48EC-B84D-824E-FBC6D724F4A1}"/>
              </a:ext>
            </a:extLst>
          </p:cNvPr>
          <p:cNvCxnSpPr>
            <a:cxnSpLocks/>
          </p:cNvCxnSpPr>
          <p:nvPr/>
        </p:nvCxnSpPr>
        <p:spPr>
          <a:xfrm>
            <a:off x="7199658" y="5464855"/>
            <a:ext cx="396000" cy="0"/>
          </a:xfrm>
          <a:prstGeom prst="straightConnector1">
            <a:avLst/>
          </a:prstGeom>
          <a:noFill/>
          <a:ln w="38100" cap="flat" cmpd="sng" algn="ctr">
            <a:solidFill>
              <a:srgbClr val="472165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40723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FDC7B0-07E0-2D43-8DEE-290918055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Criteri di definizione della risposta</a:t>
            </a:r>
          </a:p>
        </p:txBody>
      </p: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E9C58D31-A274-BD48-A86F-F168935BA662}"/>
              </a:ext>
            </a:extLst>
          </p:cNvPr>
          <p:cNvCxnSpPr/>
          <p:nvPr/>
        </p:nvCxnSpPr>
        <p:spPr>
          <a:xfrm>
            <a:off x="2309001" y="1420230"/>
            <a:ext cx="9406749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3C0A0D1D-23B1-4F4D-A811-D9EEB1C7EEFC}"/>
              </a:ext>
            </a:extLst>
          </p:cNvPr>
          <p:cNvCxnSpPr/>
          <p:nvPr/>
        </p:nvCxnSpPr>
        <p:spPr>
          <a:xfrm>
            <a:off x="2309001" y="3164082"/>
            <a:ext cx="9406749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4D240E0-81AB-7148-B743-AE3553186C4F}"/>
              </a:ext>
            </a:extLst>
          </p:cNvPr>
          <p:cNvSpPr txBox="1"/>
          <p:nvPr/>
        </p:nvSpPr>
        <p:spPr>
          <a:xfrm>
            <a:off x="2227007" y="1543144"/>
            <a:ext cx="933831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FBB038"/>
              </a:buClr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CR = risposta completa (blasti MO ≤5%, ANC ≥1000/µL; PLT ≥100.000/µL, no lesioni cutanee/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organomegalie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FBB038"/>
              </a:buClr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FBB038"/>
              </a:buClr>
            </a:pP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CRi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= risposta completa con incompleto recupero ematologico</a:t>
            </a:r>
          </a:p>
          <a:p>
            <a:pPr>
              <a:spcBef>
                <a:spcPts val="600"/>
              </a:spcBef>
              <a:buClr>
                <a:srgbClr val="FBB038"/>
              </a:buClr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FBB038"/>
              </a:buClr>
            </a:pP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CRc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= risposta completa clinica (criteri per CR ma con residua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iperpigmentazione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cutanea)</a:t>
            </a:r>
          </a:p>
          <a:p>
            <a:pPr>
              <a:spcBef>
                <a:spcPts val="600"/>
              </a:spcBef>
              <a:buClr>
                <a:srgbClr val="FBB038"/>
              </a:buClr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FBB038"/>
              </a:buClr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PR = risposta parziale (riduzione ≥50% di blasti midollari/lesioni cutanee/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organomegalie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600"/>
              </a:spcBef>
              <a:buClr>
                <a:srgbClr val="FBB038"/>
              </a:buClr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FBB038"/>
              </a:buClr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ORR = risposte globali (CR +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CRi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CRc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+ PR)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858F73DB-B275-0940-A54A-16112648AEE8}"/>
              </a:ext>
            </a:extLst>
          </p:cNvPr>
          <p:cNvCxnSpPr/>
          <p:nvPr/>
        </p:nvCxnSpPr>
        <p:spPr>
          <a:xfrm>
            <a:off x="2309001" y="2001514"/>
            <a:ext cx="9406749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AC2A6A6A-3D69-C542-8221-6767648EDF68}"/>
              </a:ext>
            </a:extLst>
          </p:cNvPr>
          <p:cNvCxnSpPr/>
          <p:nvPr/>
        </p:nvCxnSpPr>
        <p:spPr>
          <a:xfrm>
            <a:off x="2309001" y="2582798"/>
            <a:ext cx="9406749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A5F494EB-B128-1848-BFC2-B2A644E58332}"/>
              </a:ext>
            </a:extLst>
          </p:cNvPr>
          <p:cNvCxnSpPr/>
          <p:nvPr/>
        </p:nvCxnSpPr>
        <p:spPr>
          <a:xfrm>
            <a:off x="2309001" y="3745366"/>
            <a:ext cx="9406749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63B649E-4C85-704F-85D5-74D1BEB295C3}"/>
              </a:ext>
            </a:extLst>
          </p:cNvPr>
          <p:cNvCxnSpPr/>
          <p:nvPr/>
        </p:nvCxnSpPr>
        <p:spPr>
          <a:xfrm>
            <a:off x="2309001" y="4326652"/>
            <a:ext cx="9406749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1491875-1043-924F-B9B4-68E5A470681B}"/>
              </a:ext>
            </a:extLst>
          </p:cNvPr>
          <p:cNvSpPr txBox="1"/>
          <p:nvPr/>
        </p:nvSpPr>
        <p:spPr>
          <a:xfrm>
            <a:off x="2309001" y="6114162"/>
            <a:ext cx="94924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i="1" dirty="0">
                <a:latin typeface="Arial" panose="020B0604020202020204" pitchFamily="34" charset="0"/>
                <a:cs typeface="Arial" panose="020B0604020202020204" pitchFamily="34" charset="0"/>
              </a:rPr>
              <a:t>ANC: conteggio assoluto del neutrofilo; PLT: piastrine</a:t>
            </a:r>
          </a:p>
        </p:txBody>
      </p:sp>
    </p:spTree>
    <p:extLst>
      <p:ext uri="{BB962C8B-B14F-4D97-AF65-F5344CB8AC3E}">
        <p14:creationId xmlns:p14="http://schemas.microsoft.com/office/powerpoint/2010/main" val="72790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0FD50D96-C86D-9848-8441-192CCAB8E4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287895"/>
              </p:ext>
            </p:extLst>
          </p:nvPr>
        </p:nvGraphicFramePr>
        <p:xfrm>
          <a:off x="2498066" y="1807523"/>
          <a:ext cx="9103908" cy="45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217">
                  <a:extLst>
                    <a:ext uri="{9D8B030D-6E8A-4147-A177-3AD203B41FA5}">
                      <a16:colId xmlns:a16="http://schemas.microsoft.com/office/drawing/2014/main" val="137072582"/>
                    </a:ext>
                  </a:extLst>
                </a:gridCol>
                <a:gridCol w="2211897">
                  <a:extLst>
                    <a:ext uri="{9D8B030D-6E8A-4147-A177-3AD203B41FA5}">
                      <a16:colId xmlns:a16="http://schemas.microsoft.com/office/drawing/2014/main" val="3546148502"/>
                    </a:ext>
                  </a:extLst>
                </a:gridCol>
                <a:gridCol w="2211897">
                  <a:extLst>
                    <a:ext uri="{9D8B030D-6E8A-4147-A177-3AD203B41FA5}">
                      <a16:colId xmlns:a16="http://schemas.microsoft.com/office/drawing/2014/main" val="2494613302"/>
                    </a:ext>
                  </a:extLst>
                </a:gridCol>
                <a:gridCol w="2211897">
                  <a:extLst>
                    <a:ext uri="{9D8B030D-6E8A-4147-A177-3AD203B41FA5}">
                      <a16:colId xmlns:a16="http://schemas.microsoft.com/office/drawing/2014/main" val="2184327359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Pazienti 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rgbClr val="4721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pretrattati</a:t>
                      </a:r>
                    </a:p>
                    <a:p>
                      <a:pPr algn="ctr"/>
                      <a:r>
                        <a:rPr lang="it-IT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(n=32)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rgbClr val="4721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Pretrattati</a:t>
                      </a:r>
                    </a:p>
                    <a:p>
                      <a:pPr algn="ctr"/>
                      <a:r>
                        <a:rPr lang="it-IT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(n=15)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rgbClr val="4721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Tutti</a:t>
                      </a:r>
                    </a:p>
                    <a:p>
                      <a:pPr algn="ctr"/>
                      <a:r>
                        <a:rPr lang="it-IT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(n=47)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rgbClr val="4721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35653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Età mediana (</a:t>
                      </a:r>
                      <a:r>
                        <a:rPr lang="it-IT" sz="10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(22–84)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(44–80)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(22–84)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508953"/>
                  </a:ext>
                </a:extLst>
              </a:tr>
              <a:tr h="252000">
                <a:tc gridSpan="4">
                  <a:txBody>
                    <a:bodyPr/>
                    <a:lstStyle/>
                    <a:p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EGOS PS, </a:t>
                      </a:r>
                      <a:r>
                        <a:rPr lang="it-IT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09926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(53)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(33)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(47)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86652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(47)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(67)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(53)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8194033"/>
                  </a:ext>
                </a:extLst>
              </a:tr>
              <a:tr h="252000">
                <a:tc gridSpan="4">
                  <a:txBody>
                    <a:bodyPr/>
                    <a:lstStyle/>
                    <a:p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Presentazione clinica, </a:t>
                      </a:r>
                      <a:r>
                        <a:rPr lang="it-IT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it-IT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</a:t>
                      </a:r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38706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Infiltrazione midollare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(47)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(60)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(51)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76327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Sangue periferico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(22)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(7)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(17)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45227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Localizzazioni cutanee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(97)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(87)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(94)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72698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Localizzazioni linfonodali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(41)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(53)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(45)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342498"/>
                  </a:ext>
                </a:extLst>
              </a:tr>
              <a:tr h="252000">
                <a:tc gridSpan="4">
                  <a:txBody>
                    <a:bodyPr/>
                    <a:lstStyle/>
                    <a:p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Precedenti</a:t>
                      </a:r>
                      <a:r>
                        <a:rPr lang="it-IT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linee di terapia, </a:t>
                      </a:r>
                      <a:r>
                        <a:rPr lang="it-IT"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it-IT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</a:t>
                      </a:r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310474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(60)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50757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2–4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(27)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567001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&gt;4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(13)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324772"/>
                  </a:ext>
                </a:extLst>
              </a:tr>
              <a:tr h="252000">
                <a:tc gridSpan="4">
                  <a:txBody>
                    <a:bodyPr/>
                    <a:lstStyle/>
                    <a:p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Posologia </a:t>
                      </a:r>
                      <a:r>
                        <a:rPr lang="it-IT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tagraxofusp</a:t>
                      </a:r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143748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7 µg/kg/die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3363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12 µg/kg/die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21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21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21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21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0553800"/>
                  </a:ext>
                </a:extLst>
              </a:tr>
            </a:tbl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93FDC7B0-07E0-2D43-8DEE-290918055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Caratteristiche dei pazienti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52280ADF-6885-C640-AAC2-1DB2F34595A9}"/>
              </a:ext>
            </a:extLst>
          </p:cNvPr>
          <p:cNvSpPr txBox="1"/>
          <p:nvPr/>
        </p:nvSpPr>
        <p:spPr>
          <a:xfrm>
            <a:off x="2227007" y="1054166"/>
            <a:ext cx="933831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750" indent="-1777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Casistica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simile ad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altre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riportate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letteratura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750" indent="-1777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Caratteristiche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cliniche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sovrapponibili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pazienti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all’esordio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pretrattati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508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FDC7B0-07E0-2D43-8DEE-290918055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Risultati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52280ADF-6885-C640-AAC2-1DB2F34595A9}"/>
              </a:ext>
            </a:extLst>
          </p:cNvPr>
          <p:cNvSpPr txBox="1"/>
          <p:nvPr/>
        </p:nvSpPr>
        <p:spPr>
          <a:xfrm>
            <a:off x="2227007" y="823646"/>
            <a:ext cx="933831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FBB038"/>
              </a:buClr>
            </a:pP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Pazienti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all’esordio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(n=32)</a:t>
            </a:r>
          </a:p>
          <a:p>
            <a:pPr marL="177750" indent="-1777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CR +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CRc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54% (95% CI: 25–81)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13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pazienti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pilota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750" indent="-1777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CR +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CRc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72% (95% CI: 53–87)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complessivamente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29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pazienti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trattati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con 12 µg/kg/die (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Figura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7750" indent="-1777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ORR: 90% </a:t>
            </a:r>
          </a:p>
          <a:p>
            <a:pPr marL="177750" indent="-1777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Tempo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mediano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risposta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43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giorni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14–131)</a:t>
            </a:r>
          </a:p>
          <a:p>
            <a:pPr marL="177750" indent="-1777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Durata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mediana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risposta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raggiunta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momento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dell’analisi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(follow-up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mediano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 19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1–42)</a:t>
            </a:r>
          </a:p>
          <a:p>
            <a:pPr marL="177750" indent="-1777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Trapianto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in 13/29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pazienti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(45%; 10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allogenico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3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autologo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</a:p>
          <a:p>
            <a:pPr>
              <a:spcBef>
                <a:spcPts val="600"/>
              </a:spcBef>
              <a:buClr>
                <a:srgbClr val="FBB038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probabilità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sopravvivenza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59% a 18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52% a 24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Figura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515B21C-D17D-B641-BF28-B72F129995BC}"/>
              </a:ext>
            </a:extLst>
          </p:cNvPr>
          <p:cNvSpPr txBox="1"/>
          <p:nvPr/>
        </p:nvSpPr>
        <p:spPr>
          <a:xfrm>
            <a:off x="7445891" y="3634072"/>
            <a:ext cx="4245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Kaplan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-Meier </a:t>
            </a:r>
            <a:r>
              <a:rPr lang="it-I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 of OS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694C644-94A2-6047-8098-B932AE6932F4}"/>
              </a:ext>
            </a:extLst>
          </p:cNvPr>
          <p:cNvSpPr txBox="1"/>
          <p:nvPr/>
        </p:nvSpPr>
        <p:spPr>
          <a:xfrm>
            <a:off x="9014785" y="6436699"/>
            <a:ext cx="12756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 err="1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7773BD5-DA47-5E4E-B734-41F2348D4E96}"/>
              </a:ext>
            </a:extLst>
          </p:cNvPr>
          <p:cNvSpPr txBox="1"/>
          <p:nvPr/>
        </p:nvSpPr>
        <p:spPr>
          <a:xfrm rot="16200000">
            <a:off x="7450265" y="5064775"/>
            <a:ext cx="10564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 err="1"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 of OS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F8F35683-B3EB-5940-82B6-D9F22455DF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78918" y="3901217"/>
            <a:ext cx="3065565" cy="2672869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21D758F-719D-E14D-B758-162EF40D4EC5}"/>
              </a:ext>
            </a:extLst>
          </p:cNvPr>
          <p:cNvSpPr txBox="1"/>
          <p:nvPr/>
        </p:nvSpPr>
        <p:spPr>
          <a:xfrm>
            <a:off x="2160921" y="3634072"/>
            <a:ext cx="4245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 in 29 </a:t>
            </a:r>
            <a:r>
              <a:rPr lang="it-I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previously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untreated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endParaRPr lang="it-I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243B035-FC90-664B-85DF-70298B38832C}"/>
              </a:ext>
            </a:extLst>
          </p:cNvPr>
          <p:cNvSpPr txBox="1"/>
          <p:nvPr/>
        </p:nvSpPr>
        <p:spPr>
          <a:xfrm>
            <a:off x="3661974" y="6436699"/>
            <a:ext cx="12756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 err="1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3CE5178E-BF9C-4D4D-B454-F08298D8400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035915" y="3901217"/>
            <a:ext cx="3065565" cy="2672868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81A8C13C-09FC-BC4F-AA8D-938E67C422DA}"/>
              </a:ext>
            </a:extLst>
          </p:cNvPr>
          <p:cNvSpPr txBox="1"/>
          <p:nvPr/>
        </p:nvSpPr>
        <p:spPr>
          <a:xfrm>
            <a:off x="5827302" y="4161640"/>
            <a:ext cx="1328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</a:p>
          <a:p>
            <a:r>
              <a:rPr lang="it-IT" sz="800" dirty="0" err="1">
                <a:latin typeface="Arial" panose="020B0604020202020204" pitchFamily="34" charset="0"/>
                <a:cs typeface="Arial" panose="020B0604020202020204" pitchFamily="34" charset="0"/>
              </a:rPr>
              <a:t>Stem-cell</a:t>
            </a:r>
            <a:r>
              <a:rPr lang="it-I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800" dirty="0" err="1">
                <a:latin typeface="Arial" panose="020B0604020202020204" pitchFamily="34" charset="0"/>
                <a:cs typeface="Arial" panose="020B0604020202020204" pitchFamily="34" charset="0"/>
              </a:rPr>
              <a:t>transplantation</a:t>
            </a:r>
            <a:endParaRPr lang="it-I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800" dirty="0" err="1">
                <a:latin typeface="Arial" panose="020B0604020202020204" pitchFamily="34" charset="0"/>
                <a:cs typeface="Arial" panose="020B0604020202020204" pitchFamily="34" charset="0"/>
              </a:rPr>
              <a:t>Autologous</a:t>
            </a:r>
            <a:r>
              <a:rPr lang="it-IT" sz="800" dirty="0">
                <a:latin typeface="Arial" panose="020B0604020202020204" pitchFamily="34" charset="0"/>
                <a:cs typeface="Arial" panose="020B0604020202020204" pitchFamily="34" charset="0"/>
              </a:rPr>
              <a:t> SCT</a:t>
            </a:r>
          </a:p>
        </p:txBody>
      </p:sp>
      <p:cxnSp>
        <p:nvCxnSpPr>
          <p:cNvPr id="32" name="Connettore 1 31">
            <a:extLst>
              <a:ext uri="{FF2B5EF4-FFF2-40B4-BE49-F238E27FC236}">
                <a16:creationId xmlns:a16="http://schemas.microsoft.com/office/drawing/2014/main" id="{31806905-4794-0149-AB0E-38A039FC2F88}"/>
              </a:ext>
            </a:extLst>
          </p:cNvPr>
          <p:cNvCxnSpPr/>
          <p:nvPr/>
        </p:nvCxnSpPr>
        <p:spPr>
          <a:xfrm>
            <a:off x="5670306" y="4272343"/>
            <a:ext cx="162229" cy="0"/>
          </a:xfrm>
          <a:prstGeom prst="line">
            <a:avLst/>
          </a:prstGeom>
          <a:ln w="41275">
            <a:solidFill>
              <a:srgbClr val="4721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>
            <a:extLst>
              <a:ext uri="{FF2B5EF4-FFF2-40B4-BE49-F238E27FC236}">
                <a16:creationId xmlns:a16="http://schemas.microsoft.com/office/drawing/2014/main" id="{464169FF-A06A-F34E-93C7-EEEBA034DF98}"/>
              </a:ext>
            </a:extLst>
          </p:cNvPr>
          <p:cNvCxnSpPr/>
          <p:nvPr/>
        </p:nvCxnSpPr>
        <p:spPr>
          <a:xfrm>
            <a:off x="5670306" y="4394515"/>
            <a:ext cx="162229" cy="0"/>
          </a:xfrm>
          <a:prstGeom prst="line">
            <a:avLst/>
          </a:prstGeom>
          <a:ln w="412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e 33">
            <a:extLst>
              <a:ext uri="{FF2B5EF4-FFF2-40B4-BE49-F238E27FC236}">
                <a16:creationId xmlns:a16="http://schemas.microsoft.com/office/drawing/2014/main" id="{D11AB281-3F86-3A4B-9BB8-352CFA322EF4}"/>
              </a:ext>
            </a:extLst>
          </p:cNvPr>
          <p:cNvSpPr/>
          <p:nvPr/>
        </p:nvSpPr>
        <p:spPr>
          <a:xfrm>
            <a:off x="5730875" y="449235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0983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FDC7B0-07E0-2D43-8DEE-290918055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Risultati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52280ADF-6885-C640-AAC2-1DB2F34595A9}"/>
              </a:ext>
            </a:extLst>
          </p:cNvPr>
          <p:cNvSpPr txBox="1"/>
          <p:nvPr/>
        </p:nvSpPr>
        <p:spPr>
          <a:xfrm>
            <a:off x="2227007" y="1537829"/>
            <a:ext cx="933831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FBB038"/>
              </a:buClr>
            </a:pP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Pazienti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pretrattati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(n=15)</a:t>
            </a:r>
          </a:p>
          <a:p>
            <a:pPr marL="171450" indent="-1714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ORR: 67% (95% CI: 38–88)</a:t>
            </a:r>
          </a:p>
          <a:p>
            <a:pPr marL="171450" indent="-1714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Tempo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mediano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risposta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24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giorni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(17, 48)</a:t>
            </a:r>
          </a:p>
          <a:p>
            <a:pPr marL="171450" indent="-1714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Durata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mediana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risposta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2,8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(0,7–14)</a:t>
            </a:r>
          </a:p>
          <a:p>
            <a:pPr marL="171450" indent="-1714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Sopravvivenza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mediana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8,5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mesi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FBB038"/>
              </a:buClr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FBB038"/>
              </a:buClr>
            </a:pP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Eventi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avversi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Aumento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AST (64%) e ALT (60%),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ipoalbuminemia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(55%), edema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periferico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(51%),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trombocitopenia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(49%),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sindrome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aumentata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permeabilità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capillare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(19%)</a:t>
            </a:r>
          </a:p>
        </p:txBody>
      </p: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B04F0610-CAB9-B248-853E-15A7CD643142}"/>
              </a:ext>
            </a:extLst>
          </p:cNvPr>
          <p:cNvCxnSpPr/>
          <p:nvPr/>
        </p:nvCxnSpPr>
        <p:spPr>
          <a:xfrm>
            <a:off x="2309001" y="1420230"/>
            <a:ext cx="9406749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9CBCC12A-158F-784A-B9DB-81CE142F13CA}"/>
              </a:ext>
            </a:extLst>
          </p:cNvPr>
          <p:cNvCxnSpPr/>
          <p:nvPr/>
        </p:nvCxnSpPr>
        <p:spPr>
          <a:xfrm>
            <a:off x="2309001" y="3196198"/>
            <a:ext cx="9406749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1AC8D6F8-73B7-5E4E-8F3D-F60F7161789A}"/>
              </a:ext>
            </a:extLst>
          </p:cNvPr>
          <p:cNvCxnSpPr/>
          <p:nvPr/>
        </p:nvCxnSpPr>
        <p:spPr>
          <a:xfrm>
            <a:off x="2309001" y="4231049"/>
            <a:ext cx="9406749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677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FDC7B0-07E0-2D43-8DEE-290918055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Conclusioni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52280ADF-6885-C640-AAC2-1DB2F34595A9}"/>
              </a:ext>
            </a:extLst>
          </p:cNvPr>
          <p:cNvSpPr txBox="1"/>
          <p:nvPr/>
        </p:nvSpPr>
        <p:spPr>
          <a:xfrm>
            <a:off x="2227007" y="1537829"/>
            <a:ext cx="93383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Alta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percentuale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risposte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globali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(in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particolare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risposte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complete), in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pazienti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all’esordio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pretrattati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Accesso a un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più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ampio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numero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pazienti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anche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anziani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a procedure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trapiantologiche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potenzialmente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curative</a:t>
            </a:r>
          </a:p>
          <a:p>
            <a:pPr marL="171450" indent="-1714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Significativo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aumento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sopravvivenza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rispetto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casistiche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storiche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Sulla base di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questo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studio,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tagraxofusp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ottenuto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l’approvazione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Food and Drug Administration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trattamento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pazienti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adulti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pediatrici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≥2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affetti da BPDCN</a:t>
            </a:r>
          </a:p>
          <a:p>
            <a:pPr marL="171450" indent="-1714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Clr>
                <a:srgbClr val="FBB038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Possibili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combinazioni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future con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altri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farmaci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(ad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esempio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inibitori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 BCL2,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iperespresso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in BPDCN)</a:t>
            </a:r>
          </a:p>
        </p:txBody>
      </p: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B04F0610-CAB9-B248-853E-15A7CD643142}"/>
              </a:ext>
            </a:extLst>
          </p:cNvPr>
          <p:cNvCxnSpPr/>
          <p:nvPr/>
        </p:nvCxnSpPr>
        <p:spPr>
          <a:xfrm>
            <a:off x="2309001" y="1420230"/>
            <a:ext cx="9406749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9CBCC12A-158F-784A-B9DB-81CE142F13CA}"/>
              </a:ext>
            </a:extLst>
          </p:cNvPr>
          <p:cNvCxnSpPr/>
          <p:nvPr/>
        </p:nvCxnSpPr>
        <p:spPr>
          <a:xfrm>
            <a:off x="2309001" y="3196198"/>
            <a:ext cx="9406749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1AB17B8A-5FE9-DD47-9DC9-D9C5B5127668}"/>
              </a:ext>
            </a:extLst>
          </p:cNvPr>
          <p:cNvCxnSpPr/>
          <p:nvPr/>
        </p:nvCxnSpPr>
        <p:spPr>
          <a:xfrm>
            <a:off x="2309001" y="1988840"/>
            <a:ext cx="9406749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290CDFD2-BF5D-4A43-8E36-C4D9B5E16FED}"/>
              </a:ext>
            </a:extLst>
          </p:cNvPr>
          <p:cNvCxnSpPr/>
          <p:nvPr/>
        </p:nvCxnSpPr>
        <p:spPr>
          <a:xfrm>
            <a:off x="2309001" y="2564904"/>
            <a:ext cx="9406749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11C9BACA-24F7-E74C-810D-DFE9A477F48C}"/>
              </a:ext>
            </a:extLst>
          </p:cNvPr>
          <p:cNvCxnSpPr/>
          <p:nvPr/>
        </p:nvCxnSpPr>
        <p:spPr>
          <a:xfrm>
            <a:off x="2309001" y="3933056"/>
            <a:ext cx="9406749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948CA2CD-A7D3-0E4F-BD77-C59E21D09715}"/>
              </a:ext>
            </a:extLst>
          </p:cNvPr>
          <p:cNvCxnSpPr/>
          <p:nvPr/>
        </p:nvCxnSpPr>
        <p:spPr>
          <a:xfrm>
            <a:off x="2309001" y="4581128"/>
            <a:ext cx="9406749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9862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3126</TotalTime>
  <Words>1283</Words>
  <Application>Microsoft Macintosh PowerPoint</Application>
  <PresentationFormat>Widescreen</PresentationFormat>
  <Paragraphs>205</Paragraphs>
  <Slides>14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di Office</vt:lpstr>
      <vt:lpstr>Presentazione standard di PowerPoint</vt:lpstr>
      <vt:lpstr>Presentazione standard di PowerPoint</vt:lpstr>
      <vt:lpstr>Introduzione</vt:lpstr>
      <vt:lpstr>Metodi</vt:lpstr>
      <vt:lpstr>Criteri di definizione della risposta</vt:lpstr>
      <vt:lpstr>Caratteristiche dei pazienti</vt:lpstr>
      <vt:lpstr>Risultati</vt:lpstr>
      <vt:lpstr>Risultati</vt:lpstr>
      <vt:lpstr>Conclusioni</vt:lpstr>
      <vt:lpstr>Tagraxofusp: nuovi sviluppi</vt:lpstr>
      <vt:lpstr>Presentazione standard di PowerPoint</vt:lpstr>
      <vt:lpstr>IMGN632</vt:lpstr>
      <vt:lpstr>Risultati</vt:lpstr>
      <vt:lpstr>Nuovi approcci: anticorpi bispecifici anti-CD123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dayana stano</dc:creator>
  <cp:keywords/>
  <dc:description/>
  <cp:lastModifiedBy>Francesca Scarsi</cp:lastModifiedBy>
  <cp:revision>320</cp:revision>
  <cp:lastPrinted>2021-04-12T09:55:02Z</cp:lastPrinted>
  <dcterms:created xsi:type="dcterms:W3CDTF">2019-10-08T15:10:14Z</dcterms:created>
  <dcterms:modified xsi:type="dcterms:W3CDTF">2021-06-22T07:43:23Z</dcterms:modified>
  <cp:category/>
</cp:coreProperties>
</file>